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6858000" cy="9906000"/>
  <p:notesSz cx="6888162" cy="100203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8943D0F-A4D0-4181-ACDA-70BB430998F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273400" y="1252440"/>
            <a:ext cx="2341080" cy="3381120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9040" y="4822920"/>
            <a:ext cx="5509800" cy="394452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3901680" y="9517680"/>
            <a:ext cx="2984400" cy="502560"/>
          </a:xfrm>
          <a:prstGeom prst="rect">
            <a:avLst/>
          </a:prstGeom>
          <a:noFill/>
          <a:ln>
            <a:noFill/>
          </a:ln>
        </p:spPr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</a:pPr>
            <a:fld id="{6903B404-A8C9-4A54-BCB6-8120BAFADBC9}" type="slidenum">
              <a:rPr b="0" lang="pt-BR" sz="13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33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>
            <a:noAutofit/>
          </a:bodyPr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100" spc="-1" strike="noStrike">
                <a:solidFill>
                  <a:srgbClr val="000000"/>
                </a:solidFill>
                <a:latin typeface="Calibri"/>
              </a:rPr>
              <a:t>Clique para editar os estilos de texto Mestres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5144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8571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5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3" marL="120024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1542960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5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D3400D2-3E07-480C-B24C-9E3DF3B923C6}" type="datetime1">
              <a:rPr b="0" lang="pt-BR" sz="900" spc="-1" strike="noStrike">
                <a:solidFill>
                  <a:srgbClr val="8b8b8b"/>
                </a:solidFill>
                <a:latin typeface="Calibri"/>
              </a:rPr>
              <a:t>29/12/2021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6BE5754-2BB6-48EB-8FEA-EF71CB790944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45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B8D2101-5150-4236-8D5B-F8369ED5C174}" type="datetime1">
              <a:rPr b="0" lang="pt-BR" sz="900" spc="-1" strike="noStrike">
                <a:solidFill>
                  <a:srgbClr val="8b8b8b"/>
                </a:solidFill>
                <a:latin typeface="Calibri"/>
              </a:rPr>
              <a:t>29/12/2021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ACB6B9B-AA60-45ED-BEA8-283767958C5F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9B25BB-F6AD-41AF-8AE3-4F040BAF9A44}" type="datetime1">
              <a:rPr b="0" lang="pt-BR" sz="900" spc="-1" strike="noStrike">
                <a:solidFill>
                  <a:srgbClr val="8b8b8b"/>
                </a:solidFill>
                <a:latin typeface="Calibri"/>
              </a:rPr>
              <a:t>29/12/2021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B166E5-54DC-4B51-8351-89504C9A1CDF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8280" y="369360"/>
            <a:ext cx="6192360" cy="9191520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Imagem 4" descr=""/>
          <p:cNvPicPr/>
          <p:nvPr/>
        </p:nvPicPr>
        <p:blipFill>
          <a:blip r:embed="rId1"/>
          <a:stretch/>
        </p:blipFill>
        <p:spPr>
          <a:xfrm>
            <a:off x="3352680" y="7575480"/>
            <a:ext cx="1538640" cy="1753920"/>
          </a:xfrm>
          <a:prstGeom prst="rect">
            <a:avLst/>
          </a:prstGeom>
          <a:ln>
            <a:noFill/>
          </a:ln>
        </p:spPr>
      </p:pic>
      <p:pic>
        <p:nvPicPr>
          <p:cNvPr id="131" name="Imagem 5" descr=""/>
          <p:cNvPicPr/>
          <p:nvPr/>
        </p:nvPicPr>
        <p:blipFill>
          <a:blip r:embed="rId2"/>
          <a:stretch/>
        </p:blipFill>
        <p:spPr>
          <a:xfrm>
            <a:off x="778680" y="6686640"/>
            <a:ext cx="1538640" cy="1753920"/>
          </a:xfrm>
          <a:prstGeom prst="rect">
            <a:avLst/>
          </a:prstGeom>
          <a:ln>
            <a:noFill/>
          </a:ln>
        </p:spPr>
      </p:pic>
      <p:pic>
        <p:nvPicPr>
          <p:cNvPr id="132" name="Imagem 6" descr=""/>
          <p:cNvPicPr/>
          <p:nvPr/>
        </p:nvPicPr>
        <p:blipFill>
          <a:blip r:embed="rId3"/>
          <a:stretch/>
        </p:blipFill>
        <p:spPr>
          <a:xfrm>
            <a:off x="1284120" y="4798800"/>
            <a:ext cx="1056600" cy="1204560"/>
          </a:xfrm>
          <a:prstGeom prst="rect">
            <a:avLst/>
          </a:prstGeom>
          <a:ln>
            <a:noFill/>
          </a:ln>
        </p:spPr>
      </p:pic>
      <p:pic>
        <p:nvPicPr>
          <p:cNvPr id="133" name="Imagem 7" descr=""/>
          <p:cNvPicPr/>
          <p:nvPr/>
        </p:nvPicPr>
        <p:blipFill>
          <a:blip r:embed="rId4"/>
          <a:stretch/>
        </p:blipFill>
        <p:spPr>
          <a:xfrm>
            <a:off x="974160" y="2569320"/>
            <a:ext cx="1294200" cy="1475640"/>
          </a:xfrm>
          <a:prstGeom prst="rect">
            <a:avLst/>
          </a:prstGeom>
          <a:ln>
            <a:noFill/>
          </a:ln>
        </p:spPr>
      </p:pic>
      <p:pic>
        <p:nvPicPr>
          <p:cNvPr id="134" name="Imagem 8" descr=""/>
          <p:cNvPicPr/>
          <p:nvPr/>
        </p:nvPicPr>
        <p:blipFill>
          <a:blip r:embed="rId5"/>
          <a:stretch/>
        </p:blipFill>
        <p:spPr>
          <a:xfrm>
            <a:off x="2015640" y="8230320"/>
            <a:ext cx="853200" cy="97236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3430800" y="7073640"/>
            <a:ext cx="1854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</a:rPr>
              <a:t>PRATICAR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031400" y="4116600"/>
            <a:ext cx="1302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</a:rPr>
              <a:t>OUVIR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903960" y="6251040"/>
            <a:ext cx="1887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</a:rPr>
              <a:t>ESCREVER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1234440" y="2036160"/>
            <a:ext cx="774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Calibri"/>
              </a:rPr>
              <a:t>LER</a:t>
            </a:r>
            <a:endParaRPr b="0" lang="pt-BR" sz="2400" spc="-1" strike="noStrike">
              <a:latin typeface="Arial"/>
            </a:endParaRPr>
          </a:p>
        </p:txBody>
      </p:sp>
      <p:graphicFrame>
        <p:nvGraphicFramePr>
          <p:cNvPr id="139" name="Table 6"/>
          <p:cNvGraphicFramePr/>
          <p:nvPr/>
        </p:nvGraphicFramePr>
        <p:xfrm>
          <a:off x="2950560" y="1856160"/>
          <a:ext cx="2418480" cy="4982400"/>
        </p:xfrm>
        <a:graphic>
          <a:graphicData uri="http://schemas.openxmlformats.org/drawingml/2006/table">
            <a:tbl>
              <a:tblPr/>
              <a:tblGrid>
                <a:gridCol w="2418840"/>
              </a:tblGrid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1 - Presente 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tabLst>
                          <a:tab algn="l" pos="0"/>
                        </a:tabLst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 – Plural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 – Passado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4 – Adjetivos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5 - To Be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6 - Artigos &amp; There is/are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7 – Futuro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 – Advérbios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9 - Tempo Progressivo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10 – Pronomes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11 – Modais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45612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12 - Comparativo / Superlativo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34308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13 - Presente Perfeito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  <a:tr h="40932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pt-BR" sz="1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Lista de Verbos (100)</a:t>
                      </a:r>
                      <a:endParaRPr b="0" lang="pt-BR" sz="1400" spc="-1" strike="noStrike">
                        <a:latin typeface="Arial"/>
                      </a:endParaRPr>
                    </a:p>
                  </a:txBody>
                  <a:tcPr marL="68400" marR="68400"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0" name="CustomShape 7"/>
          <p:cNvSpPr/>
          <p:nvPr/>
        </p:nvSpPr>
        <p:spPr>
          <a:xfrm>
            <a:off x="620280" y="733320"/>
            <a:ext cx="17737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Adobe Gothic Std B"/>
                <a:ea typeface="Adobe Gothic Std B"/>
              </a:rPr>
              <a:t>TrainUp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4370040" y="617760"/>
            <a:ext cx="1633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3600" spc="-1" strike="noStrike">
                <a:solidFill>
                  <a:srgbClr val="ffc000"/>
                </a:solidFill>
                <a:latin typeface="Calibri"/>
              </a:rPr>
              <a:t>Ebook 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4978440" y="1068120"/>
            <a:ext cx="1414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pt-BR" sz="2400" spc="-1" strike="noStrike">
                <a:solidFill>
                  <a:srgbClr val="ffc000"/>
                </a:solidFill>
                <a:latin typeface="Calibri"/>
              </a:rPr>
              <a:t>13 Lições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4848840" y="1447560"/>
            <a:ext cx="665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para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 rot="16200000">
            <a:off x="3483720" y="3716280"/>
            <a:ext cx="4948560" cy="13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ffc000"/>
                </a:solidFill>
                <a:latin typeface="Calibri"/>
              </a:rPr>
              <a:t>FLUÊNCIA</a:t>
            </a:r>
            <a:endParaRPr b="0" lang="pt-BR" sz="8000" spc="-1" strike="noStrike">
              <a:latin typeface="Arial"/>
            </a:endParaRPr>
          </a:p>
        </p:txBody>
      </p:sp>
      <p:pic>
        <p:nvPicPr>
          <p:cNvPr id="145" name="Imagem 22" descr=""/>
          <p:cNvPicPr/>
          <p:nvPr/>
        </p:nvPicPr>
        <p:blipFill>
          <a:blip r:embed="rId6"/>
          <a:stretch/>
        </p:blipFill>
        <p:spPr>
          <a:xfrm rot="5400000">
            <a:off x="5165640" y="6982200"/>
            <a:ext cx="1555200" cy="1555200"/>
          </a:xfrm>
          <a:prstGeom prst="rect">
            <a:avLst/>
          </a:prstGeom>
          <a:ln>
            <a:noFill/>
          </a:ln>
        </p:spPr>
      </p:pic>
      <p:sp>
        <p:nvSpPr>
          <p:cNvPr id="146" name="TextShape 12"/>
          <p:cNvSpPr txBox="1"/>
          <p:nvPr/>
        </p:nvSpPr>
        <p:spPr>
          <a:xfrm>
            <a:off x="4843440" y="9181440"/>
            <a:ext cx="1542600" cy="527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0A74440-DDBD-4554-A1BD-CF8B41107328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527640" y="729720"/>
            <a:ext cx="3045960" cy="7969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1. Where do you live?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live in Paris.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  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2. Do you have a boyfriend/ girlfriend?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have a boyfriend/ girlfriend.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I’m not dating anyone.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3. How many children do you have?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have 2 children.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do not have any children.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4. What time do you get up?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 usually get up at 5.30am.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5. What time do you have breakfast?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have breakfast at 6.30am.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6. What kinds of films do you like?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am really interested in horror, action film.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7. Where do you study?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am a student at Stanford University.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8. Where do you work?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work at the hospital.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9. What do you like to eat?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like to eat pizza , …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10. Do you study English everyday?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study English a lot. Everyday.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Unfortunately, I don´t study everyday.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68280" y="727920"/>
            <a:ext cx="3045960" cy="876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Family</a:t>
            </a:r>
            <a:endParaRPr b="0" lang="pt-BR" sz="1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How many siblings do you have?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Quantos irmãos você tem?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2. Do you live close to your family?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Você mora perto da sua família?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3. Do you still go to a lot of family gatherings?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Você ainda vai a muitas reuniões de família?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News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4.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What do you think doesn’t get enough news coverage?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 que você acha que não recebe cobertura de notícias suficiente?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5.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What gets too much attention in the news?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 que recebe muita atenção nas notícias?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__________________________________________________________________________</a:t>
            </a: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6.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How do you get your news?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Como você recebe suas notícias?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Free time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7.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What do you do in your free time?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 que você faz no seu tempo livre?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8.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How much free time do you have?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Quanto tempo livre você tem?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9.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What do you wish you had more time for?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Para que você gostaria de ter mais tempo?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05640" y="153720"/>
            <a:ext cx="3078000" cy="3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7000"/>
              </a:lnSpc>
            </a:pPr>
            <a:r>
              <a:rPr b="1" i="1" lang="pt-BR" sz="1800" spc="-1" strike="noStrike">
                <a:solidFill>
                  <a:srgbClr val="002060"/>
                </a:solidFill>
                <a:latin typeface="Calibri"/>
                <a:ea typeface="Calibri"/>
              </a:rPr>
              <a:t>Lesson 01 – Simple Present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1782720" y="934920"/>
            <a:ext cx="217800" cy="257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"/>
          <p:cNvSpPr/>
          <p:nvPr/>
        </p:nvSpPr>
        <p:spPr>
          <a:xfrm>
            <a:off x="4421520" y="1711800"/>
            <a:ext cx="217800" cy="2577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515040" y="848520"/>
            <a:ext cx="3045960" cy="7823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1. What’s your name?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My name is Sophia.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I’m Liam.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2. How old are you?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I’m 26 years old.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I’m 28.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3. When is your birthday?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My birthday is on January 1st.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4. What do you do?/ What’s your job?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I’m a student.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work in a bank.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I’m unemployed at the moment.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work as a tour guide for a local tour company.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5. What religion are you 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am a Christian.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6. What is your marital status?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I’m married.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I’m single.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7. Is that a good fit?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It’s a little too small.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It’s just right.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8. What’s on your mind?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am just thinking.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was just daydreaming.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It’s none of your business.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82320" y="354600"/>
            <a:ext cx="2961360" cy="8760600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Change</a:t>
            </a:r>
            <a:endParaRPr b="0" lang="pt-BR" sz="14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3d4c53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How comfortable are you with change?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Quão confortável você está com a mudança?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2. Do you think a lot of change is healthy or unhealthy for a person?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Você acha que muitas mudanças são saudáveis ​​ou prejudiciais para uma pessoa?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3. What do you think about the speed of change happening in the world today?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 que você acha da velocidade da mudança que está acontecendo no mundo hoje?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Exercise / Being active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4. What do you do to stay active?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 que você faz para se manter ativo?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5. Do you like exercising or lifting weights?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Você gosta de exercitar ou levantar pesos?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6. What’s your favorite outdoor activity?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Qual é a sua atividade ao ar livre favorita?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Retirement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7. At what age would you like to retire?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Em que idade você gostaria de se aposentar?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8. What would you like to do once you retire?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 que você gostaria de fazer quando se aposentar?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9. How do you think you’ll adapt to retirement?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Como você acha que vai se adaptar à aposentadoria?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115880" y="151920"/>
            <a:ext cx="2576880" cy="38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</a:pPr>
            <a:r>
              <a:rPr b="1" i="1" lang="pt-BR" sz="1800" spc="-1" strike="noStrike">
                <a:solidFill>
                  <a:srgbClr val="002060"/>
                </a:solidFill>
                <a:latin typeface="Calibri"/>
              </a:rPr>
              <a:t>Lesson 02 – Verb To Be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80400" y="867240"/>
            <a:ext cx="3180600" cy="76676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1. How did you learn English?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took classes for three years.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did an intensive course.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I’ve been studying by myself.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picked it up from movies and songs.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My friend taught me.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2. What did you do last night?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watched TV.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cooked pasta and soup.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3. Did you save room for dessert?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No, thank you. I am full.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–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Yes, please. Can I see a list?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4. Are you here with anybody?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came with my best friend.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5. Where did you drink last dinner?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drank a glass of wine.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6. What did you do for you last birthday?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had a wonderful party at home with my friends.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7. Tell me about what you did for the last 24 hours.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8. Tell me about your last vacation. Where did you go? What did you do?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9. What was your best memory from when you were a child?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75120" y="836280"/>
            <a:ext cx="2787120" cy="9156240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Shopping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1. What do you like / hate in shoppings?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 que você gosta / odeia em compras?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2. Where do you usually shop for clothes / shoes / groceries?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Onde você costuma comprar roupas / sapatos / mantimentos?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3. Do you prefer shopping online or in person? Why?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Você prefere fazer compras online ou pessoalmente? Por quê?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Goals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4. What are some things you want to achieve before you die?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Quais são algumas das coisas que você deseja alcançar antes de morrer?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5. What goals have you achieved so far?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Quais objetivos você alcançou até agora?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6. What goals have you realized just aren’t going to happen?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Quais objetivos você percebeu que simplesmente não vão acontecer?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Things I was Into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7. What games did you play as a child?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Que jogos você brincou quando criança?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8. What kind of hobbies did you have when you were growing up?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Que tipo de passatempo você tinha quando criança?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9. What cartoons or shows did you watch when you were a kid?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Quais desenhos animados ou programas você assistiu quando criança?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0920" y="153720"/>
            <a:ext cx="260568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7000"/>
              </a:lnSpc>
            </a:pPr>
            <a:r>
              <a:rPr b="1" i="1" lang="pt-BR" sz="1800" spc="-1" strike="noStrike">
                <a:solidFill>
                  <a:srgbClr val="002060"/>
                </a:solidFill>
                <a:latin typeface="Calibri"/>
                <a:ea typeface="Calibri"/>
              </a:rPr>
              <a:t>Lesson 03 – Past Tense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8" name="Imagem 15" descr=""/>
          <p:cNvPicPr/>
          <p:nvPr/>
        </p:nvPicPr>
        <p:blipFill>
          <a:blip r:embed="rId1"/>
          <a:stretch/>
        </p:blipFill>
        <p:spPr>
          <a:xfrm>
            <a:off x="2729880" y="1501920"/>
            <a:ext cx="329040" cy="32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475800" y="728640"/>
            <a:ext cx="3085200" cy="6296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</a:rPr>
              <a:t>1. Are you a  jealous person?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Yes, all the time.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rgbClr val="000000"/>
                </a:solidFill>
                <a:latin typeface="Calibri"/>
              </a:rPr>
              <a:t>2. Do you have na old car?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Not really.  It is 5 years.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3.  Is that a good fit?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It’s a little too small.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It’s just right.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4. How much is it?/ How much does it cost?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It’s 11 dollars. I think it is expensive.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5. Do you need anything else?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Give me a glass of cold water.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6. How was the party?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It was a good time.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Boring. I couldn’t wait to get outta there.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7. Have you got a pet?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I’ve got a beautiful puppy.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8. What’s this?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This is a new pencil.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9. How is she?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She’s pretty.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10. How do you get to work?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I usually drive my fast car.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315440" y="275940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368280" y="725760"/>
            <a:ext cx="2855880" cy="8030520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Stress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1. What stresses you out the most?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 que mais te estressa?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2</a:t>
            </a: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. How stressed are you on a daily basis?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Você está estressado diariamente?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3. </a:t>
            </a: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What’s the best way to relieve stress?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Qual é a melhor maneira de aliviar o estresse?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Happiness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4. </a:t>
            </a: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When are you happiest?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Quando você é mais feliz?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5. </a:t>
            </a: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What do you think leads to long term happiness?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 que você acha que leva à felicidade a longo prazo?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6. </a:t>
            </a: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Do you think people are happier on average now than they were in the past?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Você acha que as pessoas estão mais felizes agora do que no passado?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Fame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7. </a:t>
            </a: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Would you want to be famous?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Você gostaria de ser famoso?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8. </a:t>
            </a: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What level of popularity do people have to have to be considered famous?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Qual o nível de popularidade que as pessoas precisam ter para serem consideradas famosas?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385623"/>
                </a:solidFill>
                <a:latin typeface="Calibri"/>
              </a:rPr>
              <a:t>9. </a:t>
            </a: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What are the biggest upsides and downsides of being famous?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Quais são as maiores vantagens e desvantagens de ser famoso?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4843440" y="9181440"/>
            <a:ext cx="1542600" cy="527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928901-3434-41B0-B642-B42657D8BB16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323640" y="157320"/>
            <a:ext cx="244872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</a:pPr>
            <a:r>
              <a:rPr b="1" i="1" lang="pt-BR" sz="1800" spc="-1" strike="noStrike">
                <a:solidFill>
                  <a:srgbClr val="002060"/>
                </a:solidFill>
                <a:latin typeface="Calibri"/>
              </a:rPr>
              <a:t>Lesson 04 – Adjetives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533760" y="698760"/>
            <a:ext cx="3045960" cy="81583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1. Do you have any dogs?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Yes, I have 2. They are Pitbulls.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2. How many bottles of water do you drink a day?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I only drink 01.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I Always drink  minimun of 2.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3. How many shoes does your wife have?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She has two millions.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4. How many times do you study English per week?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I study twice a week.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</a:rPr>
              <a:t>5. I bought two apples. Do you want one?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</a:rPr>
              <a:t>Thanks. I ate 3 already.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6. When do you do morning exercises?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often do morning exercises at 6am.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7. What do you watch your NetFlix series?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 usually watch them at 11pm.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8. What are your favorite drinks?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My favorite drinks are beer and  juice.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87360" y="667440"/>
            <a:ext cx="2953440" cy="8639280"/>
          </a:xfrm>
          <a:prstGeom prst="rect">
            <a:avLst/>
          </a:prstGeom>
          <a:noFill/>
          <a:ln>
            <a:solidFill>
              <a:srgbClr val="1f787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School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1. What was your elementary / junior high / high school like?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Como foi a sua escola primária /ensino fundamental / colegial?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2. Where did you go to high school?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Onde você fez o ensino médio?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3. What kind of kid were you when you were in high school?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Que tipo de criança você era quando estava no ensino médio?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Job / work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4. What do you do?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O que você faz?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</a:rPr>
              <a:t>______________________________________________________________________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5. Do you like it?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Você gosta disso?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6. What’s the best / worst thing about your job?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Qual é a melhor / pior coisa do seu trabalho?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85623"/>
                </a:solidFill>
                <a:latin typeface="Calibri"/>
              </a:rPr>
              <a:t>Websites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7. What websites do you spend the most time on?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Em quais sites você passa mais tempo?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8. What are some truly bizarre websites you’ve been to?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Quais são alguns sites verdadeiramente bizarros em que você já esteve?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3d4c53"/>
                </a:solidFill>
                <a:latin typeface="Calibri"/>
              </a:rPr>
              <a:t>9. What is the most useful site you’ve used?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200" spc="-1" strike="noStrike">
                <a:solidFill>
                  <a:srgbClr val="843c0b"/>
                </a:solidFill>
                <a:latin typeface="Calibri"/>
              </a:rPr>
              <a:t>Qual é o site mais útil que você já usou?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4843440" y="9181440"/>
            <a:ext cx="1542600" cy="527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F88DB4-7341-4449-B811-5043CBFDAAA7}" type="slidenum">
              <a:rPr b="0" lang="pt-BR" sz="9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40560" y="124920"/>
            <a:ext cx="391176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7000"/>
              </a:lnSpc>
            </a:pPr>
            <a:r>
              <a:rPr b="1" i="1" lang="pt-BR" sz="1800" spc="-1" strike="noStrike">
                <a:solidFill>
                  <a:srgbClr val="002060"/>
                </a:solidFill>
                <a:latin typeface="Calibri"/>
                <a:ea typeface="Calibri"/>
              </a:rPr>
              <a:t>Lesson 05  – Articles &amp; There is/are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21547</TotalTime>
  <Application>LibreOffice/6.4.7.2$Linux_X86_64 LibreOffice_project/40$Build-2</Application>
  <Words>5491</Words>
  <Paragraphs>1719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2020-07-01T11:55:05Z</dcterms:created>
  <dc:creator>fernando ribeiro</dc:creator>
  <dc:description/>
  <dc:language>pt-BR</dc:language>
  <cp:lastModifiedBy/>
  <cp:lastPrinted>2021-09-02T11:47:37Z</cp:lastPrinted>
  <dcterms:modified xsi:type="dcterms:W3CDTF">2021-12-29T15:55:38Z</dcterms:modified>
  <cp:revision>519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