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8" r:id="rId3"/>
    <p:sldId id="263" r:id="rId4"/>
    <p:sldId id="267" r:id="rId5"/>
    <p:sldId id="262" r:id="rId6"/>
    <p:sldId id="269" r:id="rId7"/>
    <p:sldId id="264" r:id="rId8"/>
    <p:sldId id="265" r:id="rId9"/>
    <p:sldId id="266" r:id="rId10"/>
    <p:sldId id="261" r:id="rId11"/>
    <p:sldId id="260" r:id="rId12"/>
    <p:sldId id="256" r:id="rId13"/>
  </p:sldIdLst>
  <p:sldSz cx="6858000" cy="71993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890" y="66"/>
      </p:cViewPr>
      <p:guideLst>
        <p:guide orient="horz" pos="22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3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7"/>
            <a:ext cx="5143500" cy="173816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6" indent="0" algn="ctr">
              <a:buNone/>
              <a:defRPr sz="1500"/>
            </a:lvl2pPr>
            <a:lvl3pPr marL="685811" indent="0" algn="ctr">
              <a:buNone/>
              <a:defRPr sz="1350"/>
            </a:lvl3pPr>
            <a:lvl4pPr marL="1028717" indent="0" algn="ctr">
              <a:buNone/>
              <a:defRPr sz="1200"/>
            </a:lvl4pPr>
            <a:lvl5pPr marL="1371622" indent="0" algn="ctr">
              <a:buNone/>
              <a:defRPr sz="1200"/>
            </a:lvl5pPr>
            <a:lvl6pPr marL="1714529" indent="0" algn="ctr">
              <a:buNone/>
              <a:defRPr sz="1200"/>
            </a:lvl6pPr>
            <a:lvl7pPr marL="2057434" indent="0" algn="ctr">
              <a:buNone/>
              <a:defRPr sz="1200"/>
            </a:lvl7pPr>
            <a:lvl8pPr marL="2400340" indent="0" algn="ctr">
              <a:buNone/>
              <a:defRPr sz="1200"/>
            </a:lvl8pPr>
            <a:lvl9pPr marL="2743246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28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2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8"/>
            <a:ext cx="1478756" cy="610108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8"/>
            <a:ext cx="4350544" cy="610108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4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1794831"/>
            <a:ext cx="5915025" cy="29947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4817877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71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5"/>
            <a:ext cx="2914650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5"/>
            <a:ext cx="2914650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69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383299"/>
            <a:ext cx="5915025" cy="139153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3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6" indent="0">
              <a:buNone/>
              <a:defRPr sz="1500" b="1"/>
            </a:lvl2pPr>
            <a:lvl3pPr marL="685811" indent="0">
              <a:buNone/>
              <a:defRPr sz="1350" b="1"/>
            </a:lvl3pPr>
            <a:lvl4pPr marL="1028717" indent="0">
              <a:buNone/>
              <a:defRPr sz="1200" b="1"/>
            </a:lvl4pPr>
            <a:lvl5pPr marL="1371622" indent="0">
              <a:buNone/>
              <a:defRPr sz="1200" b="1"/>
            </a:lvl5pPr>
            <a:lvl6pPr marL="1714529" indent="0">
              <a:buNone/>
              <a:defRPr sz="1200" b="1"/>
            </a:lvl6pPr>
            <a:lvl7pPr marL="2057434" indent="0">
              <a:buNone/>
              <a:defRPr sz="1200" b="1"/>
            </a:lvl7pPr>
            <a:lvl8pPr marL="2400340" indent="0">
              <a:buNone/>
              <a:defRPr sz="1200" b="1"/>
            </a:lvl8pPr>
            <a:lvl9pPr marL="2743246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50"/>
            <a:ext cx="2901255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1764833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6" indent="0">
              <a:buNone/>
              <a:defRPr sz="1500" b="1"/>
            </a:lvl2pPr>
            <a:lvl3pPr marL="685811" indent="0">
              <a:buNone/>
              <a:defRPr sz="1350" b="1"/>
            </a:lvl3pPr>
            <a:lvl4pPr marL="1028717" indent="0">
              <a:buNone/>
              <a:defRPr sz="1200" b="1"/>
            </a:lvl4pPr>
            <a:lvl5pPr marL="1371622" indent="0">
              <a:buNone/>
              <a:defRPr sz="1200" b="1"/>
            </a:lvl5pPr>
            <a:lvl6pPr marL="1714529" indent="0">
              <a:buNone/>
              <a:defRPr sz="1200" b="1"/>
            </a:lvl6pPr>
            <a:lvl7pPr marL="2057434" indent="0">
              <a:buNone/>
              <a:defRPr sz="1200" b="1"/>
            </a:lvl7pPr>
            <a:lvl8pPr marL="2400340" indent="0">
              <a:buNone/>
              <a:defRPr sz="1200" b="1"/>
            </a:lvl8pPr>
            <a:lvl9pPr marL="2743246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2629750"/>
            <a:ext cx="2915543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7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5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48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036571"/>
            <a:ext cx="3471863" cy="5116178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5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6" indent="0">
              <a:buNone/>
              <a:defRPr sz="1050"/>
            </a:lvl2pPr>
            <a:lvl3pPr marL="685811" indent="0">
              <a:buNone/>
              <a:defRPr sz="900"/>
            </a:lvl3pPr>
            <a:lvl4pPr marL="1028717" indent="0">
              <a:buNone/>
              <a:defRPr sz="750"/>
            </a:lvl4pPr>
            <a:lvl5pPr marL="1371622" indent="0">
              <a:buNone/>
              <a:defRPr sz="750"/>
            </a:lvl5pPr>
            <a:lvl6pPr marL="1714529" indent="0">
              <a:buNone/>
              <a:defRPr sz="750"/>
            </a:lvl6pPr>
            <a:lvl7pPr marL="2057434" indent="0">
              <a:buNone/>
              <a:defRPr sz="750"/>
            </a:lvl7pPr>
            <a:lvl8pPr marL="2400340" indent="0">
              <a:buNone/>
              <a:defRPr sz="750"/>
            </a:lvl8pPr>
            <a:lvl9pPr marL="2743246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8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036571"/>
            <a:ext cx="3471863" cy="5116178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906" indent="0">
              <a:buNone/>
              <a:defRPr sz="2099"/>
            </a:lvl2pPr>
            <a:lvl3pPr marL="685811" indent="0">
              <a:buNone/>
              <a:defRPr sz="1800"/>
            </a:lvl3pPr>
            <a:lvl4pPr marL="1028717" indent="0">
              <a:buNone/>
              <a:defRPr sz="1500"/>
            </a:lvl4pPr>
            <a:lvl5pPr marL="1371622" indent="0">
              <a:buNone/>
              <a:defRPr sz="1500"/>
            </a:lvl5pPr>
            <a:lvl6pPr marL="1714529" indent="0">
              <a:buNone/>
              <a:defRPr sz="1500"/>
            </a:lvl6pPr>
            <a:lvl7pPr marL="2057434" indent="0">
              <a:buNone/>
              <a:defRPr sz="1500"/>
            </a:lvl7pPr>
            <a:lvl8pPr marL="2400340" indent="0">
              <a:buNone/>
              <a:defRPr sz="1500"/>
            </a:lvl8pPr>
            <a:lvl9pPr marL="2743246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5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6" indent="0">
              <a:buNone/>
              <a:defRPr sz="1050"/>
            </a:lvl2pPr>
            <a:lvl3pPr marL="685811" indent="0">
              <a:buNone/>
              <a:defRPr sz="900"/>
            </a:lvl3pPr>
            <a:lvl4pPr marL="1028717" indent="0">
              <a:buNone/>
              <a:defRPr sz="750"/>
            </a:lvl4pPr>
            <a:lvl5pPr marL="1371622" indent="0">
              <a:buNone/>
              <a:defRPr sz="750"/>
            </a:lvl5pPr>
            <a:lvl6pPr marL="1714529" indent="0">
              <a:buNone/>
              <a:defRPr sz="750"/>
            </a:lvl6pPr>
            <a:lvl7pPr marL="2057434" indent="0">
              <a:buNone/>
              <a:defRPr sz="750"/>
            </a:lvl7pPr>
            <a:lvl8pPr marL="2400340" indent="0">
              <a:buNone/>
              <a:defRPr sz="750"/>
            </a:lvl8pPr>
            <a:lvl9pPr marL="2743246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383299"/>
            <a:ext cx="5915025" cy="139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1916485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BB08-D976-4EA3-9D0D-6AE798F78F6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8B7C-920D-4FEC-9616-2D0CD01FA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1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11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358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1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5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2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87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3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98" indent="-171453" algn="l" defTabSz="68581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2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4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68581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-26894" y="-13447"/>
            <a:ext cx="6858000" cy="71585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B5EABB0-3367-4458-B460-15BAEC646309}"/>
              </a:ext>
            </a:extLst>
          </p:cNvPr>
          <p:cNvSpPr txBox="1"/>
          <p:nvPr/>
        </p:nvSpPr>
        <p:spPr>
          <a:xfrm>
            <a:off x="406311" y="985501"/>
            <a:ext cx="210186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Affirmative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I, you,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we,they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live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lives</a:t>
            </a:r>
            <a:endParaRPr lang="pt-BR" dirty="0"/>
          </a:p>
          <a:p>
            <a:r>
              <a:rPr lang="en-US" b="1" dirty="0">
                <a:solidFill>
                  <a:srgbClr val="C00000"/>
                </a:solidFill>
              </a:rPr>
              <a:t>She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lives</a:t>
            </a:r>
            <a:endParaRPr lang="pt-BR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lives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FE29095-14CE-4E57-93A9-0594110D2D47}"/>
              </a:ext>
            </a:extLst>
          </p:cNvPr>
          <p:cNvSpPr txBox="1"/>
          <p:nvPr/>
        </p:nvSpPr>
        <p:spPr>
          <a:xfrm>
            <a:off x="4893722" y="985501"/>
            <a:ext cx="154497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Interrogative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 I live?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Do You live?</a:t>
            </a:r>
            <a:endParaRPr lang="pt-BR" dirty="0"/>
          </a:p>
          <a:p>
            <a:r>
              <a:rPr lang="en-US" dirty="0"/>
              <a:t>Does </a:t>
            </a:r>
            <a:r>
              <a:rPr lang="en-US" b="1" dirty="0">
                <a:solidFill>
                  <a:srgbClr val="C00000"/>
                </a:solidFill>
              </a:rPr>
              <a:t>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live?</a:t>
            </a:r>
            <a:endParaRPr lang="pt-BR" dirty="0"/>
          </a:p>
          <a:p>
            <a:r>
              <a:rPr lang="en-US" b="1" dirty="0">
                <a:solidFill>
                  <a:srgbClr val="C00000"/>
                </a:solidFill>
              </a:rPr>
              <a:t>Does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She</a:t>
            </a:r>
            <a:r>
              <a:rPr lang="en-US" dirty="0"/>
              <a:t> live?</a:t>
            </a:r>
            <a:endParaRPr lang="pt-BR" dirty="0"/>
          </a:p>
          <a:p>
            <a:r>
              <a:rPr lang="en-US" dirty="0"/>
              <a:t>Does </a:t>
            </a:r>
            <a:r>
              <a:rPr lang="en-US" b="1" dirty="0">
                <a:solidFill>
                  <a:srgbClr val="C00000"/>
                </a:solidFill>
              </a:rPr>
              <a:t>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live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CF77950-4ABB-421E-9DAB-23EAE48AD73C}"/>
              </a:ext>
            </a:extLst>
          </p:cNvPr>
          <p:cNvSpPr txBox="1"/>
          <p:nvPr/>
        </p:nvSpPr>
        <p:spPr>
          <a:xfrm>
            <a:off x="2894355" y="985501"/>
            <a:ext cx="168764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Negative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 don´t live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doesn´t live</a:t>
            </a:r>
            <a:endParaRPr lang="pt-BR" dirty="0"/>
          </a:p>
          <a:p>
            <a:r>
              <a:rPr lang="en-US" b="1" dirty="0">
                <a:solidFill>
                  <a:srgbClr val="C00000"/>
                </a:solidFill>
              </a:rPr>
              <a:t>She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doesn´t</a:t>
            </a:r>
            <a:r>
              <a:rPr lang="en-US" b="1" dirty="0"/>
              <a:t> </a:t>
            </a:r>
            <a:r>
              <a:rPr lang="en-US" dirty="0"/>
              <a:t>live</a:t>
            </a:r>
            <a:endParaRPr lang="pt-BR" dirty="0"/>
          </a:p>
          <a:p>
            <a:r>
              <a:rPr lang="en-US" b="1" dirty="0">
                <a:solidFill>
                  <a:srgbClr val="C00000"/>
                </a:solidFill>
              </a:rPr>
              <a:t>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doesn´t </a:t>
            </a:r>
            <a:r>
              <a:rPr lang="en-US" dirty="0"/>
              <a:t>live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9E65103-3773-467B-AB59-D5F334E76378}"/>
              </a:ext>
            </a:extLst>
          </p:cNvPr>
          <p:cNvSpPr txBox="1"/>
          <p:nvPr/>
        </p:nvSpPr>
        <p:spPr>
          <a:xfrm>
            <a:off x="102550" y="3725328"/>
            <a:ext cx="2897640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Sample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Questions</a:t>
            </a:r>
            <a:r>
              <a:rPr lang="en-US" sz="1600" b="1" dirty="0">
                <a:solidFill>
                  <a:srgbClr val="C00000"/>
                </a:solidFill>
              </a:rPr>
              <a:t> ?</a:t>
            </a:r>
          </a:p>
          <a:p>
            <a:r>
              <a:rPr lang="en-US" sz="1600" b="1" dirty="0"/>
              <a:t>Do</a:t>
            </a:r>
            <a:r>
              <a:rPr lang="en-US" sz="1600" dirty="0"/>
              <a:t> </a:t>
            </a:r>
            <a:r>
              <a:rPr lang="en-US" sz="1600" dirty="0" smtClean="0"/>
              <a:t>I like </a:t>
            </a:r>
            <a:r>
              <a:rPr lang="en-US" sz="1600" dirty="0"/>
              <a:t>to study? </a:t>
            </a:r>
            <a:endParaRPr lang="pt-BR" sz="1600" dirty="0"/>
          </a:p>
          <a:p>
            <a:r>
              <a:rPr lang="en-US" sz="1600" b="1" dirty="0"/>
              <a:t>Does</a:t>
            </a:r>
            <a:r>
              <a:rPr lang="en-US" sz="1600" dirty="0"/>
              <a:t> he, she, it </a:t>
            </a:r>
            <a:r>
              <a:rPr lang="en-US" sz="1600" dirty="0" smtClean="0"/>
              <a:t>like?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Retângulo 2"/>
          <p:cNvSpPr/>
          <p:nvPr/>
        </p:nvSpPr>
        <p:spPr>
          <a:xfrm>
            <a:off x="2065370" y="237549"/>
            <a:ext cx="2727262" cy="490666"/>
          </a:xfrm>
          <a:prstGeom prst="rect">
            <a:avLst/>
          </a:prstGeom>
          <a:noFill/>
        </p:spPr>
        <p:txBody>
          <a:bodyPr wrap="none" lIns="53995" tIns="26997" rIns="53995" bIns="26997">
            <a:spAutoFit/>
          </a:bodyPr>
          <a:lstStyle/>
          <a:p>
            <a:pPr algn="ctr"/>
            <a:r>
              <a:rPr lang="pt-BR" sz="2834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Simple </a:t>
            </a:r>
            <a:r>
              <a:rPr lang="pt-BR" sz="283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Present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2860" y="4539915"/>
            <a:ext cx="20069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Short Answer +</a:t>
            </a:r>
          </a:p>
          <a:p>
            <a:r>
              <a:rPr lang="en-US" sz="1600" dirty="0"/>
              <a:t>Yes, I do.</a:t>
            </a:r>
            <a:endParaRPr lang="pt-BR" sz="1600" dirty="0"/>
          </a:p>
          <a:p>
            <a:r>
              <a:rPr lang="en-US" sz="1600" dirty="0"/>
              <a:t>Yes, he does.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Short Answer –</a:t>
            </a:r>
          </a:p>
          <a:p>
            <a:r>
              <a:rPr lang="en-US" sz="1600" dirty="0"/>
              <a:t>No, I don´t.</a:t>
            </a:r>
            <a:endParaRPr lang="pt-BR" sz="1600" dirty="0"/>
          </a:p>
          <a:p>
            <a:r>
              <a:rPr lang="en-US" sz="1600" dirty="0"/>
              <a:t>No, he doesn´t.</a:t>
            </a:r>
            <a:endParaRPr lang="pt-BR" sz="16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DCD348C0-FEAE-45D1-A482-67EA634034C3}"/>
              </a:ext>
            </a:extLst>
          </p:cNvPr>
          <p:cNvSpPr txBox="1"/>
          <p:nvPr/>
        </p:nvSpPr>
        <p:spPr>
          <a:xfrm>
            <a:off x="2460813" y="3131786"/>
            <a:ext cx="4155142" cy="3847207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C00000"/>
                </a:solidFill>
              </a:rPr>
              <a:t>1.3 REGRAS </a:t>
            </a:r>
            <a:r>
              <a:rPr lang="pt-BR" sz="1600" b="1" dirty="0">
                <a:solidFill>
                  <a:srgbClr val="C00000"/>
                </a:solidFill>
              </a:rPr>
              <a:t>PARA A 3° PESSOA DO SINGULAR</a:t>
            </a:r>
          </a:p>
          <a:p>
            <a:r>
              <a:rPr lang="pt-BR" b="1" dirty="0"/>
              <a:t> </a:t>
            </a:r>
            <a:r>
              <a:rPr lang="pt-BR" b="1" dirty="0">
                <a:solidFill>
                  <a:srgbClr val="3D4C53"/>
                </a:solidFill>
              </a:rPr>
              <a:t>1 – Verbos terminados em </a:t>
            </a:r>
            <a:r>
              <a:rPr lang="pt-BR" b="1" dirty="0" err="1">
                <a:solidFill>
                  <a:srgbClr val="C00000"/>
                </a:solidFill>
              </a:rPr>
              <a:t>ss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err="1">
                <a:solidFill>
                  <a:srgbClr val="C00000"/>
                </a:solidFill>
              </a:rPr>
              <a:t>sh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err="1">
                <a:solidFill>
                  <a:srgbClr val="C00000"/>
                </a:solidFill>
              </a:rPr>
              <a:t>ch</a:t>
            </a:r>
            <a:r>
              <a:rPr lang="pt-BR" b="1" dirty="0">
                <a:solidFill>
                  <a:srgbClr val="C00000"/>
                </a:solidFill>
              </a:rPr>
              <a:t>, x, z </a:t>
            </a:r>
            <a:r>
              <a:rPr lang="pt-BR" dirty="0"/>
              <a:t>e 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pt-BR" dirty="0"/>
              <a:t> : </a:t>
            </a:r>
            <a:r>
              <a:rPr lang="pt-BR" b="1" dirty="0">
                <a:solidFill>
                  <a:srgbClr val="3D4C53"/>
                </a:solidFill>
              </a:rPr>
              <a:t>acrescenta-se</a:t>
            </a:r>
            <a:r>
              <a:rPr lang="pt-BR" b="1" dirty="0"/>
              <a:t> </a:t>
            </a:r>
            <a:r>
              <a:rPr lang="pt-BR" b="1" dirty="0">
                <a:solidFill>
                  <a:srgbClr val="C00000"/>
                </a:solidFill>
              </a:rPr>
              <a:t>ES</a:t>
            </a:r>
            <a:r>
              <a:rPr lang="pt-BR" dirty="0"/>
              <a:t>:</a:t>
            </a:r>
          </a:p>
          <a:p>
            <a:r>
              <a:rPr lang="en-US" dirty="0"/>
              <a:t>kiss – kiss</a:t>
            </a:r>
            <a:r>
              <a:rPr lang="en-US" b="1" dirty="0"/>
              <a:t>es</a:t>
            </a:r>
            <a:r>
              <a:rPr lang="en-US" dirty="0"/>
              <a:t>	</a:t>
            </a:r>
            <a:r>
              <a:rPr lang="en-US" dirty="0" smtClean="0"/>
              <a:t>wash  </a:t>
            </a:r>
            <a:r>
              <a:rPr lang="en-US" dirty="0"/>
              <a:t>- wash</a:t>
            </a:r>
            <a:r>
              <a:rPr lang="en-US" b="1" dirty="0"/>
              <a:t>es</a:t>
            </a:r>
            <a:r>
              <a:rPr lang="en-US" dirty="0"/>
              <a:t> </a:t>
            </a:r>
          </a:p>
          <a:p>
            <a:r>
              <a:rPr lang="en-US" dirty="0"/>
              <a:t>watch – watch</a:t>
            </a:r>
            <a:r>
              <a:rPr lang="en-US" b="1" dirty="0"/>
              <a:t>es</a:t>
            </a:r>
            <a:r>
              <a:rPr lang="en-US" dirty="0"/>
              <a:t> 	fix – </a:t>
            </a:r>
            <a:r>
              <a:rPr lang="en-US" dirty="0" smtClean="0"/>
              <a:t>fix</a:t>
            </a:r>
            <a:r>
              <a:rPr lang="en-US" b="1" dirty="0" smtClean="0"/>
              <a:t>es</a:t>
            </a:r>
            <a:endParaRPr lang="en-US" dirty="0"/>
          </a:p>
          <a:p>
            <a:r>
              <a:rPr lang="en-US" dirty="0"/>
              <a:t>buzz- buzz</a:t>
            </a:r>
            <a:r>
              <a:rPr lang="en-US" b="1" dirty="0"/>
              <a:t>es	</a:t>
            </a:r>
            <a:r>
              <a:rPr lang="en-US" dirty="0" smtClean="0"/>
              <a:t>go </a:t>
            </a:r>
            <a:r>
              <a:rPr lang="en-US" dirty="0"/>
              <a:t>– </a:t>
            </a:r>
            <a:r>
              <a:rPr lang="en-US" dirty="0" smtClean="0"/>
              <a:t>go</a:t>
            </a:r>
            <a:r>
              <a:rPr lang="en-US" b="1" dirty="0" smtClean="0"/>
              <a:t>es</a:t>
            </a:r>
          </a:p>
          <a:p>
            <a:endParaRPr lang="en-US" b="1" dirty="0"/>
          </a:p>
          <a:p>
            <a:r>
              <a:rPr lang="pt-BR" b="1" dirty="0">
                <a:solidFill>
                  <a:srgbClr val="3D4C53"/>
                </a:solidFill>
              </a:rPr>
              <a:t>2 – Verbos terminados em y procedido de consoante, troca-se o </a:t>
            </a:r>
            <a:r>
              <a:rPr lang="pt-BR" b="1" dirty="0"/>
              <a:t>y</a:t>
            </a:r>
            <a:r>
              <a:rPr lang="pt-BR" dirty="0"/>
              <a:t> por </a:t>
            </a:r>
            <a:r>
              <a:rPr lang="pt-BR" b="1" dirty="0">
                <a:solidFill>
                  <a:srgbClr val="C00000"/>
                </a:solidFill>
              </a:rPr>
              <a:t>IES</a:t>
            </a:r>
            <a:r>
              <a:rPr lang="pt-BR" b="1" dirty="0"/>
              <a:t>. </a:t>
            </a:r>
          </a:p>
          <a:p>
            <a:r>
              <a:rPr lang="en-US" dirty="0"/>
              <a:t>Ex: try – tr</a:t>
            </a:r>
            <a:r>
              <a:rPr lang="en-US" b="1" dirty="0"/>
              <a:t>ies </a:t>
            </a:r>
            <a:r>
              <a:rPr lang="en-US" dirty="0"/>
              <a:t>	fly – fl</a:t>
            </a:r>
            <a:r>
              <a:rPr lang="en-US" b="1" dirty="0"/>
              <a:t>ies</a:t>
            </a:r>
            <a:r>
              <a:rPr lang="en-US" dirty="0"/>
              <a:t>	study – </a:t>
            </a:r>
            <a:r>
              <a:rPr lang="en-US" dirty="0" smtClean="0"/>
              <a:t>stud</a:t>
            </a:r>
            <a:r>
              <a:rPr lang="en-US" b="1" dirty="0" smtClean="0"/>
              <a:t>ies</a:t>
            </a:r>
          </a:p>
          <a:p>
            <a:endParaRPr lang="pt-BR" dirty="0"/>
          </a:p>
          <a:p>
            <a:r>
              <a:rPr lang="en-US" dirty="0"/>
              <a:t> </a:t>
            </a:r>
            <a:r>
              <a:rPr lang="en-US" b="1" dirty="0">
                <a:solidFill>
                  <a:srgbClr val="3D4C53"/>
                </a:solidFill>
              </a:rPr>
              <a:t>3 -</a:t>
            </a:r>
            <a:r>
              <a:rPr lang="en-US" b="1" dirty="0" err="1">
                <a:solidFill>
                  <a:srgbClr val="3D4C53"/>
                </a:solidFill>
              </a:rPr>
              <a:t>Verbo</a:t>
            </a:r>
            <a:r>
              <a:rPr lang="en-US" b="1" dirty="0">
                <a:solidFill>
                  <a:srgbClr val="3D4C53"/>
                </a:solidFill>
              </a:rPr>
              <a:t> Irregular: </a:t>
            </a:r>
            <a:r>
              <a:rPr lang="en-US" b="1" dirty="0"/>
              <a:t>have - </a:t>
            </a:r>
            <a:r>
              <a:rPr lang="en-US" b="1" dirty="0">
                <a:solidFill>
                  <a:srgbClr val="C00000"/>
                </a:solidFill>
              </a:rPr>
              <a:t>HAS</a:t>
            </a:r>
            <a:r>
              <a:rPr lang="en-US" dirty="0"/>
              <a:t> </a:t>
            </a:r>
            <a:endParaRPr lang="en-US" dirty="0"/>
          </a:p>
          <a:p>
            <a:endParaRPr lang="pt-BR" sz="1200" dirty="0"/>
          </a:p>
        </p:txBody>
      </p:sp>
      <p:sp>
        <p:nvSpPr>
          <p:cNvPr id="2" name="Retângulo 1"/>
          <p:cNvSpPr/>
          <p:nvPr/>
        </p:nvSpPr>
        <p:spPr>
          <a:xfrm>
            <a:off x="0" y="6748500"/>
            <a:ext cx="6858000" cy="4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/>
          </a:p>
        </p:txBody>
      </p:sp>
      <p:sp>
        <p:nvSpPr>
          <p:cNvPr id="5" name="CaixaDeTexto 4"/>
          <p:cNvSpPr txBox="1"/>
          <p:nvPr/>
        </p:nvSpPr>
        <p:spPr>
          <a:xfrm>
            <a:off x="222245" y="6775338"/>
            <a:ext cx="123406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90" b="1" dirty="0">
                <a:solidFill>
                  <a:schemeClr val="bg1"/>
                </a:solidFill>
              </a:rPr>
              <a:t>TrainUp</a:t>
            </a:r>
          </a:p>
        </p:txBody>
      </p:sp>
    </p:spTree>
    <p:extLst>
      <p:ext uri="{BB962C8B-B14F-4D97-AF65-F5344CB8AC3E}">
        <p14:creationId xmlns:p14="http://schemas.microsoft.com/office/powerpoint/2010/main" val="349018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9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5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31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-26894" y="-13447"/>
            <a:ext cx="6858000" cy="71585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/>
          </a:p>
        </p:txBody>
      </p:sp>
      <p:sp>
        <p:nvSpPr>
          <p:cNvPr id="2" name="Retângulo 1"/>
          <p:cNvSpPr/>
          <p:nvPr/>
        </p:nvSpPr>
        <p:spPr>
          <a:xfrm>
            <a:off x="0" y="6748500"/>
            <a:ext cx="6858000" cy="4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/>
          </a:p>
        </p:txBody>
      </p:sp>
      <p:sp>
        <p:nvSpPr>
          <p:cNvPr id="5" name="CaixaDeTexto 4"/>
          <p:cNvSpPr txBox="1"/>
          <p:nvPr/>
        </p:nvSpPr>
        <p:spPr>
          <a:xfrm>
            <a:off x="222245" y="6775338"/>
            <a:ext cx="123406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90" b="1" dirty="0">
                <a:solidFill>
                  <a:schemeClr val="bg1"/>
                </a:solidFill>
              </a:rPr>
              <a:t>TrainUp</a:t>
            </a:r>
          </a:p>
        </p:txBody>
      </p:sp>
      <p:pic>
        <p:nvPicPr>
          <p:cNvPr id="13" name="Picture 2" descr="English Grammar (The Simple Present): Lesson 1-Talk about Facts and General  Truths - Learn English With Af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0" y="185835"/>
            <a:ext cx="6606684" cy="44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2ª EVALUACIÓN 1. Singular and Plural Nouns: Exercise 1:  plural-singular-exercises.html 2. -S for 3rd PERSON SINGULAR IN THE PRESENT  SIMPLE. HE / SHE / IT ACTIVITY 1: Look at the pictures and complete the  sentences Activity 2: Complete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8" y="4625732"/>
            <a:ext cx="5325908" cy="2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scontent.fcfb3-1.fna.fbcdn.net/v/t1.6435-9/s600x600/29541620_1644984085589936_8831163105217085440_n.jpg?_nc_cat=110&amp;ccb=1-5&amp;_nc_sid=8bfeb9&amp;_nc_eui2=AeELUH7wCGjhjtjP2ekUf0b3cBwv4AEKIytwHC_gAQojK34Ew33UbIbBmnjREVp6wx_41h_nVB9cZdHNvlb4btm_&amp;_nc_ohc=5D0Q_aS8zREAX9K8Aym&amp;_nc_ht=scontent.fcfb3-1.fna&amp;oh=687b7b0be338aec6fcb823be72600503&amp;oe=6165DB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" y="1"/>
            <a:ext cx="6734878" cy="670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" y="6701202"/>
            <a:ext cx="6858000" cy="49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TrainUP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01555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6701202"/>
            <a:ext cx="6858000" cy="49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TrainUP</a:t>
            </a:r>
            <a:endParaRPr lang="pt-BR" sz="2000" b="1" dirty="0"/>
          </a:p>
        </p:txBody>
      </p:sp>
      <p:pic>
        <p:nvPicPr>
          <p:cNvPr id="4" name="Picture 2" descr="Was Were - To Be in the past t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" y="45010"/>
            <a:ext cx="6656191" cy="665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7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745200"/>
            <a:ext cx="6858000" cy="4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1503" y="5214019"/>
            <a:ext cx="97161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0" b="1" dirty="0">
                <a:solidFill>
                  <a:schemeClr val="bg1"/>
                </a:solidFill>
              </a:rPr>
              <a:t>TrainUp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="" xmlns:a16="http://schemas.microsoft.com/office/drawing/2014/main" id="{A4328C50-A8D3-49C7-94EE-54FF7FE1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9933"/>
              </p:ext>
            </p:extLst>
          </p:nvPr>
        </p:nvGraphicFramePr>
        <p:xfrm>
          <a:off x="208430" y="1"/>
          <a:ext cx="6367182" cy="459889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843642">
                  <a:extLst>
                    <a:ext uri="{9D8B030D-6E8A-4147-A177-3AD203B41FA5}">
                      <a16:colId xmlns="" xmlns:a16="http://schemas.microsoft.com/office/drawing/2014/main" val="3338045684"/>
                    </a:ext>
                  </a:extLst>
                </a:gridCol>
                <a:gridCol w="2013104">
                  <a:extLst>
                    <a:ext uri="{9D8B030D-6E8A-4147-A177-3AD203B41FA5}">
                      <a16:colId xmlns="" xmlns:a16="http://schemas.microsoft.com/office/drawing/2014/main" val="1090496838"/>
                    </a:ext>
                  </a:extLst>
                </a:gridCol>
                <a:gridCol w="1510436">
                  <a:extLst>
                    <a:ext uri="{9D8B030D-6E8A-4147-A177-3AD203B41FA5}">
                      <a16:colId xmlns="" xmlns:a16="http://schemas.microsoft.com/office/drawing/2014/main" val="2506281990"/>
                    </a:ext>
                  </a:extLst>
                </a:gridCol>
              </a:tblGrid>
              <a:tr h="33648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SIMPLE PAST</a:t>
                      </a: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404337"/>
                  </a:ext>
                </a:extLst>
              </a:tr>
              <a:tr h="33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Affirmative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Negative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Interrogative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extLst>
                  <a:ext uri="{0D108BD9-81ED-4DB2-BD59-A6C34878D82A}">
                    <a16:rowId xmlns="" xmlns:a16="http://schemas.microsoft.com/office/drawing/2014/main" val="134305064"/>
                  </a:ext>
                </a:extLst>
              </a:tr>
              <a:tr h="2730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</a:t>
                      </a:r>
                      <a:r>
                        <a:rPr lang="en-US" sz="16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lived</a:t>
                      </a:r>
                      <a:endParaRPr lang="pt-BR" sz="16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lived</a:t>
                      </a:r>
                      <a:endParaRPr lang="pt-BR" sz="16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lived</a:t>
                      </a:r>
                      <a:endParaRPr lang="pt-BR" sz="16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lived</a:t>
                      </a:r>
                      <a:endParaRPr lang="pt-BR" sz="16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lived</a:t>
                      </a:r>
                      <a:endParaRPr lang="pt-BR" sz="16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lived</a:t>
                      </a:r>
                      <a:endParaRPr lang="pt-BR" sz="16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lived</a:t>
                      </a:r>
                      <a:endParaRPr lang="pt-BR" sz="16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lived</a:t>
                      </a:r>
                      <a:endParaRPr lang="pt-BR" sz="16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didn´t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</a:t>
                      </a: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didn´t </a:t>
                      </a: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didn´t live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didn´t live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didn´t live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didn´t live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</a:t>
                      </a:r>
                      <a:r>
                        <a:rPr lang="en-US" sz="1600" dirty="0" smtClean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live?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</a:t>
                      </a: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He live?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She live?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It live?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We live?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They live?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extLst>
                  <a:ext uri="{0D108BD9-81ED-4DB2-BD59-A6C34878D82A}">
                    <a16:rowId xmlns="" xmlns:a16="http://schemas.microsoft.com/office/drawing/2014/main" val="3475748201"/>
                  </a:ext>
                </a:extLst>
              </a:tr>
              <a:tr h="291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Sample Questions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+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extLst>
                  <a:ext uri="{0D108BD9-81ED-4DB2-BD59-A6C34878D82A}">
                    <a16:rowId xmlns="" xmlns:a16="http://schemas.microsoft.com/office/drawing/2014/main" val="3980533173"/>
                  </a:ext>
                </a:extLst>
              </a:tr>
              <a:tr h="9010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I, you, we, they like to study? </a:t>
                      </a:r>
                      <a:endParaRPr lang="pt-BR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he, she, it like to study?</a:t>
                      </a:r>
                      <a:endParaRPr lang="pt-BR" sz="14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I did.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he did.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I didn´t.</a:t>
                      </a:r>
                      <a:endParaRPr lang="pt-BR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he didn´t.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6" marR="40496" marT="0" marB="0"/>
                </a:tc>
                <a:extLst>
                  <a:ext uri="{0D108BD9-81ED-4DB2-BD59-A6C34878D82A}">
                    <a16:rowId xmlns="" xmlns:a16="http://schemas.microsoft.com/office/drawing/2014/main" val="3350944139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74292" y="6761010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TrainUP</a:t>
            </a:r>
            <a:endParaRPr lang="pt-BR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="" xmlns:a16="http://schemas.microsoft.com/office/drawing/2014/main" id="{B674EDFC-AC1E-43FB-B499-E533A092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71615"/>
              </p:ext>
            </p:extLst>
          </p:nvPr>
        </p:nvGraphicFramePr>
        <p:xfrm>
          <a:off x="221562" y="4682864"/>
          <a:ext cx="6414875" cy="182867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564098">
                  <a:extLst>
                    <a:ext uri="{9D8B030D-6E8A-4147-A177-3AD203B41FA5}">
                      <a16:colId xmlns="" xmlns:a16="http://schemas.microsoft.com/office/drawing/2014/main" val="3039709006"/>
                    </a:ext>
                  </a:extLst>
                </a:gridCol>
                <a:gridCol w="2850777">
                  <a:extLst>
                    <a:ext uri="{9D8B030D-6E8A-4147-A177-3AD203B41FA5}">
                      <a16:colId xmlns="" xmlns:a16="http://schemas.microsoft.com/office/drawing/2014/main" val="2799818450"/>
                    </a:ext>
                  </a:extLst>
                </a:gridCol>
              </a:tblGrid>
              <a:tr h="2432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Simple Past – Regular Verbs</a:t>
                      </a:r>
                      <a:endParaRPr lang="pt-BR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76708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Base + 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ed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Walk - &gt; </a:t>
                      </a:r>
                      <a:r>
                        <a:rPr lang="en-US" sz="1600" dirty="0" smtClean="0">
                          <a:effectLst/>
                        </a:rPr>
                        <a:t>walked</a:t>
                      </a:r>
                      <a:endParaRPr lang="pt-BR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433503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en-US" sz="16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-e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Like - &gt; </a:t>
                      </a:r>
                      <a:r>
                        <a:rPr lang="en-US" sz="1600" dirty="0" smtClean="0">
                          <a:effectLst/>
                        </a:rPr>
                        <a:t>liked</a:t>
                      </a:r>
                      <a:endParaRPr lang="pt-BR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225615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pt-BR" sz="16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pt-BR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pt-BR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Consoante+ Y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Carry - &gt; </a:t>
                      </a:r>
                      <a:r>
                        <a:rPr lang="en-US" sz="1600" dirty="0" smtClean="0">
                          <a:effectLst/>
                        </a:rPr>
                        <a:t>carried</a:t>
                      </a:r>
                      <a:endParaRPr lang="pt-BR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18738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vogal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+ 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Plan - &gt; planned</a:t>
                      </a:r>
                      <a:endParaRPr lang="pt-BR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Stop - &gt; stopped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127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745200"/>
            <a:ext cx="6858000" cy="4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1503" y="5214019"/>
            <a:ext cx="97161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0" b="1" dirty="0">
                <a:solidFill>
                  <a:schemeClr val="bg1"/>
                </a:solidFill>
              </a:rPr>
              <a:t>TrainUp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74292" y="6761010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TrainUP</a:t>
            </a:r>
            <a:endParaRPr lang="pt-BR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="" xmlns:a16="http://schemas.microsoft.com/office/drawing/2014/main" id="{B674EDFC-AC1E-43FB-B499-E533A092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45999"/>
              </p:ext>
            </p:extLst>
          </p:nvPr>
        </p:nvGraphicFramePr>
        <p:xfrm>
          <a:off x="167774" y="4847897"/>
          <a:ext cx="6414875" cy="182867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564098">
                  <a:extLst>
                    <a:ext uri="{9D8B030D-6E8A-4147-A177-3AD203B41FA5}">
                      <a16:colId xmlns="" xmlns:a16="http://schemas.microsoft.com/office/drawing/2014/main" val="3039709006"/>
                    </a:ext>
                  </a:extLst>
                </a:gridCol>
                <a:gridCol w="2850777">
                  <a:extLst>
                    <a:ext uri="{9D8B030D-6E8A-4147-A177-3AD203B41FA5}">
                      <a16:colId xmlns="" xmlns:a16="http://schemas.microsoft.com/office/drawing/2014/main" val="2799818450"/>
                    </a:ext>
                  </a:extLst>
                </a:gridCol>
              </a:tblGrid>
              <a:tr h="2432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Simple Past – Regular Verbs</a:t>
                      </a:r>
                      <a:endParaRPr lang="pt-BR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76708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Base + 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ed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Walk - &gt; </a:t>
                      </a:r>
                      <a:r>
                        <a:rPr lang="en-US" sz="1600" dirty="0" smtClean="0">
                          <a:effectLst/>
                        </a:rPr>
                        <a:t>walked</a:t>
                      </a:r>
                      <a:endParaRPr lang="pt-BR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433503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en-US" sz="16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-e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Like - &gt; </a:t>
                      </a:r>
                      <a:r>
                        <a:rPr lang="en-US" sz="1600" dirty="0" smtClean="0">
                          <a:effectLst/>
                        </a:rPr>
                        <a:t>liked</a:t>
                      </a:r>
                      <a:endParaRPr lang="pt-BR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225615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pt-BR" sz="16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pt-BR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pt-BR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Consoante+ Y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Carry - &gt; </a:t>
                      </a:r>
                      <a:r>
                        <a:rPr lang="en-US" sz="1600" dirty="0" smtClean="0">
                          <a:effectLst/>
                        </a:rPr>
                        <a:t>carried</a:t>
                      </a:r>
                      <a:endParaRPr lang="pt-BR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18738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</a:t>
                      </a:r>
                      <a:r>
                        <a:rPr lang="en-US" sz="16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vogal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+ 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</a:t>
                      </a:r>
                      <a:endParaRPr lang="pt-BR" sz="16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Plan - &gt; planned</a:t>
                      </a:r>
                      <a:endParaRPr lang="pt-BR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Stop - &gt; stopped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1276741"/>
                  </a:ext>
                </a:extLst>
              </a:tr>
            </a:tbl>
          </a:graphicData>
        </a:graphic>
      </p:graphicFrame>
      <p:pic>
        <p:nvPicPr>
          <p:cNvPr id="1026" name="Picture 2" descr="SIMPLE PAST – Falaringleseme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84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745200"/>
            <a:ext cx="6858000" cy="4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1503" y="5214019"/>
            <a:ext cx="97161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0" b="1" dirty="0">
                <a:solidFill>
                  <a:schemeClr val="bg1"/>
                </a:solidFill>
              </a:rPr>
              <a:t>TrainUp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74292" y="6761010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TrainUP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Pode ser uma imagem de 1 pes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" y="176902"/>
            <a:ext cx="6760512" cy="65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6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745200"/>
            <a:ext cx="6858000" cy="4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1503" y="5214019"/>
            <a:ext cx="97161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0" b="1" dirty="0">
                <a:solidFill>
                  <a:schemeClr val="bg1"/>
                </a:solidFill>
              </a:rPr>
              <a:t>TrainUp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74292" y="6761010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TrainUP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Order of Adjectives: How to Put Adjectives in the Correct Order | English  Grammar Lesson - YouTube | Order of adjectives, English adjectives,  Adjectiv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8"/>
          <a:stretch/>
        </p:blipFill>
        <p:spPr bwMode="auto">
          <a:xfrm>
            <a:off x="97995" y="1282357"/>
            <a:ext cx="6662010" cy="42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1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745200"/>
            <a:ext cx="6858000" cy="43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62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1503" y="5214019"/>
            <a:ext cx="97161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0" b="1" dirty="0">
                <a:solidFill>
                  <a:schemeClr val="bg1"/>
                </a:solidFill>
              </a:rPr>
              <a:t>TrainUp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74292" y="6761010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TrainUP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5" y="57013"/>
            <a:ext cx="6651890" cy="66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917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337</Words>
  <Application>Microsoft Office PowerPoint</Application>
  <PresentationFormat>Personalizar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27</cp:revision>
  <dcterms:created xsi:type="dcterms:W3CDTF">2021-09-20T14:12:41Z</dcterms:created>
  <dcterms:modified xsi:type="dcterms:W3CDTF">2021-09-20T20:10:21Z</dcterms:modified>
</cp:coreProperties>
</file>