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0" r:id="rId2"/>
    <p:sldId id="283" r:id="rId3"/>
    <p:sldId id="324" r:id="rId4"/>
    <p:sldId id="323" r:id="rId5"/>
    <p:sldId id="322" r:id="rId6"/>
    <p:sldId id="321" r:id="rId7"/>
    <p:sldId id="320" r:id="rId8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D8DFDF5-0930-4415-A519-5CFD9A08D619}"/>
              </a:ext>
            </a:extLst>
          </p:cNvPr>
          <p:cNvSpPr/>
          <p:nvPr/>
        </p:nvSpPr>
        <p:spPr>
          <a:xfrm>
            <a:off x="386216" y="135942"/>
            <a:ext cx="209044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11 A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Modais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1FC877C1-814D-4855-8E82-540AB53DDBC0}"/>
              </a:ext>
            </a:extLst>
          </p:cNvPr>
          <p:cNvSpPr/>
          <p:nvPr/>
        </p:nvSpPr>
        <p:spPr>
          <a:xfrm>
            <a:off x="368300" y="739080"/>
            <a:ext cx="2791995" cy="212365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CAN</a:t>
            </a:r>
          </a:p>
          <a:p>
            <a:r>
              <a:rPr lang="pt-BR" sz="1200" dirty="0"/>
              <a:t>1. </a:t>
            </a:r>
            <a:r>
              <a:rPr lang="pt-BR" sz="1200" b="1" dirty="0"/>
              <a:t>exprimir habilidade, capacidade</a:t>
            </a:r>
            <a:r>
              <a:rPr lang="pt-BR" sz="1200" dirty="0"/>
              <a:t>.</a:t>
            </a:r>
          </a:p>
          <a:p>
            <a:r>
              <a:rPr lang="en-US" sz="1200" dirty="0"/>
              <a:t>I can speak English. 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Eu sei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falar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inglês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endParaRPr lang="pt-BR" sz="1200" dirty="0"/>
          </a:p>
          <a:p>
            <a:r>
              <a:rPr lang="pt-BR" sz="1200" b="1" dirty="0"/>
              <a:t>2. fazer pedidos, pedir permissão. </a:t>
            </a:r>
          </a:p>
          <a:p>
            <a:r>
              <a:rPr lang="en-US" sz="1200" dirty="0"/>
              <a:t>Can I go to the toilet? 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Posso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ir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banheiro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endParaRPr lang="pt-BR" sz="1200" b="1" dirty="0"/>
          </a:p>
          <a:p>
            <a:r>
              <a:rPr lang="pt-BR" sz="1200" b="1" dirty="0"/>
              <a:t>3. exprimir possibilidade, probabilidade.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Something can go wrong.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F64713B6-1CF0-4F9A-A880-8551B79FA528}"/>
              </a:ext>
            </a:extLst>
          </p:cNvPr>
          <p:cNvSpPr/>
          <p:nvPr/>
        </p:nvSpPr>
        <p:spPr>
          <a:xfrm>
            <a:off x="3273926" y="738947"/>
            <a:ext cx="3287212" cy="249299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COULD</a:t>
            </a:r>
          </a:p>
          <a:p>
            <a:pPr marL="228600" indent="-228600">
              <a:buAutoNum type="arabicPeriod"/>
            </a:pPr>
            <a:r>
              <a:rPr lang="pt-BR" sz="1200" b="1" dirty="0"/>
              <a:t>exprimir habilidade, capacidade no passado.</a:t>
            </a:r>
          </a:p>
          <a:p>
            <a:r>
              <a:rPr lang="pt-BR" sz="1200" dirty="0"/>
              <a:t>She </a:t>
            </a:r>
            <a:r>
              <a:rPr lang="pt-BR" sz="1200" dirty="0" err="1"/>
              <a:t>could</a:t>
            </a:r>
            <a:r>
              <a:rPr lang="pt-BR" sz="1200" dirty="0"/>
              <a:t> dance </a:t>
            </a:r>
            <a:r>
              <a:rPr lang="pt-BR" sz="1200" dirty="0" err="1"/>
              <a:t>when</a:t>
            </a:r>
            <a:r>
              <a:rPr lang="pt-BR" sz="1200" dirty="0"/>
              <a:t> she was </a:t>
            </a:r>
            <a:r>
              <a:rPr lang="pt-BR" sz="1200" dirty="0" err="1"/>
              <a:t>younger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podia dançar quando ela era mais jovem.</a:t>
            </a:r>
          </a:p>
          <a:p>
            <a:pPr marL="228600" indent="-228600">
              <a:buAutoNum type="arabicPeriod"/>
            </a:pPr>
            <a:endParaRPr lang="pt-BR" sz="1200" b="1" dirty="0"/>
          </a:p>
          <a:p>
            <a:r>
              <a:rPr lang="pt-BR" sz="1200" b="1" dirty="0"/>
              <a:t> 2. fazer pedidos e pedir permissão de uma forma mais formal.</a:t>
            </a:r>
          </a:p>
          <a:p>
            <a:r>
              <a:rPr lang="pt-BR" sz="1200" dirty="0" err="1"/>
              <a:t>Could</a:t>
            </a:r>
            <a:r>
              <a:rPr lang="pt-BR" sz="1200" dirty="0"/>
              <a:t> you </a:t>
            </a:r>
            <a:r>
              <a:rPr lang="pt-BR" sz="1200" dirty="0" err="1"/>
              <a:t>please</a:t>
            </a:r>
            <a:r>
              <a:rPr lang="pt-BR" sz="1200" dirty="0"/>
              <a:t> help me?</a:t>
            </a:r>
          </a:p>
          <a:p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poderia me ajudar por favor?</a:t>
            </a:r>
          </a:p>
          <a:p>
            <a:endParaRPr lang="pt-BR" sz="1200" dirty="0"/>
          </a:p>
          <a:p>
            <a:r>
              <a:rPr lang="pt-BR" sz="1200" b="1" dirty="0"/>
              <a:t> 3. exprimir possibilidade, probabilidade.</a:t>
            </a:r>
          </a:p>
          <a:p>
            <a:r>
              <a:rPr lang="pt-BR" sz="1200" dirty="0"/>
              <a:t>We </a:t>
            </a:r>
            <a:r>
              <a:rPr lang="pt-BR" sz="1200" dirty="0" err="1"/>
              <a:t>could</a:t>
            </a:r>
            <a:r>
              <a:rPr lang="pt-BR" sz="1200" dirty="0"/>
              <a:t> go out </a:t>
            </a:r>
            <a:r>
              <a:rPr lang="pt-BR" sz="1200" dirty="0" err="1"/>
              <a:t>tonight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Nós poderíamos sair hoje à noite.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80E64EF7-ED28-469D-B6BE-EFB1BDE69E21}"/>
              </a:ext>
            </a:extLst>
          </p:cNvPr>
          <p:cNvSpPr/>
          <p:nvPr/>
        </p:nvSpPr>
        <p:spPr>
          <a:xfrm>
            <a:off x="368300" y="2994437"/>
            <a:ext cx="2791995" cy="17543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MAY</a:t>
            </a:r>
          </a:p>
          <a:p>
            <a:r>
              <a:rPr lang="pt-BR" sz="1200" b="1" dirty="0"/>
              <a:t>1. exprimir possibilidade, probabilidade 50%. </a:t>
            </a:r>
          </a:p>
          <a:p>
            <a:r>
              <a:rPr lang="pt-BR" sz="1200" dirty="0"/>
              <a:t> She </a:t>
            </a:r>
            <a:r>
              <a:rPr lang="pt-BR" sz="1200" dirty="0" err="1"/>
              <a:t>may</a:t>
            </a:r>
            <a:r>
              <a:rPr lang="pt-BR" sz="1200" dirty="0"/>
              <a:t> play </a:t>
            </a:r>
            <a:r>
              <a:rPr lang="pt-BR" sz="1200" dirty="0" err="1"/>
              <a:t>tennis</a:t>
            </a:r>
            <a:r>
              <a:rPr lang="pt-BR" sz="1200" dirty="0"/>
              <a:t> </a:t>
            </a:r>
            <a:r>
              <a:rPr lang="pt-BR" sz="1200" dirty="0" err="1"/>
              <a:t>today</a:t>
            </a:r>
            <a:r>
              <a:rPr lang="pt-BR" sz="1200" dirty="0"/>
              <a:t>.</a:t>
            </a:r>
          </a:p>
          <a:p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poderá jogar tênis hoje. </a:t>
            </a:r>
          </a:p>
          <a:p>
            <a:endParaRPr lang="pt-BR" sz="1200" b="1" dirty="0"/>
          </a:p>
          <a:p>
            <a:r>
              <a:rPr lang="pt-BR" sz="1200" b="1" dirty="0"/>
              <a:t>2. pedir permissão, autorização de uma forma mais formal.</a:t>
            </a:r>
          </a:p>
          <a:p>
            <a:r>
              <a:rPr lang="pt-BR" sz="1200" dirty="0"/>
              <a:t>May I help you?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Posso ajudá-lo?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B73B0213-8B1A-4D9D-B569-450D60994311}"/>
              </a:ext>
            </a:extLst>
          </p:cNvPr>
          <p:cNvSpPr/>
          <p:nvPr/>
        </p:nvSpPr>
        <p:spPr>
          <a:xfrm>
            <a:off x="3294646" y="3411530"/>
            <a:ext cx="3266491" cy="17543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MIGHT</a:t>
            </a:r>
          </a:p>
          <a:p>
            <a:r>
              <a:rPr lang="pt-BR" sz="1200" b="1" dirty="0"/>
              <a:t>1. exprimir probabilidade remota 10%.</a:t>
            </a:r>
          </a:p>
          <a:p>
            <a:r>
              <a:rPr lang="pt-BR" sz="1200" dirty="0"/>
              <a:t>It </a:t>
            </a:r>
            <a:r>
              <a:rPr lang="pt-BR" sz="1200" dirty="0" err="1"/>
              <a:t>might</a:t>
            </a:r>
            <a:r>
              <a:rPr lang="pt-BR" sz="1200" dirty="0"/>
              <a:t> rain </a:t>
            </a:r>
            <a:r>
              <a:rPr lang="pt-BR" sz="1200" dirty="0" err="1"/>
              <a:t>today</a:t>
            </a:r>
            <a:r>
              <a:rPr lang="pt-BR" sz="1200" dirty="0"/>
              <a:t>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Pode ser que chova hoje. </a:t>
            </a:r>
          </a:p>
          <a:p>
            <a:endParaRPr lang="pt-BR" sz="1200" b="1" dirty="0"/>
          </a:p>
          <a:p>
            <a:r>
              <a:rPr lang="pt-BR" sz="1200" b="1" dirty="0"/>
              <a:t> 2. pedir permissão, autorização de uma forma mais formal.</a:t>
            </a:r>
          </a:p>
          <a:p>
            <a:r>
              <a:rPr lang="pt-BR" sz="1200" dirty="0" err="1"/>
              <a:t>Might</a:t>
            </a:r>
            <a:r>
              <a:rPr lang="pt-BR" sz="1200" dirty="0"/>
              <a:t> I come in?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Posso entrar?</a:t>
            </a:r>
          </a:p>
          <a:p>
            <a:endParaRPr lang="pt-BR" sz="1200" b="1" dirty="0"/>
          </a:p>
        </p:txBody>
      </p: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DA19DBE1-5BBB-4247-B797-0823C4C8C820}"/>
              </a:ext>
            </a:extLst>
          </p:cNvPr>
          <p:cNvSpPr/>
          <p:nvPr/>
        </p:nvSpPr>
        <p:spPr>
          <a:xfrm>
            <a:off x="368299" y="4899969"/>
            <a:ext cx="2791995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WILL</a:t>
            </a:r>
          </a:p>
          <a:p>
            <a:r>
              <a:rPr lang="pt-BR" sz="1200" b="1" dirty="0"/>
              <a:t>1. exprimir ações futuras.</a:t>
            </a:r>
          </a:p>
          <a:p>
            <a:r>
              <a:rPr lang="en-US" sz="1200" dirty="0"/>
              <a:t>They will be at home tonight</a:t>
            </a:r>
            <a:r>
              <a:rPr lang="en-US" sz="1200" i="1" dirty="0"/>
              <a:t>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estarão em casa hoje à noite.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26CAA1D7-4A5E-4CF8-93DE-002A165AB68D}"/>
              </a:ext>
            </a:extLst>
          </p:cNvPr>
          <p:cNvSpPr/>
          <p:nvPr/>
        </p:nvSpPr>
        <p:spPr>
          <a:xfrm>
            <a:off x="3273926" y="5364499"/>
            <a:ext cx="3287212" cy="19389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WOULD</a:t>
            </a:r>
          </a:p>
          <a:p>
            <a:r>
              <a:rPr lang="pt-BR" sz="1200" b="1" dirty="0"/>
              <a:t>1. exprimir certeza, grande probabilidade. </a:t>
            </a:r>
          </a:p>
          <a:p>
            <a:r>
              <a:rPr lang="pt-BR" sz="1200" dirty="0" err="1"/>
              <a:t>Nobody</a:t>
            </a:r>
            <a:r>
              <a:rPr lang="pt-BR" sz="1200" dirty="0"/>
              <a:t> </a:t>
            </a:r>
            <a:r>
              <a:rPr lang="pt-BR" sz="1200" dirty="0" err="1"/>
              <a:t>would</a:t>
            </a:r>
            <a:r>
              <a:rPr lang="pt-BR" sz="1200" dirty="0"/>
              <a:t> </a:t>
            </a:r>
            <a:r>
              <a:rPr lang="pt-BR" sz="1200" dirty="0" err="1"/>
              <a:t>agree</a:t>
            </a:r>
            <a:r>
              <a:rPr lang="pt-BR" sz="1200" dirty="0"/>
              <a:t> with this.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Ninguém concordará com isso</a:t>
            </a:r>
          </a:p>
          <a:p>
            <a:r>
              <a:rPr lang="pt-BR" sz="1200" b="1" dirty="0"/>
              <a:t>2. indicar possibilidade. </a:t>
            </a:r>
          </a:p>
          <a:p>
            <a:r>
              <a:rPr lang="pt-BR" sz="1200" dirty="0"/>
              <a:t>I </a:t>
            </a:r>
            <a:r>
              <a:rPr lang="pt-BR" sz="1200" dirty="0" err="1"/>
              <a:t>would</a:t>
            </a:r>
            <a:r>
              <a:rPr lang="pt-BR" sz="1200" dirty="0"/>
              <a:t> </a:t>
            </a:r>
            <a:r>
              <a:rPr lang="pt-BR" sz="1200" dirty="0" err="1"/>
              <a:t>travel</a:t>
            </a:r>
            <a:r>
              <a:rPr lang="pt-BR" sz="1200" dirty="0"/>
              <a:t> </a:t>
            </a:r>
            <a:r>
              <a:rPr lang="pt-BR" sz="1200" dirty="0" err="1"/>
              <a:t>if</a:t>
            </a:r>
            <a:r>
              <a:rPr lang="pt-BR" sz="1200" dirty="0"/>
              <a:t> I </a:t>
            </a:r>
            <a:r>
              <a:rPr lang="pt-BR" sz="1200" dirty="0" err="1"/>
              <a:t>had</a:t>
            </a:r>
            <a:r>
              <a:rPr lang="pt-BR" sz="1200" dirty="0"/>
              <a:t> </a:t>
            </a:r>
            <a:r>
              <a:rPr lang="pt-BR" sz="1200" dirty="0" err="1"/>
              <a:t>money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viajaria se tivesse dinheiro</a:t>
            </a:r>
          </a:p>
          <a:p>
            <a:r>
              <a:rPr lang="pt-BR" sz="1200" b="1" dirty="0"/>
              <a:t>3. fazer pedido ou solicitação delicada.</a:t>
            </a:r>
          </a:p>
          <a:p>
            <a:r>
              <a:rPr lang="pt-BR" sz="1200" dirty="0" err="1"/>
              <a:t>Would</a:t>
            </a:r>
            <a:r>
              <a:rPr lang="pt-BR" sz="1200" dirty="0"/>
              <a:t> you like a </a:t>
            </a:r>
            <a:r>
              <a:rPr lang="pt-BR" sz="1200" dirty="0" err="1"/>
              <a:t>cup</a:t>
            </a:r>
            <a:r>
              <a:rPr lang="pt-BR" sz="1200" dirty="0"/>
              <a:t> of </a:t>
            </a:r>
            <a:r>
              <a:rPr lang="pt-BR" sz="1200" dirty="0" err="1"/>
              <a:t>coffee</a:t>
            </a:r>
            <a:r>
              <a:rPr lang="pt-BR" sz="1200" dirty="0"/>
              <a:t>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gostaria de uma xícara de café?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="" xmlns:a16="http://schemas.microsoft.com/office/drawing/2014/main" id="{17AE5516-8F8E-4D04-A3A5-7E72367F0A80}"/>
              </a:ext>
            </a:extLst>
          </p:cNvPr>
          <p:cNvSpPr/>
          <p:nvPr/>
        </p:nvSpPr>
        <p:spPr>
          <a:xfrm>
            <a:off x="381501" y="5850087"/>
            <a:ext cx="2778793" cy="15696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SHALL</a:t>
            </a:r>
          </a:p>
          <a:p>
            <a:r>
              <a:rPr lang="pt-BR" sz="1200" b="1" dirty="0"/>
              <a:t>1. exprimir ações no futuro. </a:t>
            </a:r>
          </a:p>
          <a:p>
            <a:r>
              <a:rPr lang="pt-BR" sz="1200" dirty="0"/>
              <a:t>We </a:t>
            </a:r>
            <a:r>
              <a:rPr lang="pt-BR" sz="1200" dirty="0" err="1"/>
              <a:t>shall</a:t>
            </a:r>
            <a:r>
              <a:rPr lang="pt-BR" sz="1200" dirty="0"/>
              <a:t> be in Rio by 2:00 pm.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Nós deveremos estar no Rio às 2 da tarde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b="1" dirty="0"/>
              <a:t>2. formular regras.</a:t>
            </a:r>
          </a:p>
          <a:p>
            <a:r>
              <a:rPr lang="pt-BR" sz="1200" dirty="0"/>
              <a:t>The students </a:t>
            </a:r>
            <a:r>
              <a:rPr lang="pt-BR" sz="1200" dirty="0" err="1"/>
              <a:t>shall</a:t>
            </a:r>
            <a:r>
              <a:rPr lang="pt-BR" sz="1200" dirty="0"/>
              <a:t> </a:t>
            </a:r>
            <a:r>
              <a:rPr lang="pt-BR" sz="1200" dirty="0" err="1"/>
              <a:t>arrive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time.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alunos deverão chegar na hora certa.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="" xmlns:a16="http://schemas.microsoft.com/office/drawing/2014/main" id="{6E0831FD-F39D-4C93-9EA6-5F7027C56F0A}"/>
              </a:ext>
            </a:extLst>
          </p:cNvPr>
          <p:cNvSpPr/>
          <p:nvPr/>
        </p:nvSpPr>
        <p:spPr>
          <a:xfrm>
            <a:off x="368300" y="7606478"/>
            <a:ext cx="2791994" cy="19389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SHOULD</a:t>
            </a:r>
          </a:p>
          <a:p>
            <a:r>
              <a:rPr lang="pt-BR" sz="1200" b="1" dirty="0"/>
              <a:t>1. exprimir expectativa. </a:t>
            </a:r>
          </a:p>
          <a:p>
            <a:r>
              <a:rPr lang="pt-BR" sz="1200" dirty="0"/>
              <a:t>This </a:t>
            </a:r>
            <a:r>
              <a:rPr lang="pt-BR" sz="1200" dirty="0" err="1"/>
              <a:t>film</a:t>
            </a:r>
            <a:r>
              <a:rPr lang="pt-BR" sz="1200" dirty="0"/>
              <a:t> </a:t>
            </a:r>
            <a:r>
              <a:rPr lang="pt-BR" sz="1200" dirty="0" err="1"/>
              <a:t>should</a:t>
            </a:r>
            <a:r>
              <a:rPr lang="pt-BR" sz="1200" dirty="0"/>
              <a:t> be good.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Este filme deve ser bom. </a:t>
            </a:r>
          </a:p>
          <a:p>
            <a:r>
              <a:rPr lang="pt-BR" sz="1200" b="1" dirty="0"/>
              <a:t>2. fazer uma recomendação</a:t>
            </a:r>
            <a:r>
              <a:rPr lang="pt-BR" sz="1200" dirty="0"/>
              <a:t>.</a:t>
            </a:r>
          </a:p>
          <a:p>
            <a:r>
              <a:rPr lang="pt-BR" sz="1200" dirty="0"/>
              <a:t>You </a:t>
            </a:r>
            <a:r>
              <a:rPr lang="pt-BR" sz="1200" dirty="0" err="1"/>
              <a:t>should</a:t>
            </a:r>
            <a:r>
              <a:rPr lang="pt-BR" sz="1200" dirty="0"/>
              <a:t> stop smoking.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deveria parar de fumar. </a:t>
            </a:r>
          </a:p>
          <a:p>
            <a:r>
              <a:rPr lang="pt-BR" sz="1200" b="1" dirty="0"/>
              <a:t>3. fazer uma crítica.</a:t>
            </a:r>
          </a:p>
          <a:p>
            <a:r>
              <a:rPr lang="pt-BR" sz="1200" dirty="0"/>
              <a:t>You </a:t>
            </a:r>
            <a:r>
              <a:rPr lang="pt-BR" sz="1200" dirty="0" err="1"/>
              <a:t>shouldn’t</a:t>
            </a:r>
            <a:r>
              <a:rPr lang="pt-BR" sz="1200" dirty="0"/>
              <a:t> have </a:t>
            </a:r>
            <a:r>
              <a:rPr lang="pt-BR" sz="1200" dirty="0" err="1"/>
              <a:t>done</a:t>
            </a:r>
            <a:r>
              <a:rPr lang="pt-BR" sz="1200" dirty="0"/>
              <a:t> it!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não deveria ter feito isso!</a:t>
            </a:r>
            <a:endParaRPr lang="pt-BR" sz="1200" dirty="0"/>
          </a:p>
        </p:txBody>
      </p:sp>
      <p:sp>
        <p:nvSpPr>
          <p:cNvPr id="38" name="Retângulo 37">
            <a:extLst>
              <a:ext uri="{FF2B5EF4-FFF2-40B4-BE49-F238E27FC236}">
                <a16:creationId xmlns="" xmlns:a16="http://schemas.microsoft.com/office/drawing/2014/main" id="{FB4C0656-C8E6-46C2-AA24-C9C35DED69B2}"/>
              </a:ext>
            </a:extLst>
          </p:cNvPr>
          <p:cNvSpPr/>
          <p:nvPr/>
        </p:nvSpPr>
        <p:spPr>
          <a:xfrm>
            <a:off x="3273926" y="7617380"/>
            <a:ext cx="3250699" cy="19389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MUST</a:t>
            </a:r>
          </a:p>
          <a:p>
            <a:pPr marL="228600" indent="-228600">
              <a:buAutoNum type="arabicPeriod"/>
            </a:pPr>
            <a:r>
              <a:rPr lang="pt-BR" sz="1200" b="1" dirty="0"/>
              <a:t>exprimir obrigação ou necessidade</a:t>
            </a:r>
            <a:r>
              <a:rPr lang="pt-BR" sz="1200" dirty="0"/>
              <a:t>. </a:t>
            </a:r>
          </a:p>
          <a:p>
            <a:r>
              <a:rPr lang="pt-BR" sz="1200" dirty="0"/>
              <a:t>We must </a:t>
            </a:r>
            <a:r>
              <a:rPr lang="pt-BR" sz="1200" dirty="0" err="1"/>
              <a:t>save</a:t>
            </a:r>
            <a:r>
              <a:rPr lang="pt-BR" sz="1200" dirty="0"/>
              <a:t> our </a:t>
            </a:r>
            <a:r>
              <a:rPr lang="pt-BR" sz="1200" dirty="0" err="1"/>
              <a:t>planet</a:t>
            </a:r>
            <a:r>
              <a:rPr lang="pt-BR" sz="1200" dirty="0"/>
              <a:t>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Nós devemos salvar nosso planeta. </a:t>
            </a:r>
          </a:p>
          <a:p>
            <a:r>
              <a:rPr lang="pt-BR" sz="1200" b="1" dirty="0"/>
              <a:t>2. deduzir.</a:t>
            </a:r>
          </a:p>
          <a:p>
            <a:r>
              <a:rPr lang="pt-BR" sz="1200" dirty="0"/>
              <a:t>She is </a:t>
            </a:r>
            <a:r>
              <a:rPr lang="pt-BR" sz="1200" dirty="0" err="1"/>
              <a:t>pale</a:t>
            </a:r>
            <a:r>
              <a:rPr lang="pt-BR" sz="1200" dirty="0"/>
              <a:t>. She must be </a:t>
            </a:r>
            <a:r>
              <a:rPr lang="pt-BR" sz="1200" dirty="0" err="1"/>
              <a:t>sick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está pálida. Deve estar doente.</a:t>
            </a:r>
          </a:p>
          <a:p>
            <a:r>
              <a:rPr lang="pt-BR" sz="1200" b="1" dirty="0"/>
              <a:t>3. exprimir proibição.</a:t>
            </a:r>
          </a:p>
          <a:p>
            <a:r>
              <a:rPr lang="en-US" sz="1200" dirty="0"/>
              <a:t>You mustn’t walk on the grass. 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proibido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pisar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grama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AD90391E-C34E-4BBF-BCF1-EE8A654A284D}"/>
              </a:ext>
            </a:extLst>
          </p:cNvPr>
          <p:cNvSpPr txBox="1"/>
          <p:nvPr/>
        </p:nvSpPr>
        <p:spPr>
          <a:xfrm>
            <a:off x="2486947" y="434486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</p:spTree>
    <p:extLst>
      <p:ext uri="{BB962C8B-B14F-4D97-AF65-F5344CB8AC3E}">
        <p14:creationId xmlns:p14="http://schemas.microsoft.com/office/powerpoint/2010/main" val="201209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EAC7696F-40FC-4C11-B371-7347ED3F8EF4}"/>
              </a:ext>
            </a:extLst>
          </p:cNvPr>
          <p:cNvSpPr txBox="1"/>
          <p:nvPr/>
        </p:nvSpPr>
        <p:spPr>
          <a:xfrm>
            <a:off x="2238017" y="349142"/>
            <a:ext cx="240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3D4C53"/>
                </a:solidFill>
              </a:rPr>
              <a:t>2 - PERGUNTAS </a:t>
            </a:r>
            <a:r>
              <a:rPr lang="pt-BR" sz="1400" b="1" dirty="0">
                <a:solidFill>
                  <a:srgbClr val="3D4C53"/>
                </a:solidFill>
              </a:rPr>
              <a:t>GRAMATICAIS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5F07E612-95BA-4D43-954C-29B41470560A}"/>
              </a:ext>
            </a:extLst>
          </p:cNvPr>
          <p:cNvSpPr txBox="1"/>
          <p:nvPr/>
        </p:nvSpPr>
        <p:spPr>
          <a:xfrm>
            <a:off x="2115484" y="5696289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3 - PERGUNTAS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PARA FLUÊNCIA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755C3B55-76D1-422E-92E1-2FE0DEEC0454}"/>
              </a:ext>
            </a:extLst>
          </p:cNvPr>
          <p:cNvSpPr txBox="1"/>
          <p:nvPr/>
        </p:nvSpPr>
        <p:spPr>
          <a:xfrm>
            <a:off x="368300" y="6004249"/>
            <a:ext cx="6178574" cy="104644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Travel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a) What </a:t>
            </a:r>
            <a:r>
              <a:rPr lang="en-US" sz="1200" dirty="0">
                <a:solidFill>
                  <a:srgbClr val="3D4C53"/>
                </a:solidFill>
              </a:rPr>
              <a:t>did you like / dislike about the last place you traveled?</a:t>
            </a:r>
            <a:r>
              <a:rPr lang="en-US" sz="1200" dirty="0"/>
              <a:t>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Do que você gostou / não gostou no último lugar em que viajou?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b) Where </a:t>
            </a:r>
            <a:r>
              <a:rPr lang="en-US" sz="1200" dirty="0">
                <a:solidFill>
                  <a:srgbClr val="3D4C53"/>
                </a:solidFill>
              </a:rPr>
              <a:t>do you wish you could go?</a:t>
            </a:r>
            <a:r>
              <a:rPr lang="en-US" sz="1200" dirty="0"/>
              <a:t>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Onde você gostaria de poder ir?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c) What </a:t>
            </a:r>
            <a:r>
              <a:rPr lang="en-US" sz="1200" dirty="0">
                <a:solidFill>
                  <a:srgbClr val="3D4C53"/>
                </a:solidFill>
              </a:rPr>
              <a:t>place do you really need to see?</a:t>
            </a:r>
            <a:r>
              <a:rPr lang="en-US" sz="1200" dirty="0"/>
              <a:t>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Que lugar você realmente precisa ver?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7FC8E916-0B2A-4C51-A873-37908106C987}"/>
              </a:ext>
            </a:extLst>
          </p:cNvPr>
          <p:cNvSpPr/>
          <p:nvPr/>
        </p:nvSpPr>
        <p:spPr>
          <a:xfrm>
            <a:off x="382138" y="7176400"/>
            <a:ext cx="6198052" cy="1231106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Brands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a) Do </a:t>
            </a:r>
            <a:r>
              <a:rPr lang="en-US" sz="1200" dirty="0">
                <a:solidFill>
                  <a:srgbClr val="3D4C53"/>
                </a:solidFill>
              </a:rPr>
              <a:t>you have any brands that you are really loyal to?	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Você tem alguma marca à qual é realmente leal?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brands are not worth the extra money they charge?</a:t>
            </a:r>
            <a:r>
              <a:rPr lang="pt-BR" sz="1200" dirty="0">
                <a:solidFill>
                  <a:srgbClr val="3D4C53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Quais marcas não valem o dinheiro extra que cobram?</a:t>
            </a:r>
          </a:p>
          <a:p>
            <a:r>
              <a:rPr lang="en-US" sz="1200" dirty="0" smtClean="0">
                <a:solidFill>
                  <a:srgbClr val="3D4C53"/>
                </a:solidFill>
              </a:rPr>
              <a:t>c) What </a:t>
            </a:r>
            <a:r>
              <a:rPr lang="en-US" sz="1200" dirty="0">
                <a:solidFill>
                  <a:srgbClr val="3D4C53"/>
                </a:solidFill>
              </a:rPr>
              <a:t>brand has seriously gone downhill?</a:t>
            </a:r>
            <a:r>
              <a:rPr lang="en-US" sz="1200" dirty="0"/>
              <a:t>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Que marca decaiu seriamente?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98574238-2305-4B95-9B48-94DB14CC1510}"/>
              </a:ext>
            </a:extLst>
          </p:cNvPr>
          <p:cNvSpPr/>
          <p:nvPr/>
        </p:nvSpPr>
        <p:spPr>
          <a:xfrm>
            <a:off x="349247" y="8549454"/>
            <a:ext cx="6230943" cy="1231106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Apps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a) What’s </a:t>
            </a:r>
            <a:r>
              <a:rPr lang="en-US" sz="1200" dirty="0">
                <a:solidFill>
                  <a:srgbClr val="3D4C53"/>
                </a:solidFill>
              </a:rPr>
              <a:t>your favorite app on your phone?</a:t>
            </a:r>
            <a:r>
              <a:rPr lang="en-US" sz="1200" kern="0" dirty="0">
                <a:solidFill>
                  <a:prstClr val="black"/>
                </a:solidFill>
              </a:rPr>
              <a:t>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Qual é o seu aplicativo favorito no seu telefone?</a:t>
            </a:r>
          </a:p>
          <a:p>
            <a:pPr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app do you spend the most time on?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Em que aplicativo você passa mais tempo?</a:t>
            </a:r>
          </a:p>
          <a:p>
            <a:pPr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c) What </a:t>
            </a:r>
            <a:r>
              <a:rPr lang="en-US" sz="1200" dirty="0">
                <a:solidFill>
                  <a:srgbClr val="3D4C53"/>
                </a:solidFill>
              </a:rPr>
              <a:t>app would you suggest everyone get?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Que aplicativo você sugere que todos recebam?</a:t>
            </a:r>
          </a:p>
          <a:p>
            <a:endParaRPr lang="en-US" sz="1200" i="1" dirty="0">
              <a:solidFill>
                <a:srgbClr val="ED7D3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03B93DD-F5D8-42C8-BE85-7368F92C6CFD}"/>
              </a:ext>
            </a:extLst>
          </p:cNvPr>
          <p:cNvSpPr/>
          <p:nvPr/>
        </p:nvSpPr>
        <p:spPr>
          <a:xfrm>
            <a:off x="350837" y="792189"/>
            <a:ext cx="6173788" cy="1596784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a) What </a:t>
            </a:r>
            <a:r>
              <a:rPr lang="en-US" sz="1200" dirty="0">
                <a:solidFill>
                  <a:srgbClr val="3D4C53"/>
                </a:solidFill>
              </a:rPr>
              <a:t>could someone do to become rich and successful?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 que alguém poderia fazer para ficar rico e bem-sucedido?</a:t>
            </a:r>
          </a:p>
          <a:p>
            <a:pPr marL="90170"/>
            <a:endParaRPr lang="pt-BR" sz="1200" i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hard to become rich and successful, but someone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work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hard.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could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carefully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monitor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their monthly expenses, and so they could save most of their money...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É difícil ficar rico e bem-sucedido, mas alguém pode trabalhar duro. Eles podiam monitorar cuidadosamente suas despesas mensais e economizar a maior parte do dinheiro ...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CE949DE2-17D5-47A3-A5FD-D2ABF4A1979B}"/>
              </a:ext>
            </a:extLst>
          </p:cNvPr>
          <p:cNvSpPr/>
          <p:nvPr/>
        </p:nvSpPr>
        <p:spPr>
          <a:xfrm>
            <a:off x="349248" y="2434083"/>
            <a:ext cx="6211890" cy="1833002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b) How </a:t>
            </a:r>
            <a:r>
              <a:rPr lang="en-US" sz="1200" dirty="0">
                <a:solidFill>
                  <a:srgbClr val="3D4C53"/>
                </a:solidFill>
              </a:rPr>
              <a:t>can someone become fluent in English? Do you want to be fluent too?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Como alguém pode se tornar fluente em inglês? Você quer ser fluente também?</a:t>
            </a:r>
          </a:p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become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fluent in English with a lot of hard work. You need to study grammar and vocabulary, and you need to practice speaking. </a:t>
            </a:r>
            <a:r>
              <a:rPr lang="pt-BR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Unfortunately</a:t>
            </a:r>
            <a:r>
              <a:rPr lang="pt-B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 </a:t>
            </a:r>
            <a:r>
              <a:rPr lang="pt-BR" sz="1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can't</a:t>
            </a:r>
            <a:r>
              <a:rPr lang="pt-BR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pt-B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 </a:t>
            </a:r>
            <a:r>
              <a:rPr lang="pt-BR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pt-B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</a:t>
            </a:r>
            <a:r>
              <a:rPr lang="pt-B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Você pode se tornar fluente em inglês com muito trabalho. Você precisa estudar gramática e vocabulário e praticar a fala. Infelizmente, não consigo me lembrar de novas palavras facilmente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4B3554D8-A4DF-45D7-9B3E-6C3AB995712D}"/>
              </a:ext>
            </a:extLst>
          </p:cNvPr>
          <p:cNvSpPr/>
          <p:nvPr/>
        </p:nvSpPr>
        <p:spPr>
          <a:xfrm>
            <a:off x="368301" y="4362650"/>
            <a:ext cx="6178574" cy="1200329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c) What </a:t>
            </a:r>
            <a:r>
              <a:rPr lang="en-US" sz="1200" dirty="0">
                <a:solidFill>
                  <a:srgbClr val="3D4C53"/>
                </a:solidFill>
              </a:rPr>
              <a:t>can you do that most people can’t do? 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d) What </a:t>
            </a:r>
            <a:r>
              <a:rPr lang="en-US" sz="1200" dirty="0">
                <a:solidFill>
                  <a:srgbClr val="3D4C53"/>
                </a:solidFill>
              </a:rPr>
              <a:t>can’t you do that most people can do?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e) Should </a:t>
            </a:r>
            <a:r>
              <a:rPr lang="en-US" sz="1200" dirty="0">
                <a:solidFill>
                  <a:srgbClr val="3D4C53"/>
                </a:solidFill>
              </a:rPr>
              <a:t>children spend a limited time in front of the computer?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f) What </a:t>
            </a:r>
            <a:r>
              <a:rPr lang="en-US" sz="1200" dirty="0">
                <a:solidFill>
                  <a:srgbClr val="3D4C53"/>
                </a:solidFill>
              </a:rPr>
              <a:t>else could children do to have fun?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g) If </a:t>
            </a:r>
            <a:r>
              <a:rPr lang="en-US" sz="1200" dirty="0">
                <a:solidFill>
                  <a:srgbClr val="3D4C53"/>
                </a:solidFill>
              </a:rPr>
              <a:t>your child spent too much time on the computer, what would you do?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h) Do </a:t>
            </a:r>
            <a:r>
              <a:rPr lang="en-US" sz="1200" dirty="0">
                <a:solidFill>
                  <a:srgbClr val="3D4C53"/>
                </a:solidFill>
              </a:rPr>
              <a:t>you think a parent must be strict about this?</a:t>
            </a:r>
            <a:endParaRPr lang="pt-BR" sz="1200" dirty="0">
              <a:solidFill>
                <a:srgbClr val="3D4C53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E1A384E5-FB9F-4126-B545-C9C254C06BD7}"/>
              </a:ext>
            </a:extLst>
          </p:cNvPr>
          <p:cNvSpPr/>
          <p:nvPr/>
        </p:nvSpPr>
        <p:spPr>
          <a:xfrm>
            <a:off x="7938837" y="2288220"/>
            <a:ext cx="3429000" cy="470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22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3919" y="828091"/>
            <a:ext cx="3351638" cy="7478970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 smtClean="0">
                <a:ea typeface="+mn-lt"/>
                <a:cs typeface="+mn-lt"/>
              </a:rPr>
              <a:t>a) He </a:t>
            </a:r>
            <a:r>
              <a:rPr lang="en-US" sz="1200" dirty="0">
                <a:ea typeface="+mn-lt"/>
                <a:cs typeface="+mn-lt"/>
              </a:rPr>
              <a:t>was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 </a:t>
            </a:r>
            <a:r>
              <a:rPr lang="en-US" sz="1200" dirty="0" smtClean="0">
                <a:ea typeface="+mn-lt"/>
                <a:cs typeface="+mn-lt"/>
              </a:rPr>
              <a:t>in </a:t>
            </a:r>
            <a:r>
              <a:rPr lang="en-US" sz="1200" dirty="0">
                <a:ea typeface="+mn-lt"/>
                <a:cs typeface="+mn-lt"/>
              </a:rPr>
              <a:t>an </a:t>
            </a:r>
            <a:r>
              <a:rPr lang="en-US" sz="1200" i="1" dirty="0">
                <a:ea typeface="+mn-lt"/>
                <a:cs typeface="+mn-lt"/>
              </a:rPr>
              <a:t>accident</a:t>
            </a:r>
            <a:r>
              <a:rPr lang="en-US" sz="1200" dirty="0">
                <a:ea typeface="+mn-lt"/>
                <a:cs typeface="+mn-lt"/>
              </a:rPr>
              <a:t> at work.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se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feriu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acidente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b) Please </a:t>
            </a:r>
            <a:r>
              <a:rPr lang="en-US" sz="1200" dirty="0">
                <a:ea typeface="+mn-lt"/>
                <a:cs typeface="+mn-lt"/>
              </a:rPr>
              <a:t>send an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r>
              <a:rPr lang="en-US" sz="1200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Envie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ambulância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c) Can </a:t>
            </a:r>
            <a:r>
              <a:rPr lang="en-US" sz="1200" dirty="0">
                <a:ea typeface="+mn-lt"/>
                <a:cs typeface="+mn-lt"/>
              </a:rPr>
              <a:t>you give me date for another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?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me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data para outro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compromisso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d) The </a:t>
            </a:r>
            <a:r>
              <a:rPr lang="en-US" sz="1200" dirty="0">
                <a:ea typeface="+mn-lt"/>
                <a:cs typeface="+mn-lt"/>
              </a:rPr>
              <a:t>pain in his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became more and more intense.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braço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tornou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-se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vez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intensa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e) Bob </a:t>
            </a:r>
            <a:r>
              <a:rPr lang="en-US" sz="1200" dirty="0">
                <a:ea typeface="+mn-lt"/>
                <a:cs typeface="+mn-lt"/>
              </a:rPr>
              <a:t>is losing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Bob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perdendo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sangue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f) She </a:t>
            </a:r>
            <a:r>
              <a:rPr lang="en-US" sz="1200" dirty="0">
                <a:ea typeface="+mn-lt"/>
                <a:cs typeface="+mn-lt"/>
              </a:rPr>
              <a:t>was so nervous that her whole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shook.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estava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nervosa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corpo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tremia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g) I </a:t>
            </a:r>
            <a:r>
              <a:rPr lang="en-US" sz="1200" dirty="0">
                <a:ea typeface="+mn-lt"/>
                <a:cs typeface="+mn-lt"/>
              </a:rPr>
              <a:t>have a terminal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tumor.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tumor cerebral terminal...</a:t>
            </a:r>
          </a:p>
          <a:p>
            <a:endParaRPr lang="en-US" sz="1200" i="1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en-US" sz="1200" dirty="0" err="1" smtClean="0">
                <a:ea typeface="+mn-lt"/>
                <a:cs typeface="+mn-lt"/>
              </a:rPr>
              <a:t>i</a:t>
            </a:r>
            <a:r>
              <a:rPr lang="en-US" sz="1200" dirty="0" smtClean="0">
                <a:ea typeface="+mn-lt"/>
                <a:cs typeface="+mn-lt"/>
              </a:rPr>
              <a:t>) The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is over.</a:t>
            </a:r>
            <a:endParaRPr lang="en-US" dirty="0"/>
          </a:p>
          <a:p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O </a:t>
            </a:r>
            <a:r>
              <a:rPr lang="en-US" sz="1200" dirty="0" err="1">
                <a:solidFill>
                  <a:srgbClr val="000000"/>
                </a:solidFill>
                <a:ea typeface="+mn-lt"/>
                <a:cs typeface="+mn-lt"/>
              </a:rPr>
              <a:t>perigo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ea typeface="+mn-lt"/>
                <a:cs typeface="+mn-lt"/>
              </a:rPr>
              <a:t>acabou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j) It's </a:t>
            </a:r>
            <a:r>
              <a:rPr lang="en-US" sz="1200" dirty="0">
                <a:ea typeface="+mn-lt"/>
                <a:cs typeface="+mn-lt"/>
              </a:rPr>
              <a:t>extremely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sz="1200" b="1" i="1" dirty="0" smtClean="0">
                <a:solidFill>
                  <a:schemeClr val="accent6"/>
                </a:solidFill>
                <a:cs typeface="Calibri"/>
              </a:rPr>
              <a:t>____________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extremamente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perigoso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k) A </a:t>
            </a:r>
            <a:r>
              <a:rPr lang="en-US" sz="1200" dirty="0">
                <a:ea typeface="+mn-lt"/>
                <a:cs typeface="+mn-lt"/>
              </a:rPr>
              <a:t>living dog is better than a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lion.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cachorro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vivo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melhor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do que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leão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morto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l) His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 </a:t>
            </a:r>
            <a:r>
              <a:rPr lang="en-US" sz="1200" dirty="0">
                <a:ea typeface="+mn-lt"/>
                <a:cs typeface="+mn-lt"/>
              </a:rPr>
              <a:t> were turning red.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orelhas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estavam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ficando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vermelhas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m) Bob </a:t>
            </a:r>
            <a:r>
              <a:rPr lang="en-US" sz="1200" dirty="0">
                <a:ea typeface="+mn-lt"/>
                <a:cs typeface="+mn-lt"/>
              </a:rPr>
              <a:t>is blind in one </a:t>
            </a:r>
            <a:r>
              <a:rPr lang="en-US" sz="1200" b="1" i="1" dirty="0">
                <a:solidFill>
                  <a:schemeClr val="accent6"/>
                </a:solidFill>
                <a:cs typeface="Calibri"/>
              </a:rPr>
              <a:t> _________</a:t>
            </a:r>
            <a:r>
              <a:rPr lang="en-US" sz="1200" dirty="0" smtClean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Bob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cego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olho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290939" y="47004"/>
            <a:ext cx="2327688" cy="375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11 B – Modais</a:t>
            </a:r>
            <a:endParaRPr lang="pt-BR" b="1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2323" y="8405956"/>
            <a:ext cx="6174013" cy="1261884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i="1" dirty="0" smtClean="0">
                <a:solidFill>
                  <a:schemeClr val="accent6"/>
                </a:solidFill>
                <a:cs typeface="Calibri"/>
              </a:rPr>
              <a:t>2 - RESPONDA </a:t>
            </a:r>
            <a:r>
              <a:rPr lang="en-US" sz="1600" b="1" i="1" dirty="0">
                <a:solidFill>
                  <a:schemeClr val="accent6"/>
                </a:solidFill>
                <a:cs typeface="Calibri"/>
              </a:rPr>
              <a:t>AS PERGUNTAS</a:t>
            </a:r>
            <a:endParaRPr lang="en-US" sz="1200" dirty="0">
              <a:solidFill>
                <a:schemeClr val="accent6"/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a) Are </a:t>
            </a:r>
            <a:r>
              <a:rPr lang="en" sz="1200" dirty="0">
                <a:solidFill>
                  <a:srgbClr val="70AD47"/>
                </a:solidFill>
              </a:rPr>
              <a:t>you </a:t>
            </a:r>
            <a:r>
              <a:rPr lang="en" sz="1200" dirty="0" smtClean="0">
                <a:solidFill>
                  <a:srgbClr val="70AD47"/>
                </a:solidFill>
              </a:rPr>
              <a:t>healthy / healfi?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b) What </a:t>
            </a:r>
            <a:r>
              <a:rPr lang="en" sz="1200" dirty="0">
                <a:solidFill>
                  <a:srgbClr val="70AD47"/>
                </a:solidFill>
              </a:rPr>
              <a:t>are some ways to deal with stress?</a:t>
            </a:r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c) What </a:t>
            </a:r>
            <a:r>
              <a:rPr lang="en" sz="1200" dirty="0">
                <a:solidFill>
                  <a:srgbClr val="70AD47"/>
                </a:solidFill>
              </a:rPr>
              <a:t>is alternative </a:t>
            </a:r>
            <a:r>
              <a:rPr lang="en" sz="1200" dirty="0" smtClean="0">
                <a:solidFill>
                  <a:srgbClr val="70AD47"/>
                </a:solidFill>
              </a:rPr>
              <a:t>medisini / medicine</a:t>
            </a:r>
            <a:r>
              <a:rPr lang="en" sz="1200" dirty="0">
                <a:solidFill>
                  <a:srgbClr val="70AD47"/>
                </a:solidFill>
              </a:rPr>
              <a:t>?</a:t>
            </a:r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d) Do </a:t>
            </a:r>
            <a:r>
              <a:rPr lang="en" sz="1200" dirty="0">
                <a:solidFill>
                  <a:srgbClr val="70AD47"/>
                </a:solidFill>
              </a:rPr>
              <a:t>you sleep </a:t>
            </a:r>
            <a:r>
              <a:rPr lang="en" sz="1200" dirty="0" smtClean="0">
                <a:solidFill>
                  <a:srgbClr val="70AD47"/>
                </a:solidFill>
              </a:rPr>
              <a:t>well / weul ?</a:t>
            </a:r>
            <a:endParaRPr lang="en" sz="1200" dirty="0">
              <a:solidFill>
                <a:srgbClr val="70AD47"/>
              </a:solidFill>
              <a:cs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65899" y="580883"/>
            <a:ext cx="2695239" cy="815607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b="1" i="1" dirty="0">
                <a:solidFill>
                  <a:schemeClr val="accent6"/>
                </a:solidFill>
                <a:cs typeface="Calibri"/>
              </a:rPr>
              <a:t>VOCABULÁRIO </a:t>
            </a:r>
            <a:r>
              <a:rPr lang="en-US" sz="1200" b="1" i="1" dirty="0" smtClean="0">
                <a:solidFill>
                  <a:schemeClr val="accent6"/>
                </a:solidFill>
                <a:ea typeface="+mn-lt"/>
                <a:cs typeface="+mn-lt"/>
              </a:rPr>
              <a:t>Health </a:t>
            </a:r>
            <a:r>
              <a:rPr lang="en-US" sz="1200" b="1" i="1" dirty="0">
                <a:solidFill>
                  <a:schemeClr val="accent6"/>
                </a:solidFill>
                <a:ea typeface="+mn-lt"/>
                <a:cs typeface="+mn-lt"/>
              </a:rPr>
              <a:t>and Medicine</a:t>
            </a:r>
          </a:p>
          <a:p>
            <a:r>
              <a:rPr lang="en-US" sz="1200" b="1" dirty="0" smtClean="0">
                <a:ea typeface="+mn-lt"/>
                <a:cs typeface="+mn-lt"/>
              </a:rPr>
              <a:t>ACCIDENT </a:t>
            </a:r>
            <a:r>
              <a:rPr lang="en-US" sz="1200" b="1" dirty="0">
                <a:ea typeface="+mn-lt"/>
                <a:cs typeface="+mn-lt"/>
              </a:rPr>
              <a:t>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Acidente</a:t>
            </a:r>
            <a:endParaRPr lang="en-US" b="1" dirty="0"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AMBULANCE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Ambulância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APPOINTMENT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Compromisso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ARM - 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Braço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BLOOD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Sangue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BODY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Corpo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BRAIN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Cérebro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DANGER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Perigo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DANGEROUS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Perigoso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DEAD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Morto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EAR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Orelha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EXERCISE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Exercício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EYE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Olho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FACE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Rosto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TO FEEL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Sentir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FINGER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Dedo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FOOT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Pé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HAND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Mão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HEAD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Cabeça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HEALTH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Saúde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HEART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Coração</a:t>
            </a:r>
            <a:endParaRPr lang="en-US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HOSPITAL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Hospital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TO HURT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Machucar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ILL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Doente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LEG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Perna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LIE DOWN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Deitar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MEDICINE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Medicina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NECK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Pescoço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NOSE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Nariz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NURSE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Enfermeira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PAIN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PROBLEM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Problema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SICK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Doente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STOMACH ACHE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estômago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TEMPERATURE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Temperatura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TIRED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Cansado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TOOTH - 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Dente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TOOTHACHE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dente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TOOTHBRUSH -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Escova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dente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b="1" dirty="0" smtClean="0">
                <a:ea typeface="+mn-lt"/>
                <a:cs typeface="+mn-lt"/>
              </a:rPr>
              <a:t>WELL -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Bem</a:t>
            </a:r>
            <a:endParaRPr lang="en-US" sz="1200" i="1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5D77627-B494-41B6-B336-DAD0C81AAB8F}"/>
              </a:ext>
            </a:extLst>
          </p:cNvPr>
          <p:cNvSpPr txBox="1"/>
          <p:nvPr/>
        </p:nvSpPr>
        <p:spPr>
          <a:xfrm>
            <a:off x="3093027" y="8803733"/>
            <a:ext cx="36524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saudavel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Quais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algumas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maneiras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lidar com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estresse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medicina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alternativa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dorme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</p:txBody>
      </p:sp>
      <p:sp>
        <p:nvSpPr>
          <p:cNvPr id="8" name="Retângulo 7"/>
          <p:cNvSpPr/>
          <p:nvPr/>
        </p:nvSpPr>
        <p:spPr>
          <a:xfrm>
            <a:off x="361728" y="557516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 Crie frases interrogativas com as palavras.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3919" y="344488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as palavras certas nos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espaços.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36691" y="8604887"/>
            <a:ext cx="2236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Risque as palavras incorretas.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2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681693" y="157822"/>
            <a:ext cx="2080827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cs typeface="Calibri"/>
              </a:rPr>
              <a:t>Lição 11 B – Modais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9116FBE5-DEB1-4D19-9CAA-3CC4869196FF}"/>
              </a:ext>
            </a:extLst>
          </p:cNvPr>
          <p:cNvSpPr txBox="1"/>
          <p:nvPr/>
        </p:nvSpPr>
        <p:spPr>
          <a:xfrm>
            <a:off x="585354" y="741217"/>
            <a:ext cx="2751859" cy="449353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a typeface="+mn-lt"/>
                <a:cs typeface="+mn-lt"/>
              </a:rPr>
              <a:t>CAN</a:t>
            </a:r>
            <a:endParaRPr lang="pt-BR" dirty="0"/>
          </a:p>
          <a:p>
            <a:r>
              <a:rPr lang="en-US" sz="1100" b="1" i="1" dirty="0">
                <a:cs typeface="Calibri" panose="020F0502020204030204"/>
              </a:rPr>
              <a:t>Ability</a:t>
            </a:r>
          </a:p>
          <a:p>
            <a:r>
              <a:rPr lang="en-US" sz="1100" dirty="0" smtClean="0">
                <a:ea typeface="+mn-lt"/>
                <a:cs typeface="+mn-lt"/>
              </a:rPr>
              <a:t>a) I can speak English.</a:t>
            </a:r>
            <a:r>
              <a:rPr lang="en-US" sz="1100" dirty="0">
                <a:ea typeface="+mn-lt"/>
                <a:cs typeface="+mn-lt"/>
              </a:rPr>
              <a:t>     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falar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inglês</a:t>
            </a:r>
            <a:endParaRPr lang="en-US" sz="1100" dirty="0" err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b) I </a:t>
            </a:r>
            <a:r>
              <a:rPr lang="en-US" sz="1100" dirty="0">
                <a:ea typeface="+mn-lt"/>
                <a:cs typeface="+mn-lt"/>
              </a:rPr>
              <a:t>can run </a:t>
            </a:r>
            <a:r>
              <a:rPr lang="en-US" sz="1100" dirty="0" smtClean="0">
                <a:ea typeface="+mn-lt"/>
                <a:cs typeface="+mn-lt"/>
              </a:rPr>
              <a:t>fast.</a:t>
            </a:r>
            <a:r>
              <a:rPr lang="en-US" sz="1100" dirty="0">
                <a:ea typeface="+mn-lt"/>
                <a:cs typeface="+mn-lt"/>
              </a:rPr>
              <a:t>               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correr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rápido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1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cs typeface="Calibri"/>
              </a:rPr>
              <a:t>Request</a:t>
            </a:r>
          </a:p>
          <a:p>
            <a:r>
              <a:rPr lang="en-US" sz="1100" dirty="0" smtClean="0">
                <a:ea typeface="+mn-lt"/>
                <a:cs typeface="+mn-lt"/>
              </a:rPr>
              <a:t>a) Can </a:t>
            </a:r>
            <a:r>
              <a:rPr lang="en-US" sz="1100" dirty="0">
                <a:ea typeface="+mn-lt"/>
                <a:cs typeface="+mn-lt"/>
              </a:rPr>
              <a:t>you hand me the book?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me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o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livro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100" dirty="0" smtClean="0">
                <a:ea typeface="+mn-lt"/>
                <a:cs typeface="+mn-lt"/>
              </a:rPr>
              <a:t>b) Can </a:t>
            </a:r>
            <a:r>
              <a:rPr lang="en-US" sz="1100" dirty="0">
                <a:ea typeface="+mn-lt"/>
                <a:cs typeface="+mn-lt"/>
              </a:rPr>
              <a:t>we have her address?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Podemos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endereço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dela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100" b="1" i="1" dirty="0">
              <a:cs typeface="Calibri"/>
            </a:endParaRPr>
          </a:p>
          <a:p>
            <a:r>
              <a:rPr lang="en-US" sz="1100" b="1" i="1" dirty="0">
                <a:cs typeface="Calibri"/>
              </a:rPr>
              <a:t>Permission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a) Can </a:t>
            </a:r>
            <a:r>
              <a:rPr lang="en-US" sz="1100" dirty="0">
                <a:ea typeface="+mn-lt"/>
                <a:cs typeface="+mn-lt"/>
              </a:rPr>
              <a:t>I borrow your pencil?</a:t>
            </a:r>
          </a:p>
          <a:p>
            <a:r>
              <a:rPr lang="en-US" sz="11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lápis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emprestado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b) Can </a:t>
            </a:r>
            <a:r>
              <a:rPr lang="en-US" sz="1100" dirty="0">
                <a:ea typeface="+mn-lt"/>
                <a:cs typeface="+mn-lt"/>
              </a:rPr>
              <a:t>I speak to her?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falar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cs typeface="Calibri"/>
              </a:rPr>
              <a:t>Opportunity</a:t>
            </a:r>
          </a:p>
          <a:p>
            <a:r>
              <a:rPr lang="en-US" sz="1100" dirty="0" smtClean="0">
                <a:ea typeface="+mn-lt"/>
                <a:cs typeface="+mn-lt"/>
              </a:rPr>
              <a:t>a) I </a:t>
            </a:r>
            <a:r>
              <a:rPr lang="en-US" sz="1100" dirty="0">
                <a:ea typeface="+mn-lt"/>
                <a:cs typeface="+mn-lt"/>
              </a:rPr>
              <a:t>have some free time. I can help her now.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algum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tempo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livre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ajudá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-la agora.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100" dirty="0" smtClean="0">
                <a:ea typeface="+mn-lt"/>
                <a:cs typeface="+mn-lt"/>
              </a:rPr>
              <a:t>b) I </a:t>
            </a:r>
            <a:r>
              <a:rPr lang="en-US" sz="1100" dirty="0">
                <a:ea typeface="+mn-lt"/>
                <a:cs typeface="+mn-lt"/>
              </a:rPr>
              <a:t>don't have any time. I can't help her  now.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tempo. 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ajudá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-la agora.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A9B175E-DD37-4B01-8569-F6322C9ADFD8}"/>
              </a:ext>
            </a:extLst>
          </p:cNvPr>
          <p:cNvSpPr txBox="1"/>
          <p:nvPr/>
        </p:nvSpPr>
        <p:spPr>
          <a:xfrm>
            <a:off x="4289713" y="213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 smtClean="0">
                <a:solidFill>
                  <a:schemeClr val="accent1"/>
                </a:solidFill>
                <a:cs typeface="Segoe UI"/>
              </a:rPr>
              <a:t>3 - Frases </a:t>
            </a:r>
            <a:r>
              <a:rPr lang="pt-BR" b="1" i="1" dirty="0">
                <a:solidFill>
                  <a:schemeClr val="accent1"/>
                </a:solidFill>
                <a:cs typeface="Segoe UI"/>
              </a:rPr>
              <a:t>Gramaticais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DDF779D-3C9D-4885-BD5D-D38695DB15AB}"/>
              </a:ext>
            </a:extLst>
          </p:cNvPr>
          <p:cNvSpPr txBox="1"/>
          <p:nvPr/>
        </p:nvSpPr>
        <p:spPr>
          <a:xfrm>
            <a:off x="3529445" y="741216"/>
            <a:ext cx="2777835" cy="55092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a typeface="+mn-lt"/>
                <a:cs typeface="+mn-lt"/>
              </a:rPr>
              <a:t>COULD </a:t>
            </a:r>
            <a:r>
              <a:rPr lang="en-US" sz="1100" b="1" i="1" dirty="0">
                <a:solidFill>
                  <a:srgbClr val="C00000"/>
                </a:solidFill>
                <a:ea typeface="+mn-lt"/>
                <a:cs typeface="+mn-lt"/>
              </a:rPr>
              <a:t>( about the Past)</a:t>
            </a:r>
            <a:endParaRPr lang="pt-BR" i="1" dirty="0"/>
          </a:p>
          <a:p>
            <a:r>
              <a:rPr lang="en-US" sz="1100" b="1" i="1" dirty="0">
                <a:ea typeface="+mn-lt"/>
                <a:cs typeface="+mn-lt"/>
              </a:rPr>
              <a:t>Ability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a) She</a:t>
            </a:r>
            <a:r>
              <a:rPr lang="en-US" sz="1100" dirty="0">
                <a:ea typeface="+mn-lt"/>
                <a:cs typeface="+mn-lt"/>
              </a:rPr>
              <a:t> could speak several languages.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falava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várias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línguas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r>
              <a:rPr lang="en-US" sz="1100" dirty="0">
                <a:ea typeface="+mn-lt"/>
                <a:cs typeface="+mn-lt"/>
              </a:rPr>
              <a:t/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They</a:t>
            </a:r>
            <a:r>
              <a:rPr lang="en-US" sz="1100" dirty="0">
                <a:ea typeface="+mn-lt"/>
                <a:cs typeface="+mn-lt"/>
              </a:rPr>
              <a:t> couldn't dance very well.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sabiam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dançar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Request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a) Could </a:t>
            </a:r>
            <a:r>
              <a:rPr lang="en-US" sz="1100" dirty="0">
                <a:ea typeface="+mn-lt"/>
                <a:cs typeface="+mn-lt"/>
              </a:rPr>
              <a:t>you take a message, please?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deixar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mensagem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favor?</a:t>
            </a:r>
            <a:r>
              <a:rPr lang="en-US" sz="1100" dirty="0">
                <a:ea typeface="+mn-lt"/>
                <a:cs typeface="+mn-lt"/>
              </a:rPr>
              <a:t/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Could </a:t>
            </a:r>
            <a:r>
              <a:rPr lang="en-US" sz="1100" dirty="0">
                <a:ea typeface="+mn-lt"/>
                <a:cs typeface="+mn-lt"/>
              </a:rPr>
              <a:t>I have my bill, please?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minha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conta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favor?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Permission</a:t>
            </a:r>
            <a:endParaRPr lang="en-US" dirty="0"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a) Could </a:t>
            </a:r>
            <a:r>
              <a:rPr lang="en-US" sz="1100" dirty="0">
                <a:ea typeface="+mn-lt"/>
                <a:cs typeface="+mn-lt"/>
              </a:rPr>
              <a:t>I ask a question please?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pergunta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favor?</a:t>
            </a:r>
            <a:r>
              <a:rPr lang="en-US" sz="1100" dirty="0">
                <a:ea typeface="+mn-lt"/>
                <a:cs typeface="+mn-lt"/>
              </a:rPr>
              <a:t/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Could </a:t>
            </a:r>
            <a:r>
              <a:rPr lang="en-US" sz="1100" dirty="0">
                <a:ea typeface="+mn-lt"/>
                <a:cs typeface="+mn-lt"/>
              </a:rPr>
              <a:t>we go home now?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Podemos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casa agora?</a:t>
            </a: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Possibility</a:t>
            </a:r>
          </a:p>
          <a:p>
            <a:r>
              <a:rPr lang="en-US" sz="1100" dirty="0" smtClean="0">
                <a:ea typeface="+mn-lt"/>
                <a:cs typeface="+mn-lt"/>
              </a:rPr>
              <a:t>a) They</a:t>
            </a:r>
            <a:r>
              <a:rPr lang="en-US" sz="1100" dirty="0">
                <a:ea typeface="+mn-lt"/>
                <a:cs typeface="+mn-lt"/>
              </a:rPr>
              <a:t> could be at home.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poderiam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casa.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100" dirty="0" smtClean="0">
                <a:ea typeface="+mn-lt"/>
                <a:cs typeface="+mn-lt"/>
              </a:rPr>
              <a:t>b) They</a:t>
            </a:r>
            <a:r>
              <a:rPr lang="en-US" sz="1100" dirty="0">
                <a:ea typeface="+mn-lt"/>
                <a:cs typeface="+mn-lt"/>
              </a:rPr>
              <a:t> could come by car.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poderiam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carro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Suggestions</a:t>
            </a:r>
          </a:p>
          <a:p>
            <a:r>
              <a:rPr lang="en-US" sz="1100" dirty="0" smtClean="0">
                <a:ea typeface="+mn-lt"/>
                <a:cs typeface="+mn-lt"/>
              </a:rPr>
              <a:t>a) We</a:t>
            </a:r>
            <a:r>
              <a:rPr lang="en-US" sz="1100" dirty="0">
                <a:ea typeface="+mn-lt"/>
                <a:cs typeface="+mn-lt"/>
              </a:rPr>
              <a:t> could meet at the weekend.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Podemos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encontrar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no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de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semana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r>
              <a:rPr lang="en-US" sz="1100" dirty="0">
                <a:ea typeface="+mn-lt"/>
                <a:cs typeface="+mn-lt"/>
              </a:rPr>
              <a:t/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You</a:t>
            </a:r>
            <a:r>
              <a:rPr lang="en-US" sz="1100" dirty="0">
                <a:ea typeface="+mn-lt"/>
                <a:cs typeface="+mn-lt"/>
              </a:rPr>
              <a:t> could eat out tonight.</a:t>
            </a:r>
            <a:endParaRPr lang="en-US" dirty="0"/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comer fora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noite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BD3C07CB-993B-4F1C-BF8B-74067153AB60}"/>
              </a:ext>
            </a:extLst>
          </p:cNvPr>
          <p:cNvSpPr txBox="1"/>
          <p:nvPr/>
        </p:nvSpPr>
        <p:spPr>
          <a:xfrm>
            <a:off x="585353" y="5547010"/>
            <a:ext cx="2751859" cy="364715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cs typeface="Calibri"/>
              </a:rPr>
              <a:t>Should</a:t>
            </a:r>
          </a:p>
          <a:p>
            <a:r>
              <a:rPr lang="en-US" sz="1100" b="1" i="1" dirty="0">
                <a:ea typeface="+mn-lt"/>
                <a:cs typeface="+mn-lt"/>
              </a:rPr>
              <a:t>Probability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a) Bob </a:t>
            </a:r>
            <a:r>
              <a:rPr lang="en-US" sz="1100" dirty="0">
                <a:ea typeface="+mn-lt"/>
                <a:cs typeface="+mn-lt"/>
              </a:rPr>
              <a:t>should be here by 5:00 PM.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He </a:t>
            </a:r>
            <a:r>
              <a:rPr lang="en-US" sz="1100" dirty="0">
                <a:ea typeface="+mn-lt"/>
                <a:cs typeface="+mn-lt"/>
              </a:rPr>
              <a:t>should be bringing Jane with him.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Bob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deve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aqui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por volta das 17h.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deveria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trazendo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Jane com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Questions</a:t>
            </a:r>
          </a:p>
          <a:p>
            <a:r>
              <a:rPr lang="en-US" sz="1100" dirty="0" smtClean="0">
                <a:ea typeface="+mn-lt"/>
                <a:cs typeface="+mn-lt"/>
              </a:rPr>
              <a:t>a) Should </a:t>
            </a:r>
            <a:r>
              <a:rPr lang="en-US" sz="1100" dirty="0">
                <a:ea typeface="+mn-lt"/>
                <a:cs typeface="+mn-lt"/>
              </a:rPr>
              <a:t>we turn right at this avenue?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Shouldn’t </a:t>
            </a:r>
            <a:r>
              <a:rPr lang="en-US" sz="1100" dirty="0">
                <a:ea typeface="+mn-lt"/>
                <a:cs typeface="+mn-lt"/>
              </a:rPr>
              <a:t>you be getting ready for lunch?</a:t>
            </a:r>
            <a:endParaRPr lang="en-US" dirty="0"/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Devemos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virar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direita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nesta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avenida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deveria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se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preparando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almoço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dirty="0">
                <a:ea typeface="+mn-lt"/>
                <a:cs typeface="+mn-lt"/>
              </a:rPr>
              <a:t>Obligation/ Recommendation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a) You </a:t>
            </a:r>
            <a:r>
              <a:rPr lang="en-US" sz="1100" dirty="0">
                <a:ea typeface="+mn-lt"/>
                <a:cs typeface="+mn-lt"/>
              </a:rPr>
              <a:t>should stop eating fast food.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You </a:t>
            </a:r>
            <a:r>
              <a:rPr lang="en-US" sz="1100" dirty="0">
                <a:ea typeface="+mn-lt"/>
                <a:cs typeface="+mn-lt"/>
              </a:rPr>
              <a:t>should study English everyday.</a:t>
            </a:r>
            <a:endParaRPr lang="en-US" dirty="0"/>
          </a:p>
          <a:p>
            <a:r>
              <a:rPr lang="en-US" sz="1100" dirty="0">
                <a:ea typeface="+mn-lt"/>
                <a:cs typeface="+mn-lt"/>
              </a:rPr>
              <a:t>We should go to the beach tomorrow.</a:t>
            </a:r>
            <a:endParaRPr lang="en-US" dirty="0"/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deve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comer fast food.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deve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estudar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inglês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todos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dias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Devíamos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à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praia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amanhã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93B3008A-D418-4D2E-8296-6D597464DAB6}"/>
              </a:ext>
            </a:extLst>
          </p:cNvPr>
          <p:cNvSpPr txBox="1"/>
          <p:nvPr/>
        </p:nvSpPr>
        <p:spPr>
          <a:xfrm>
            <a:off x="3529445" y="6257057"/>
            <a:ext cx="2621972" cy="280076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a typeface="+mn-lt"/>
                <a:cs typeface="+mn-lt"/>
              </a:rPr>
              <a:t>Would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Polite Request</a:t>
            </a:r>
          </a:p>
          <a:p>
            <a:r>
              <a:rPr lang="en-US" sz="1100" dirty="0" smtClean="0">
                <a:ea typeface="+mn-lt"/>
                <a:cs typeface="+mn-lt"/>
              </a:rPr>
              <a:t>a) Would </a:t>
            </a:r>
            <a:r>
              <a:rPr lang="en-US" sz="1100" dirty="0">
                <a:ea typeface="+mn-lt"/>
                <a:cs typeface="+mn-lt"/>
              </a:rPr>
              <a:t>you like any milk?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smtClean="0">
                <a:ea typeface="+mn-lt"/>
                <a:cs typeface="+mn-lt"/>
              </a:rPr>
              <a:t>b) Would </a:t>
            </a:r>
            <a:r>
              <a:rPr lang="en-US" sz="1100" dirty="0">
                <a:ea typeface="+mn-lt"/>
                <a:cs typeface="+mn-lt"/>
              </a:rPr>
              <a:t>you like anything else?</a:t>
            </a:r>
            <a:endParaRPr lang="en-US" dirty="0"/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algum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leite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mais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alguma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coisa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Hypothetical Situation</a:t>
            </a:r>
          </a:p>
          <a:p>
            <a:r>
              <a:rPr lang="en-US" sz="1100" dirty="0" smtClean="0">
                <a:ea typeface="+mn-lt"/>
                <a:cs typeface="+mn-lt"/>
              </a:rPr>
              <a:t>a) If </a:t>
            </a:r>
            <a:r>
              <a:rPr lang="en-US" sz="1100" dirty="0">
                <a:ea typeface="+mn-lt"/>
                <a:cs typeface="+mn-lt"/>
              </a:rPr>
              <a:t>I had a lot of money I would like to own a Ferrari one day.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b</a:t>
            </a:r>
            <a:r>
              <a:rPr lang="en-US" sz="1100" dirty="0" smtClean="0">
                <a:ea typeface="+mn-lt"/>
                <a:cs typeface="+mn-lt"/>
              </a:rPr>
              <a:t>) I </a:t>
            </a:r>
            <a:r>
              <a:rPr lang="en-US" sz="1100" dirty="0">
                <a:ea typeface="+mn-lt"/>
                <a:cs typeface="+mn-lt"/>
              </a:rPr>
              <a:t>would love to buy an aircraft one day.</a:t>
            </a:r>
            <a:endParaRPr lang="en-US" dirty="0"/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tivesse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dinheiro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um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Ferrari.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Adoraria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comprar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avião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dia.</a:t>
            </a:r>
          </a:p>
          <a:p>
            <a:endParaRPr lang="en-US" sz="1100" b="1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70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681693" y="157822"/>
            <a:ext cx="2080827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cs typeface="Calibri"/>
              </a:rPr>
              <a:t>Lição 11 B – Modais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9116FBE5-DEB1-4D19-9CAA-3CC4869196FF}"/>
              </a:ext>
            </a:extLst>
          </p:cNvPr>
          <p:cNvSpPr txBox="1"/>
          <p:nvPr/>
        </p:nvSpPr>
        <p:spPr>
          <a:xfrm>
            <a:off x="585354" y="741217"/>
            <a:ext cx="2944091" cy="415498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ea typeface="+mn-lt"/>
                <a:cs typeface="+mn-lt"/>
              </a:rPr>
              <a:t>MAY</a:t>
            </a:r>
            <a:endParaRPr lang="pt-BR" dirty="0"/>
          </a:p>
          <a:p>
            <a:r>
              <a:rPr lang="en-US" sz="1100" b="1" i="1" dirty="0">
                <a:cs typeface="Calibri" panose="020F0502020204030204"/>
              </a:rPr>
              <a:t>Ability</a:t>
            </a:r>
          </a:p>
          <a:p>
            <a:r>
              <a:rPr lang="en-US" sz="1100" dirty="0" smtClean="0">
                <a:ea typeface="+mn-lt"/>
                <a:cs typeface="+mn-lt"/>
              </a:rPr>
              <a:t>a) I </a:t>
            </a:r>
            <a:r>
              <a:rPr lang="en-US" sz="1100" dirty="0">
                <a:ea typeface="+mn-lt"/>
                <a:cs typeface="+mn-lt"/>
              </a:rPr>
              <a:t>can speak English.     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falar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inglês</a:t>
            </a:r>
            <a:endParaRPr lang="en-US" sz="1100" dirty="0" err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b) I </a:t>
            </a:r>
            <a:r>
              <a:rPr lang="en-US" sz="1100" dirty="0">
                <a:ea typeface="+mn-lt"/>
                <a:cs typeface="+mn-lt"/>
              </a:rPr>
              <a:t>can run fast.               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correr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rápido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1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cs typeface="Calibri"/>
              </a:rPr>
              <a:t>Request</a:t>
            </a:r>
          </a:p>
          <a:p>
            <a:r>
              <a:rPr lang="en-US" sz="1100" dirty="0" smtClean="0">
                <a:ea typeface="+mn-lt"/>
                <a:cs typeface="+mn-lt"/>
              </a:rPr>
              <a:t>a) Can </a:t>
            </a:r>
            <a:r>
              <a:rPr lang="en-US" sz="1100" dirty="0">
                <a:ea typeface="+mn-lt"/>
                <a:cs typeface="+mn-lt"/>
              </a:rPr>
              <a:t>you hand me the book?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me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o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livro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b) Can </a:t>
            </a:r>
            <a:r>
              <a:rPr lang="en-US" sz="1100" dirty="0">
                <a:ea typeface="+mn-lt"/>
                <a:cs typeface="+mn-lt"/>
              </a:rPr>
              <a:t>we have her address?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Podemos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endereço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dela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100" b="1" i="1" dirty="0">
              <a:cs typeface="Calibri"/>
            </a:endParaRPr>
          </a:p>
          <a:p>
            <a:r>
              <a:rPr lang="en-US" sz="1100" b="1" i="1" dirty="0">
                <a:cs typeface="Calibri"/>
              </a:rPr>
              <a:t>Permission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a) Can </a:t>
            </a:r>
            <a:r>
              <a:rPr lang="en-US" sz="1100" dirty="0">
                <a:ea typeface="+mn-lt"/>
                <a:cs typeface="+mn-lt"/>
              </a:rPr>
              <a:t>I borrow your pencil?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lápis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emprestado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100" dirty="0" smtClean="0">
                <a:ea typeface="+mn-lt"/>
                <a:cs typeface="+mn-lt"/>
              </a:rPr>
              <a:t>b) Can </a:t>
            </a:r>
            <a:r>
              <a:rPr lang="en-US" sz="1100" dirty="0">
                <a:ea typeface="+mn-lt"/>
                <a:cs typeface="+mn-lt"/>
              </a:rPr>
              <a:t>I speak to her?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falar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com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cs typeface="Calibri"/>
              </a:rPr>
              <a:t>Opportunity</a:t>
            </a:r>
          </a:p>
          <a:p>
            <a:r>
              <a:rPr lang="en-US" sz="1100" dirty="0" smtClean="0">
                <a:ea typeface="+mn-lt"/>
                <a:cs typeface="+mn-lt"/>
              </a:rPr>
              <a:t>a) I </a:t>
            </a:r>
            <a:r>
              <a:rPr lang="en-US" sz="1100" dirty="0">
                <a:ea typeface="+mn-lt"/>
                <a:cs typeface="+mn-lt"/>
              </a:rPr>
              <a:t>have some free time. I can help her now.</a:t>
            </a: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algum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tempo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livre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ajudá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-la agora.</a:t>
            </a:r>
            <a:endParaRPr lang="en-US" dirty="0"/>
          </a:p>
          <a:p>
            <a:r>
              <a:rPr lang="en-US" sz="1100" dirty="0" smtClean="0">
                <a:ea typeface="+mn-lt"/>
                <a:cs typeface="+mn-lt"/>
              </a:rPr>
              <a:t>b) I </a:t>
            </a:r>
            <a:r>
              <a:rPr lang="en-US" sz="1100" dirty="0">
                <a:ea typeface="+mn-lt"/>
                <a:cs typeface="+mn-lt"/>
              </a:rPr>
              <a:t>don't have any time. I can't help her  now.</a:t>
            </a: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tempo. Eu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ajudá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-la agora.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A9B175E-DD37-4B01-8569-F6322C9ADFD8}"/>
              </a:ext>
            </a:extLst>
          </p:cNvPr>
          <p:cNvSpPr txBox="1"/>
          <p:nvPr/>
        </p:nvSpPr>
        <p:spPr>
          <a:xfrm>
            <a:off x="4375438" y="1630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 smtClean="0">
                <a:solidFill>
                  <a:schemeClr val="accent1"/>
                </a:solidFill>
                <a:cs typeface="Segoe UI"/>
              </a:rPr>
              <a:t>3 - Frases </a:t>
            </a:r>
            <a:r>
              <a:rPr lang="pt-BR" b="1" i="1" dirty="0">
                <a:solidFill>
                  <a:schemeClr val="accent1"/>
                </a:solidFill>
                <a:cs typeface="Segoe UI"/>
              </a:rPr>
              <a:t>Gramaticais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DDF779D-3C9D-4885-BD5D-D38695DB15AB}"/>
              </a:ext>
            </a:extLst>
          </p:cNvPr>
          <p:cNvSpPr txBox="1"/>
          <p:nvPr/>
        </p:nvSpPr>
        <p:spPr>
          <a:xfrm>
            <a:off x="3777095" y="741216"/>
            <a:ext cx="2777835" cy="26161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smtClean="0">
                <a:solidFill>
                  <a:srgbClr val="C00000"/>
                </a:solidFill>
                <a:ea typeface="+mn-lt"/>
                <a:cs typeface="+mn-lt"/>
              </a:rPr>
              <a:t>MUST</a:t>
            </a:r>
            <a:endParaRPr lang="en-US" sz="11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BD3C07CB-993B-4F1C-BF8B-74067153AB60}"/>
              </a:ext>
            </a:extLst>
          </p:cNvPr>
          <p:cNvSpPr txBox="1"/>
          <p:nvPr/>
        </p:nvSpPr>
        <p:spPr>
          <a:xfrm>
            <a:off x="585353" y="5235283"/>
            <a:ext cx="2944092" cy="347787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cs typeface="Calibri"/>
              </a:rPr>
              <a:t>MIGHT</a:t>
            </a:r>
          </a:p>
          <a:p>
            <a:r>
              <a:rPr lang="en-US" sz="1100" b="1" i="1">
                <a:ea typeface="+mn-lt"/>
                <a:cs typeface="+mn-lt"/>
              </a:rPr>
              <a:t>Possibility</a:t>
            </a:r>
            <a:endParaRPr lang="en-US" dirty="0"/>
          </a:p>
          <a:p>
            <a:r>
              <a:rPr lang="en-US" sz="1100">
                <a:ea typeface="+mn-lt"/>
                <a:cs typeface="+mn-lt"/>
              </a:rPr>
              <a:t>It might rain later (= it is possible that it will rain)</a:t>
            </a:r>
            <a:endParaRPr lang="en-US">
              <a:cs typeface="Calibri" panose="020F0502020204030204"/>
            </a:endParaRPr>
          </a:p>
          <a:p>
            <a:r>
              <a:rPr lang="en-US" sz="11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 chover mais tarde (= é possível que chova)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100">
                <a:ea typeface="+mn-lt"/>
                <a:cs typeface="+mn-lt"/>
              </a:rPr>
              <a:t>I might go to the movies tonight. (Though I'm not sure)</a:t>
            </a:r>
            <a:endParaRPr lang="en-US">
              <a:cs typeface="Calibri" panose="020F0502020204030204"/>
            </a:endParaRPr>
          </a:p>
          <a:p>
            <a:r>
              <a:rPr lang="en-US" sz="11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 ir ao cinema esta noite. (Embora eu não tenha certeza)</a:t>
            </a:r>
          </a:p>
          <a:p>
            <a:endParaRPr lang="en-US" sz="1100" dirty="0">
              <a:ea typeface="+mn-lt"/>
              <a:cs typeface="+mn-lt"/>
            </a:endParaRPr>
          </a:p>
          <a:p>
            <a:r>
              <a:rPr lang="en-US" sz="1100" b="1" i="1">
                <a:ea typeface="+mn-lt"/>
                <a:cs typeface="+mn-lt"/>
              </a:rPr>
              <a:t>Request</a:t>
            </a:r>
            <a:endParaRPr lang="en-US" sz="1100" b="1" i="1" dirty="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Might I have a coffee?</a:t>
            </a:r>
            <a:endParaRPr lang="en-US">
              <a:ea typeface="+mn-lt"/>
              <a:cs typeface="+mn-lt"/>
            </a:endParaRPr>
          </a:p>
          <a:p>
            <a:r>
              <a:rPr lang="en-US" sz="11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 tomar um café?</a:t>
            </a:r>
            <a:r>
              <a:rPr lang="en-US" sz="1100" dirty="0">
                <a:ea typeface="+mn-lt"/>
                <a:cs typeface="+mn-lt"/>
              </a:rPr>
              <a:t/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>
                <a:ea typeface="+mn-lt"/>
                <a:cs typeface="+mn-lt"/>
              </a:rPr>
              <a:t>Might I ask who has been invited to the party?</a:t>
            </a:r>
            <a:endParaRPr lang="en-US"/>
          </a:p>
          <a:p>
            <a:r>
              <a:rPr lang="en-US" sz="11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 perguntar quem foi convidado para a festa?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>
                <a:ea typeface="+mn-lt"/>
                <a:cs typeface="+mn-lt"/>
              </a:rPr>
              <a:t>Polite Suggestion</a:t>
            </a:r>
            <a:endParaRPr lang="en-US" sz="1100" b="1" i="1" dirty="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You might call him tomorrow.</a:t>
            </a:r>
          </a:p>
          <a:p>
            <a:r>
              <a:rPr lang="en-US" sz="11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 pode ligar para ele amanhã.</a:t>
            </a: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23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681693" y="157822"/>
            <a:ext cx="2080827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cs typeface="Calibri"/>
              </a:rPr>
              <a:t>Lição 11 B – Modais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A9B175E-DD37-4B01-8569-F6322C9ADFD8}"/>
              </a:ext>
            </a:extLst>
          </p:cNvPr>
          <p:cNvSpPr txBox="1"/>
          <p:nvPr/>
        </p:nvSpPr>
        <p:spPr>
          <a:xfrm>
            <a:off x="4404013" y="213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>
                <a:solidFill>
                  <a:schemeClr val="accent1"/>
                </a:solidFill>
                <a:cs typeface="Segoe UI"/>
              </a:rPr>
              <a:t>Frases Gramaticais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E2A6D862-A9A3-4EB1-B63E-4F264CC5FBB1}"/>
              </a:ext>
            </a:extLst>
          </p:cNvPr>
          <p:cNvSpPr txBox="1"/>
          <p:nvPr/>
        </p:nvSpPr>
        <p:spPr>
          <a:xfrm>
            <a:off x="637309" y="905739"/>
            <a:ext cx="4016085" cy="83869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a typeface="+mn-lt"/>
                <a:cs typeface="+mn-lt"/>
              </a:rPr>
              <a:t>WILL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b="1" i="1" dirty="0">
                <a:ea typeface="+mn-lt"/>
                <a:cs typeface="+mn-lt"/>
              </a:rPr>
              <a:t>Request</a:t>
            </a:r>
            <a:endParaRPr lang="en-US" dirty="0"/>
          </a:p>
          <a:p>
            <a:r>
              <a:rPr lang="en-US" sz="1100" i="1" dirty="0" smtClean="0">
                <a:ea typeface="+mn-lt"/>
                <a:cs typeface="+mn-lt"/>
              </a:rPr>
              <a:t>a) Will </a:t>
            </a:r>
            <a:r>
              <a:rPr lang="en-US" sz="1100" i="1" dirty="0">
                <a:ea typeface="+mn-lt"/>
                <a:cs typeface="+mn-lt"/>
              </a:rPr>
              <a:t>you give me a hand, please?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 poderia me dar uma mão, por favor?</a:t>
            </a:r>
          </a:p>
          <a:p>
            <a:r>
              <a:rPr lang="en-US" sz="1100" i="1" dirty="0" smtClean="0">
                <a:ea typeface="+mn-lt"/>
                <a:cs typeface="+mn-lt"/>
              </a:rPr>
              <a:t>b) Will </a:t>
            </a:r>
            <a:r>
              <a:rPr lang="en-US" sz="1100" i="1" dirty="0">
                <a:ea typeface="+mn-lt"/>
                <a:cs typeface="+mn-lt"/>
              </a:rPr>
              <a:t>you phone me this afternoon?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poderia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me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ligar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tarde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100" i="1" dirty="0" smtClean="0">
                <a:ea typeface="+mn-lt"/>
                <a:cs typeface="+mn-lt"/>
              </a:rPr>
              <a:t>c) Open </a:t>
            </a:r>
            <a:r>
              <a:rPr lang="en-US" sz="1100" i="1" dirty="0">
                <a:ea typeface="+mn-lt"/>
                <a:cs typeface="+mn-lt"/>
              </a:rPr>
              <a:t>the door, will you?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Abra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favor?</a:t>
            </a:r>
          </a:p>
          <a:p>
            <a:endParaRPr lang="en-US" sz="1100" b="1" i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b="1" i="1" dirty="0">
                <a:solidFill>
                  <a:srgbClr val="000000"/>
                </a:solidFill>
                <a:ea typeface="+mn-lt"/>
                <a:cs typeface="+mn-lt"/>
              </a:rPr>
              <a:t>Something Wrong</a:t>
            </a:r>
          </a:p>
          <a:p>
            <a:r>
              <a:rPr lang="en-US" sz="1100" i="1" dirty="0" smtClean="0">
                <a:ea typeface="+mn-lt"/>
                <a:cs typeface="+mn-lt"/>
              </a:rPr>
              <a:t>a) The </a:t>
            </a:r>
            <a:r>
              <a:rPr lang="en-US" sz="1100" i="1" dirty="0">
                <a:ea typeface="+mn-lt"/>
                <a:cs typeface="+mn-lt"/>
              </a:rPr>
              <a:t>car won’t start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carro não quer pegar, e não O carro não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pegará</a:t>
            </a:r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i="1" dirty="0" smtClean="0">
                <a:ea typeface="+mn-lt"/>
                <a:cs typeface="+mn-lt"/>
              </a:rPr>
              <a:t>b) The </a:t>
            </a:r>
            <a:r>
              <a:rPr lang="en-US" sz="1100" i="1" dirty="0">
                <a:ea typeface="+mn-lt"/>
                <a:cs typeface="+mn-lt"/>
              </a:rPr>
              <a:t>window won’t open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janela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abre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abrirá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solidFill>
                  <a:srgbClr val="000000"/>
                </a:solidFill>
                <a:ea typeface="+mn-lt"/>
                <a:cs typeface="+mn-lt"/>
              </a:rPr>
              <a:t>Give Order</a:t>
            </a:r>
          </a:p>
          <a:p>
            <a:r>
              <a:rPr lang="en-US" sz="1100" i="1" dirty="0" smtClean="0">
                <a:ea typeface="+mn-lt"/>
                <a:cs typeface="+mn-lt"/>
              </a:rPr>
              <a:t>a) Will </a:t>
            </a:r>
            <a:r>
              <a:rPr lang="en-US" sz="1100" i="1" dirty="0">
                <a:ea typeface="+mn-lt"/>
                <a:cs typeface="+mn-lt"/>
              </a:rPr>
              <a:t>you be quiet?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ficar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quietos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100" i="1" dirty="0" smtClean="0">
                <a:ea typeface="+mn-lt"/>
                <a:cs typeface="+mn-lt"/>
              </a:rPr>
              <a:t>b) You’ll </a:t>
            </a:r>
            <a:r>
              <a:rPr lang="en-US" sz="1100" i="1" dirty="0">
                <a:ea typeface="+mn-lt"/>
                <a:cs typeface="+mn-lt"/>
              </a:rPr>
              <a:t>do it this minute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Faça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agora!</a:t>
            </a:r>
          </a:p>
          <a:p>
            <a:r>
              <a:rPr lang="en-US" sz="1100" i="1" dirty="0" smtClean="0">
                <a:ea typeface="+mn-lt"/>
                <a:cs typeface="+mn-lt"/>
              </a:rPr>
              <a:t>c) Will </a:t>
            </a:r>
            <a:r>
              <a:rPr lang="en-US" sz="1100" i="1" dirty="0">
                <a:ea typeface="+mn-lt"/>
                <a:cs typeface="+mn-lt"/>
              </a:rPr>
              <a:t>you stop being such a boring person</a:t>
            </a:r>
            <a:r>
              <a:rPr lang="en-US" sz="1100" dirty="0">
                <a:ea typeface="+mn-lt"/>
                <a:cs typeface="+mn-lt"/>
              </a:rPr>
              <a:t>!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pessoa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chata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solidFill>
                  <a:srgbClr val="000000"/>
                </a:solidFill>
                <a:ea typeface="+mn-lt"/>
                <a:cs typeface="+mn-lt"/>
              </a:rPr>
              <a:t>Truth</a:t>
            </a:r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i="1" dirty="0" smtClean="0">
                <a:ea typeface="+mn-lt"/>
                <a:cs typeface="+mn-lt"/>
              </a:rPr>
              <a:t>a) Unfortunately</a:t>
            </a:r>
            <a:r>
              <a:rPr lang="en-US" sz="1100" i="1" dirty="0">
                <a:ea typeface="+mn-lt"/>
                <a:cs typeface="+mn-lt"/>
              </a:rPr>
              <a:t>, these things will happen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Infelizmente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coisas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acontecem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r>
              <a:rPr lang="en-US" sz="1100" i="1" dirty="0" smtClean="0">
                <a:ea typeface="+mn-lt"/>
                <a:cs typeface="+mn-lt"/>
              </a:rPr>
              <a:t>b) Oil </a:t>
            </a:r>
            <a:r>
              <a:rPr lang="en-US" sz="1100" i="1" dirty="0">
                <a:ea typeface="+mn-lt"/>
                <a:cs typeface="+mn-lt"/>
              </a:rPr>
              <a:t>will float on water</a:t>
            </a:r>
            <a:r>
              <a:rPr lang="en-US" sz="1100" dirty="0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Óleo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flutua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água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r>
              <a:rPr lang="en-US" sz="1100" i="1" dirty="0" smtClean="0">
                <a:ea typeface="+mn-lt"/>
                <a:cs typeface="+mn-lt"/>
              </a:rPr>
              <a:t>c) Fruits </a:t>
            </a:r>
            <a:r>
              <a:rPr lang="en-US" sz="1100" i="1" dirty="0">
                <a:ea typeface="+mn-lt"/>
                <a:cs typeface="+mn-lt"/>
              </a:rPr>
              <a:t>will keep longer in the fridge</a:t>
            </a:r>
            <a:r>
              <a:rPr lang="en-US" sz="1100" dirty="0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As frutas duram mais na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geladeira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solidFill>
                  <a:srgbClr val="000000"/>
                </a:solidFill>
                <a:ea typeface="+mn-lt"/>
                <a:cs typeface="+mn-lt"/>
              </a:rPr>
              <a:t>Promises</a:t>
            </a:r>
          </a:p>
          <a:p>
            <a:r>
              <a:rPr lang="en-US" sz="1100" i="1" dirty="0" smtClean="0">
                <a:ea typeface="+mn-lt"/>
                <a:cs typeface="+mn-lt"/>
              </a:rPr>
              <a:t>a) I </a:t>
            </a:r>
            <a:r>
              <a:rPr lang="en-US" sz="1100" i="1" dirty="0">
                <a:ea typeface="+mn-lt"/>
                <a:cs typeface="+mn-lt"/>
              </a:rPr>
              <a:t>won’t do that again, I promise</a:t>
            </a:r>
            <a:r>
              <a:rPr lang="en-US" sz="1100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novamente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prometo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r>
              <a:rPr lang="en-US" sz="1100" i="1" dirty="0" smtClean="0">
                <a:ea typeface="+mn-lt"/>
                <a:cs typeface="+mn-lt"/>
              </a:rPr>
              <a:t>b) I’ll </a:t>
            </a:r>
            <a:r>
              <a:rPr lang="en-US" sz="1100" i="1" dirty="0">
                <a:ea typeface="+mn-lt"/>
                <a:cs typeface="+mn-lt"/>
              </a:rPr>
              <a:t>buy you a new one</a:t>
            </a:r>
            <a:r>
              <a:rPr lang="en-US" sz="1100" dirty="0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compro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novo para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dirty="0">
              <a:cs typeface="Calibri" panose="020F0502020204030204"/>
            </a:endParaRPr>
          </a:p>
          <a:p>
            <a:r>
              <a:rPr lang="en-US" sz="1100" b="1" i="1" dirty="0" err="1">
                <a:solidFill>
                  <a:srgbClr val="000000"/>
                </a:solidFill>
                <a:ea typeface="+mn-lt"/>
                <a:cs typeface="+mn-lt"/>
              </a:rPr>
              <a:t>Tthreat</a:t>
            </a:r>
            <a:endParaRPr lang="en-US" sz="1100" b="1" i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i="1" dirty="0" smtClean="0">
                <a:ea typeface="+mn-lt"/>
                <a:cs typeface="+mn-lt"/>
              </a:rPr>
              <a:t>a) I’ll </a:t>
            </a:r>
            <a:r>
              <a:rPr lang="en-US" sz="1100" i="1" dirty="0">
                <a:ea typeface="+mn-lt"/>
                <a:cs typeface="+mn-lt"/>
              </a:rPr>
              <a:t>call mom if you do that again</a:t>
            </a:r>
            <a:r>
              <a:rPr lang="en-US" sz="1100" dirty="0"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fizer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novo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chamo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mamãe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b="1" i="1" dirty="0">
                <a:solidFill>
                  <a:srgbClr val="000000"/>
                </a:solidFill>
                <a:ea typeface="+mn-lt"/>
                <a:cs typeface="+mn-lt"/>
              </a:rPr>
              <a:t>Decision</a:t>
            </a:r>
          </a:p>
          <a:p>
            <a:r>
              <a:rPr lang="en-US" sz="1100" i="1" dirty="0" smtClean="0">
                <a:ea typeface="+mn-lt"/>
                <a:cs typeface="+mn-lt"/>
              </a:rPr>
              <a:t>a) The </a:t>
            </a:r>
            <a:r>
              <a:rPr lang="en-US" sz="1100" i="1" dirty="0">
                <a:ea typeface="+mn-lt"/>
                <a:cs typeface="+mn-lt"/>
              </a:rPr>
              <a:t>phone is ringing. I’ll get it.</a:t>
            </a:r>
            <a:endParaRPr lang="en-US" sz="1100" dirty="0">
              <a:ea typeface="+mn-lt"/>
              <a:cs typeface="+mn-lt"/>
            </a:endParaRPr>
          </a:p>
          <a:p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telefone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tocando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atendo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r>
              <a:rPr lang="en-US" sz="1100" i="1" dirty="0" smtClean="0">
                <a:ea typeface="+mn-lt"/>
                <a:cs typeface="+mn-lt"/>
              </a:rPr>
              <a:t>b) There’s </a:t>
            </a:r>
            <a:r>
              <a:rPr lang="en-US" sz="1100" i="1" dirty="0">
                <a:ea typeface="+mn-lt"/>
                <a:cs typeface="+mn-lt"/>
              </a:rPr>
              <a:t>the doorbell. I’ll go.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Olha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campanhia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atendo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b="1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100" b="1" i="1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9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681695" y="157822"/>
            <a:ext cx="2080826" cy="65255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cs typeface="Calibri"/>
              </a:rPr>
              <a:t>Lição 11 B – Modais</a:t>
            </a:r>
            <a:endParaRPr lang="pt-BR" dirty="0"/>
          </a:p>
          <a:p>
            <a:pPr algn="ctr">
              <a:lnSpc>
                <a:spcPct val="107000"/>
              </a:lnSpc>
            </a:pP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9" y="1139537"/>
            <a:ext cx="6163540" cy="6740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r>
              <a:rPr lang="en" sz="1200" b="1" dirty="0">
                <a:cs typeface="Calibri"/>
              </a:rPr>
              <a:t>Inviting</a:t>
            </a:r>
            <a:endParaRPr lang="en" sz="1200" b="1" dirty="0"/>
          </a:p>
          <a:p>
            <a:r>
              <a:rPr lang="en" sz="1200" dirty="0" smtClean="0">
                <a:solidFill>
                  <a:srgbClr val="70AD47"/>
                </a:solidFill>
              </a:rPr>
              <a:t>a) What </a:t>
            </a:r>
            <a:r>
              <a:rPr lang="en" sz="1200" dirty="0">
                <a:solidFill>
                  <a:srgbClr val="70AD47"/>
                </a:solidFill>
              </a:rPr>
              <a:t>are you doing next Saturday? 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O que você vai fazer no próximo sábado?</a:t>
            </a:r>
            <a:endParaRPr lang="en" dirty="0"/>
          </a:p>
          <a:p>
            <a:r>
              <a:rPr lang="en" sz="1200" dirty="0" smtClean="0">
                <a:solidFill>
                  <a:srgbClr val="70AD47"/>
                </a:solidFill>
              </a:rPr>
              <a:t>b) Are </a:t>
            </a:r>
            <a:r>
              <a:rPr lang="en" sz="1200" dirty="0">
                <a:solidFill>
                  <a:srgbClr val="70AD47"/>
                </a:solidFill>
              </a:rPr>
              <a:t>you doing anything next weekend?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Você vai fazer alguma coisa no próximo fim de semana?</a:t>
            </a: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c) Would </a:t>
            </a:r>
            <a:r>
              <a:rPr lang="en" sz="1200" dirty="0">
                <a:solidFill>
                  <a:srgbClr val="70AD47"/>
                </a:solidFill>
              </a:rPr>
              <a:t>you like to join Sally and I for a bite to eat after work?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Você gostaria de se juntar a Sally e eu para comer alguma coisa depois do trabalho?</a:t>
            </a:r>
            <a:endParaRPr lang="en" dirty="0"/>
          </a:p>
          <a:p>
            <a:r>
              <a:rPr lang="en" sz="1200" dirty="0" smtClean="0">
                <a:solidFill>
                  <a:srgbClr val="70AD47"/>
                </a:solidFill>
              </a:rPr>
              <a:t>d) How </a:t>
            </a:r>
            <a:r>
              <a:rPr lang="en" sz="1200" dirty="0">
                <a:solidFill>
                  <a:srgbClr val="70AD47"/>
                </a:solidFill>
              </a:rPr>
              <a:t>do you fancy going out for a meal at the weekend?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você acha de sair para comer no fim de semana?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" sz="1200" b="1" dirty="0">
                <a:cs typeface="Calibri"/>
              </a:rPr>
              <a:t>Accepting</a:t>
            </a:r>
          </a:p>
          <a:p>
            <a:r>
              <a:rPr lang="en" sz="1200" dirty="0"/>
              <a:t>If your invitation starts with a phrase like:  “Would you like to…”</a:t>
            </a:r>
            <a:endParaRPr lang="en" sz="1200" dirty="0">
              <a:cs typeface="Calibri"/>
            </a:endParaRPr>
          </a:p>
          <a:p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a) I’d </a:t>
            </a:r>
            <a:r>
              <a:rPr lang="en" sz="1200" dirty="0">
                <a:solidFill>
                  <a:srgbClr val="70AD47"/>
                </a:solidFill>
              </a:rPr>
              <a:t>love to, thanks.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b) That’s </a:t>
            </a:r>
            <a:r>
              <a:rPr lang="en" sz="1200" dirty="0">
                <a:solidFill>
                  <a:srgbClr val="70AD47"/>
                </a:solidFill>
              </a:rPr>
              <a:t>very kind of you, thanks.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c) That </a:t>
            </a:r>
            <a:r>
              <a:rPr lang="en" sz="1200" dirty="0">
                <a:solidFill>
                  <a:srgbClr val="70AD47"/>
                </a:solidFill>
              </a:rPr>
              <a:t>sounds lovely, thanks.</a:t>
            </a:r>
          </a:p>
          <a:p>
            <a:endParaRPr lang="en" sz="1200" b="1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-US" sz="1200" dirty="0"/>
              <a:t>If the invitation begins:  Do you fancy coming to the cinema tonight?</a:t>
            </a: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What </a:t>
            </a:r>
            <a:r>
              <a:rPr lang="en-US" sz="1200" dirty="0">
                <a:solidFill>
                  <a:srgbClr val="70AD47"/>
                </a:solidFill>
              </a:rPr>
              <a:t>a great idea, thanks.</a:t>
            </a:r>
          </a:p>
          <a:p>
            <a:r>
              <a:rPr lang="en-US" sz="1200" dirty="0" smtClean="0">
                <a:solidFill>
                  <a:srgbClr val="70AD47"/>
                </a:solidFill>
              </a:rPr>
              <a:t>b) Sure</a:t>
            </a:r>
            <a:r>
              <a:rPr lang="en-US" sz="1200" dirty="0">
                <a:solidFill>
                  <a:srgbClr val="70AD47"/>
                </a:solidFill>
              </a:rPr>
              <a:t>! What’s on?</a:t>
            </a:r>
          </a:p>
          <a:p>
            <a:r>
              <a:rPr lang="en-US" sz="1200" dirty="0" smtClean="0">
                <a:solidFill>
                  <a:srgbClr val="70AD47"/>
                </a:solidFill>
              </a:rPr>
              <a:t>c) Yeah</a:t>
            </a:r>
            <a:r>
              <a:rPr lang="en-US" sz="1200" dirty="0">
                <a:solidFill>
                  <a:srgbClr val="70AD47"/>
                </a:solidFill>
              </a:rPr>
              <a:t>, why not! 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Declining</a:t>
            </a:r>
          </a:p>
          <a:p>
            <a:r>
              <a:rPr lang="en-US" sz="1200" dirty="0" smtClean="0">
                <a:solidFill>
                  <a:srgbClr val="70AD47"/>
                </a:solidFill>
              </a:rPr>
              <a:t>a) That’s </a:t>
            </a:r>
            <a:r>
              <a:rPr lang="en-US" sz="1200" dirty="0">
                <a:solidFill>
                  <a:srgbClr val="70AD47"/>
                </a:solidFill>
              </a:rPr>
              <a:t>very kind of you, but actually I’m doing something else on Saturday.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gentil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parte, mas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verdade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fazer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outra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coisa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no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sábado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Well</a:t>
            </a:r>
            <a:r>
              <a:rPr lang="en-US" sz="1200" dirty="0">
                <a:solidFill>
                  <a:srgbClr val="70AD47"/>
                </a:solidFill>
              </a:rPr>
              <a:t>, I’d love to, but I’m already going out to the cinema.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adoraria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mas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já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estou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indo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cinema.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c) I’m </a:t>
            </a:r>
            <a:r>
              <a:rPr lang="en-US" sz="1200" dirty="0">
                <a:solidFill>
                  <a:srgbClr val="70AD47"/>
                </a:solidFill>
              </a:rPr>
              <a:t>really sorry, but I’ve got something else on.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realmente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sinto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mas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tenho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outra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coisa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d) I </a:t>
            </a:r>
            <a:r>
              <a:rPr lang="en-US" sz="1200" dirty="0">
                <a:solidFill>
                  <a:srgbClr val="70AD47"/>
                </a:solidFill>
              </a:rPr>
              <a:t>really don’t think I can – I’ve planned to go away that weekend.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realmente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planejei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embora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naquele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semana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544DE35-D27C-44F3-9FC5-3594A8BFD8F0}"/>
              </a:ext>
            </a:extLst>
          </p:cNvPr>
          <p:cNvSpPr txBox="1"/>
          <p:nvPr/>
        </p:nvSpPr>
        <p:spPr>
          <a:xfrm>
            <a:off x="351558" y="8110104"/>
            <a:ext cx="616354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It’s </a:t>
            </a:r>
            <a:r>
              <a:rPr lang="en-US" sz="1200" dirty="0">
                <a:solidFill>
                  <a:srgbClr val="70AD47"/>
                </a:solidFill>
              </a:rPr>
              <a:t>said that he lives abroad now.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b) It’s </a:t>
            </a:r>
            <a:r>
              <a:rPr lang="en" sz="1200" dirty="0">
                <a:solidFill>
                  <a:srgbClr val="70AD47"/>
                </a:solidFill>
              </a:rPr>
              <a:t>said that the man is a thief.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c) It’s </a:t>
            </a:r>
            <a:r>
              <a:rPr lang="en" sz="1200" dirty="0">
                <a:solidFill>
                  <a:srgbClr val="70AD47"/>
                </a:solidFill>
              </a:rPr>
              <a:t>said that he was rich in the past.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d) It’s </a:t>
            </a:r>
            <a:r>
              <a:rPr lang="en" sz="1200" dirty="0">
                <a:solidFill>
                  <a:srgbClr val="70AD47"/>
                </a:solidFill>
              </a:rPr>
              <a:t>said that he was working very hard.</a:t>
            </a:r>
          </a:p>
          <a:p>
            <a:endParaRPr lang="en" sz="1200" dirty="0">
              <a:solidFill>
                <a:srgbClr val="70AD47"/>
              </a:solidFill>
            </a:endParaRPr>
          </a:p>
          <a:p>
            <a:endParaRPr lang="en" sz="1200" dirty="0">
              <a:solidFill>
                <a:srgbClr val="70AD47"/>
              </a:solidFill>
            </a:endParaRPr>
          </a:p>
        </p:txBody>
      </p:sp>
      <p:sp>
        <p:nvSpPr>
          <p:cNvPr id="9" name="CaixaDeTexto 1">
            <a:extLst>
              <a:ext uri="{FF2B5EF4-FFF2-40B4-BE49-F238E27FC236}">
                <a16:creationId xmlns="" xmlns:a16="http://schemas.microsoft.com/office/drawing/2014/main" id="{0B8FFDFF-5C92-47D2-BE02-A1CE8CCCD1B7}"/>
              </a:ext>
            </a:extLst>
          </p:cNvPr>
          <p:cNvSpPr txBox="1"/>
          <p:nvPr/>
        </p:nvSpPr>
        <p:spPr>
          <a:xfrm>
            <a:off x="4473285" y="1217468"/>
            <a:ext cx="183399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>
                <a:solidFill>
                  <a:srgbClr val="C00000"/>
                </a:solidFill>
              </a:rPr>
              <a:t>Invitation …</a:t>
            </a:r>
            <a:endParaRPr lang="en-US" sz="1400" b="1" i="1">
              <a:solidFill>
                <a:srgbClr val="C00000"/>
              </a:solidFill>
              <a:cs typeface="Calibri"/>
            </a:endParaRP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0" name="CaixaDeTexto 1">
            <a:extLst>
              <a:ext uri="{FF2B5EF4-FFF2-40B4-BE49-F238E27FC236}">
                <a16:creationId xmlns="" xmlns:a16="http://schemas.microsoft.com/office/drawing/2014/main" id="{0EDB932A-A759-4ABB-8D47-B85FA3686380}"/>
              </a:ext>
            </a:extLst>
          </p:cNvPr>
          <p:cNvSpPr txBox="1"/>
          <p:nvPr/>
        </p:nvSpPr>
        <p:spPr>
          <a:xfrm>
            <a:off x="5027468" y="8118764"/>
            <a:ext cx="132310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>
                <a:solidFill>
                  <a:srgbClr val="C00000"/>
                </a:solidFill>
              </a:rPr>
              <a:t>It´s said that …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600A1371-0192-46A1-A31C-BE161AC9A5D7}"/>
              </a:ext>
            </a:extLst>
          </p:cNvPr>
          <p:cNvSpPr txBox="1"/>
          <p:nvPr/>
        </p:nvSpPr>
        <p:spPr>
          <a:xfrm>
            <a:off x="2758786" y="4081030"/>
            <a:ext cx="32800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adoraria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obrigado.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gentil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parte, obrigado.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Parece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ótimo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obrigado.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C4059A0-D2BE-4AB1-8FF5-09E97C428343}"/>
              </a:ext>
            </a:extLst>
          </p:cNvPr>
          <p:cNvSpPr txBox="1"/>
          <p:nvPr/>
        </p:nvSpPr>
        <p:spPr>
          <a:xfrm>
            <a:off x="2758786" y="520238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ótima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ideia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obrigado.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Certo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acontecendo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sz="1200" i="1" dirty="0">
              <a:solidFill>
                <a:srgbClr val="843C0C"/>
              </a:solidFill>
              <a:cs typeface="Calibri" panose="020F0502020204030204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Sim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E5278C63-E50E-4D7D-8EB5-3FAA746A8CB3}"/>
              </a:ext>
            </a:extLst>
          </p:cNvPr>
          <p:cNvSpPr txBox="1"/>
          <p:nvPr/>
        </p:nvSpPr>
        <p:spPr>
          <a:xfrm>
            <a:off x="3070514" y="847378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Dizem que agora ele mora no exterior.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Diz-se que o homem é um ladrão.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Diz-se que ele era rico no passado.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Diz-se que ele estava trabalhando muito.</a:t>
            </a:r>
          </a:p>
        </p:txBody>
      </p:sp>
    </p:spTree>
    <p:extLst>
      <p:ext uri="{BB962C8B-B14F-4D97-AF65-F5344CB8AC3E}">
        <p14:creationId xmlns:p14="http://schemas.microsoft.com/office/powerpoint/2010/main" val="570526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9982</TotalTime>
  <Words>923</Words>
  <Application>Microsoft Office PowerPoint</Application>
  <PresentationFormat>Papel A4 (210 x 297 mm)</PresentationFormat>
  <Paragraphs>424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193</cp:revision>
  <cp:lastPrinted>2020-07-06T21:06:37Z</cp:lastPrinted>
  <dcterms:created xsi:type="dcterms:W3CDTF">2020-07-01T11:55:05Z</dcterms:created>
  <dcterms:modified xsi:type="dcterms:W3CDTF">2021-11-20T12:06:45Z</dcterms:modified>
</cp:coreProperties>
</file>