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B7C-540B-4CF8-B829-D5B05890E38F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7A16-A202-4446-B072-B1A0CC4610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50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B7C-540B-4CF8-B829-D5B05890E38F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7A16-A202-4446-B072-B1A0CC4610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31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B7C-540B-4CF8-B829-D5B05890E38F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7A16-A202-4446-B072-B1A0CC4610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64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B7C-540B-4CF8-B829-D5B05890E38F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7A16-A202-4446-B072-B1A0CC4610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90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B7C-540B-4CF8-B829-D5B05890E38F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7A16-A202-4446-B072-B1A0CC4610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95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B7C-540B-4CF8-B829-D5B05890E38F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7A16-A202-4446-B072-B1A0CC4610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33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91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3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B7C-540B-4CF8-B829-D5B05890E38F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7A16-A202-4446-B072-B1A0CC4610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65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B7C-540B-4CF8-B829-D5B05890E38F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7A16-A202-4446-B072-B1A0CC4610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38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B7C-540B-4CF8-B829-D5B05890E38F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7A16-A202-4446-B072-B1A0CC4610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16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90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B7C-540B-4CF8-B829-D5B05890E38F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7A16-A202-4446-B072-B1A0CC4610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87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90" y="98742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B7C-540B-4CF8-B829-D5B05890E38F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7A16-A202-4446-B072-B1A0CC4610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93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4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08B7C-540B-4CF8-B829-D5B05890E38F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7A16-A202-4446-B072-B1A0CC4610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2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2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490953" y="464073"/>
            <a:ext cx="55067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6"/>
                </a:solidFill>
              </a:rPr>
              <a:t>I </a:t>
            </a:r>
            <a:r>
              <a:rPr lang="pt-BR" sz="2400" b="1" dirty="0">
                <a:solidFill>
                  <a:srgbClr val="C00000"/>
                </a:solidFill>
              </a:rPr>
              <a:t>work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>
                <a:solidFill>
                  <a:schemeClr val="accent4"/>
                </a:solidFill>
              </a:rPr>
              <a:t>at </a:t>
            </a:r>
            <a:r>
              <a:rPr lang="pt-BR" sz="2400" b="1" dirty="0">
                <a:solidFill>
                  <a:schemeClr val="accent3"/>
                </a:solidFill>
              </a:rPr>
              <a:t>the</a:t>
            </a:r>
            <a:r>
              <a:rPr lang="pt-BR" sz="2400" dirty="0"/>
              <a:t> </a:t>
            </a:r>
            <a:r>
              <a:rPr lang="pt-BR" sz="2400" b="1" dirty="0">
                <a:solidFill>
                  <a:schemeClr val="accent2"/>
                </a:solidFill>
              </a:rPr>
              <a:t>wonderful</a:t>
            </a:r>
            <a:r>
              <a:rPr lang="pt-BR" sz="2400" dirty="0">
                <a:solidFill>
                  <a:schemeClr val="accent2"/>
                </a:solidFill>
              </a:rPr>
              <a:t> </a:t>
            </a:r>
            <a:r>
              <a:rPr lang="pt-BR" sz="2400" dirty="0"/>
              <a:t>English school </a:t>
            </a:r>
          </a:p>
          <a:p>
            <a:r>
              <a:rPr lang="pt-BR" sz="2400" dirty="0">
                <a:solidFill>
                  <a:schemeClr val="accent5"/>
                </a:solidFill>
              </a:rPr>
              <a:t>	where </a:t>
            </a:r>
            <a:r>
              <a:rPr lang="pt-BR" sz="2400" b="1" dirty="0">
                <a:solidFill>
                  <a:srgbClr val="7030A0"/>
                </a:solidFill>
              </a:rPr>
              <a:t>there are </a:t>
            </a:r>
            <a:r>
              <a:rPr lang="pt-BR" sz="2400" b="1" dirty="0">
                <a:solidFill>
                  <a:srgbClr val="00B0F0"/>
                </a:solidFill>
              </a:rPr>
              <a:t>the best </a:t>
            </a:r>
            <a:r>
              <a:rPr lang="pt-BR" sz="2400" b="1" dirty="0">
                <a:solidFill>
                  <a:srgbClr val="002060"/>
                </a:solidFill>
              </a:rPr>
              <a:t>students</a:t>
            </a:r>
            <a:r>
              <a:rPr lang="pt-BR" sz="2400" dirty="0"/>
              <a:t>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035243" y="1628815"/>
            <a:ext cx="2060756" cy="64633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</a:rPr>
              <a:t>10) Pronomes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you,he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it,you,we,they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25527" y="1614905"/>
            <a:ext cx="1522867" cy="83099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Presente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Work, Works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Don´t, doesn´t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Do, Does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10562" y="3704525"/>
            <a:ext cx="1537831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3) Passado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035242" y="2421856"/>
            <a:ext cx="2060757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11) Modal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 ...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...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118559" y="5028691"/>
            <a:ext cx="160593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9) Progressivo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/are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022364" y="4903917"/>
            <a:ext cx="206075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13) Present </a:t>
            </a:r>
            <a:r>
              <a:rPr lang="pt-BR" sz="1200" b="1" dirty="0" err="1">
                <a:solidFill>
                  <a:srgbClr val="C00000"/>
                </a:solidFill>
              </a:rPr>
              <a:t>Perfect</a:t>
            </a:r>
            <a:endParaRPr lang="pt-BR" sz="1200" b="1" dirty="0">
              <a:solidFill>
                <a:srgbClr val="C00000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25528" y="4675868"/>
            <a:ext cx="1522865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4) </a:t>
            </a:r>
            <a:r>
              <a:rPr lang="pt-BR" sz="1200" b="1" dirty="0" err="1">
                <a:solidFill>
                  <a:schemeClr val="accent2"/>
                </a:solidFill>
              </a:rPr>
              <a:t>Adjectives</a:t>
            </a:r>
            <a:endParaRPr lang="pt-BR" sz="1200" b="1" dirty="0">
              <a:solidFill>
                <a:schemeClr val="accent2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Wonderful,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009485" y="3798335"/>
            <a:ext cx="2086514" cy="9848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12) </a:t>
            </a:r>
            <a:r>
              <a:rPr lang="pt-BR" sz="1200" b="1" dirty="0" err="1">
                <a:solidFill>
                  <a:srgbClr val="00B0F0"/>
                </a:solidFill>
              </a:rPr>
              <a:t>Comparative</a:t>
            </a:r>
            <a:r>
              <a:rPr lang="pt-BR" sz="1200" b="1" dirty="0">
                <a:solidFill>
                  <a:srgbClr val="00B0F0"/>
                </a:solidFill>
              </a:rPr>
              <a:t> </a:t>
            </a:r>
          </a:p>
          <a:p>
            <a:r>
              <a:rPr lang="pt-BR" sz="1200" b="1" dirty="0">
                <a:solidFill>
                  <a:srgbClr val="00B0F0"/>
                </a:solidFill>
              </a:rPr>
              <a:t>/Superlative</a:t>
            </a:r>
          </a:p>
          <a:p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The best</a:t>
            </a:r>
          </a:p>
          <a:p>
            <a:endParaRPr lang="pt-BR" sz="1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25527" y="5277879"/>
            <a:ext cx="1522865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5) Plural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Students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118560" y="3350063"/>
            <a:ext cx="1605935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7) Futuro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+ 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going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work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10562" y="2548516"/>
            <a:ext cx="1537830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2) To Be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are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125724" y="1628815"/>
            <a:ext cx="1766830" cy="156966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6) Artigos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200" dirty="0"/>
          </a:p>
          <a:p>
            <a:r>
              <a:rPr lang="pt-BR" sz="1200" b="1" dirty="0">
                <a:solidFill>
                  <a:srgbClr val="7030A0"/>
                </a:solidFill>
              </a:rPr>
              <a:t>Existir / haver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are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There / Are There?</a:t>
            </a:r>
          </a:p>
          <a:p>
            <a:endParaRPr lang="pt-BR" sz="12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118559" y="4263850"/>
            <a:ext cx="160593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5"/>
                </a:solidFill>
              </a:rPr>
              <a:t>8) Advérbios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E430C7-22BE-48BC-BFEA-E331DC618B47}"/>
              </a:ext>
            </a:extLst>
          </p:cNvPr>
          <p:cNvSpPr txBox="1"/>
          <p:nvPr/>
        </p:nvSpPr>
        <p:spPr>
          <a:xfrm>
            <a:off x="428786" y="171686"/>
            <a:ext cx="171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Train</a:t>
            </a:r>
            <a:r>
              <a:rPr lang="pt-BR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Up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D56B19-77C9-4D2C-9336-EC81921B08F7}"/>
              </a:ext>
            </a:extLst>
          </p:cNvPr>
          <p:cNvSpPr txBox="1"/>
          <p:nvPr/>
        </p:nvSpPr>
        <p:spPr>
          <a:xfrm>
            <a:off x="508043" y="627726"/>
            <a:ext cx="339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</a:rPr>
              <a:t>Estude sozinho. Pratique com alguém.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0FBC4D-CCC7-447C-9C9E-2949471E2910}"/>
              </a:ext>
            </a:extLst>
          </p:cNvPr>
          <p:cNvSpPr txBox="1"/>
          <p:nvPr/>
        </p:nvSpPr>
        <p:spPr>
          <a:xfrm>
            <a:off x="1436514" y="1018923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>
                <a:solidFill>
                  <a:schemeClr val="accent4"/>
                </a:solidFill>
              </a:rPr>
              <a:t>Intensivo em 13 LIÇÕES</a:t>
            </a:r>
          </a:p>
        </p:txBody>
      </p:sp>
      <p:pic>
        <p:nvPicPr>
          <p:cNvPr id="1026" name="Picture 2" descr="English Grammar (The Simple Present): Lesson 1-Talk about Facts and General  Truths - Learn English With Afr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953" y="1902875"/>
            <a:ext cx="5461211" cy="364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4035242" y="6075576"/>
            <a:ext cx="920317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rgbClr val="FFC000"/>
                </a:solidFill>
              </a:rPr>
              <a:t>Preposition</a:t>
            </a:r>
            <a:endParaRPr lang="pt-BR" sz="1200" b="1" dirty="0">
              <a:solidFill>
                <a:srgbClr val="FFC000"/>
              </a:solidFill>
            </a:endParaRPr>
          </a:p>
          <a:p>
            <a:r>
              <a:rPr lang="pt-BR" sz="1200" dirty="0"/>
              <a:t>In, </a:t>
            </a:r>
            <a:r>
              <a:rPr lang="pt-BR" sz="1200" dirty="0" err="1"/>
              <a:t>on</a:t>
            </a:r>
            <a:r>
              <a:rPr lang="pt-BR" sz="1200" dirty="0"/>
              <a:t>, </a:t>
            </a:r>
            <a:r>
              <a:rPr lang="pt-BR" sz="1200" dirty="0" err="1"/>
              <a:t>at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898305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490953" y="464073"/>
            <a:ext cx="55067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6"/>
                </a:solidFill>
              </a:rPr>
              <a:t>I </a:t>
            </a:r>
            <a:r>
              <a:rPr lang="pt-BR" sz="2400" b="1" dirty="0">
                <a:solidFill>
                  <a:srgbClr val="C00000"/>
                </a:solidFill>
              </a:rPr>
              <a:t>work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>
                <a:solidFill>
                  <a:schemeClr val="accent4"/>
                </a:solidFill>
              </a:rPr>
              <a:t>at </a:t>
            </a:r>
            <a:r>
              <a:rPr lang="pt-BR" sz="2400" b="1" dirty="0">
                <a:solidFill>
                  <a:schemeClr val="accent3"/>
                </a:solidFill>
              </a:rPr>
              <a:t>the</a:t>
            </a:r>
            <a:r>
              <a:rPr lang="pt-BR" sz="2400" dirty="0"/>
              <a:t> </a:t>
            </a:r>
            <a:r>
              <a:rPr lang="pt-BR" sz="2400" b="1" dirty="0">
                <a:solidFill>
                  <a:schemeClr val="accent2"/>
                </a:solidFill>
              </a:rPr>
              <a:t>wonderful</a:t>
            </a:r>
            <a:r>
              <a:rPr lang="pt-BR" sz="2400" dirty="0">
                <a:solidFill>
                  <a:schemeClr val="accent2"/>
                </a:solidFill>
              </a:rPr>
              <a:t> </a:t>
            </a:r>
            <a:r>
              <a:rPr lang="pt-BR" sz="2400" dirty="0"/>
              <a:t>English school </a:t>
            </a:r>
          </a:p>
          <a:p>
            <a:r>
              <a:rPr lang="pt-BR" sz="2400" dirty="0">
                <a:solidFill>
                  <a:schemeClr val="accent5"/>
                </a:solidFill>
              </a:rPr>
              <a:t>	where </a:t>
            </a:r>
            <a:r>
              <a:rPr lang="pt-BR" sz="2400" b="1" dirty="0">
                <a:solidFill>
                  <a:srgbClr val="7030A0"/>
                </a:solidFill>
              </a:rPr>
              <a:t>there are </a:t>
            </a:r>
            <a:r>
              <a:rPr lang="pt-BR" sz="2400" b="1" dirty="0">
                <a:solidFill>
                  <a:srgbClr val="00B0F0"/>
                </a:solidFill>
              </a:rPr>
              <a:t>the best </a:t>
            </a:r>
            <a:r>
              <a:rPr lang="pt-BR" sz="2400" b="1" dirty="0">
                <a:solidFill>
                  <a:srgbClr val="002060"/>
                </a:solidFill>
              </a:rPr>
              <a:t>students</a:t>
            </a:r>
            <a:r>
              <a:rPr lang="pt-BR" sz="2400" dirty="0"/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E430C7-22BE-48BC-BFEA-E331DC618B47}"/>
              </a:ext>
            </a:extLst>
          </p:cNvPr>
          <p:cNvSpPr txBox="1"/>
          <p:nvPr/>
        </p:nvSpPr>
        <p:spPr>
          <a:xfrm>
            <a:off x="428786" y="171686"/>
            <a:ext cx="171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Train</a:t>
            </a:r>
            <a:r>
              <a:rPr lang="pt-BR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Up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D56B19-77C9-4D2C-9336-EC81921B08F7}"/>
              </a:ext>
            </a:extLst>
          </p:cNvPr>
          <p:cNvSpPr txBox="1"/>
          <p:nvPr/>
        </p:nvSpPr>
        <p:spPr>
          <a:xfrm>
            <a:off x="508043" y="627726"/>
            <a:ext cx="339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</a:rPr>
              <a:t>Estude sozinho. Pratique com alguém.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0FBC4D-CCC7-447C-9C9E-2949471E2910}"/>
              </a:ext>
            </a:extLst>
          </p:cNvPr>
          <p:cNvSpPr txBox="1"/>
          <p:nvPr/>
        </p:nvSpPr>
        <p:spPr>
          <a:xfrm>
            <a:off x="1436514" y="1018923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>
                <a:solidFill>
                  <a:schemeClr val="accent4"/>
                </a:solidFill>
              </a:rPr>
              <a:t>Intensivo em 13 LIÇÕES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035243" y="1628815"/>
            <a:ext cx="2060756" cy="64633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</a:rPr>
              <a:t>10) Pronomes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you,he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it,you,we,they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25527" y="1614905"/>
            <a:ext cx="1522867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Presente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Work, Works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Don´t, doesn´t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Do, Does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10562" y="3704525"/>
            <a:ext cx="1537831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3) Passado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35242" y="2421856"/>
            <a:ext cx="2060757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11) Modal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 ...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...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118559" y="5028691"/>
            <a:ext cx="160593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9) Progressivo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/are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022364" y="4903917"/>
            <a:ext cx="206075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13) Present </a:t>
            </a:r>
            <a:r>
              <a:rPr lang="pt-BR" sz="1200" b="1" dirty="0" err="1">
                <a:solidFill>
                  <a:srgbClr val="C00000"/>
                </a:solidFill>
              </a:rPr>
              <a:t>Perfect</a:t>
            </a:r>
            <a:endParaRPr lang="pt-BR" sz="1200" b="1" dirty="0">
              <a:solidFill>
                <a:srgbClr val="C00000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25528" y="4675868"/>
            <a:ext cx="1522865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4) </a:t>
            </a:r>
            <a:r>
              <a:rPr lang="pt-BR" sz="1200" b="1" dirty="0" err="1">
                <a:solidFill>
                  <a:schemeClr val="accent2"/>
                </a:solidFill>
              </a:rPr>
              <a:t>Adjectives</a:t>
            </a:r>
            <a:endParaRPr lang="pt-BR" sz="1200" b="1" dirty="0">
              <a:solidFill>
                <a:schemeClr val="accent2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Wonderful,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009485" y="3798335"/>
            <a:ext cx="2086514" cy="9848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12) </a:t>
            </a:r>
            <a:r>
              <a:rPr lang="pt-BR" sz="1200" b="1" dirty="0" err="1">
                <a:solidFill>
                  <a:srgbClr val="00B0F0"/>
                </a:solidFill>
              </a:rPr>
              <a:t>Comparative</a:t>
            </a:r>
            <a:r>
              <a:rPr lang="pt-BR" sz="1200" b="1" dirty="0">
                <a:solidFill>
                  <a:srgbClr val="00B0F0"/>
                </a:solidFill>
              </a:rPr>
              <a:t> </a:t>
            </a:r>
          </a:p>
          <a:p>
            <a:r>
              <a:rPr lang="pt-BR" sz="1200" b="1" dirty="0">
                <a:solidFill>
                  <a:srgbClr val="00B0F0"/>
                </a:solidFill>
              </a:rPr>
              <a:t>/Superlative</a:t>
            </a:r>
          </a:p>
          <a:p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The best</a:t>
            </a:r>
          </a:p>
          <a:p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5527" y="5277879"/>
            <a:ext cx="1522865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5) Plural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Students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18560" y="3350063"/>
            <a:ext cx="1605935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7) Futuro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+ 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going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work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10562" y="2548516"/>
            <a:ext cx="1537830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2) To Be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are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125724" y="1628815"/>
            <a:ext cx="1766830" cy="156966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6) Artigos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200" dirty="0"/>
          </a:p>
          <a:p>
            <a:r>
              <a:rPr lang="pt-BR" sz="1200" b="1" dirty="0">
                <a:solidFill>
                  <a:srgbClr val="7030A0"/>
                </a:solidFill>
              </a:rPr>
              <a:t>Existir / haver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are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There / Are There?</a:t>
            </a:r>
          </a:p>
          <a:p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118559" y="4263850"/>
            <a:ext cx="160593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5"/>
                </a:solidFill>
              </a:rPr>
              <a:t>8) Advérbios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035242" y="6075576"/>
            <a:ext cx="920317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rgbClr val="FFC000"/>
                </a:solidFill>
              </a:rPr>
              <a:t>Preposition</a:t>
            </a:r>
            <a:endParaRPr lang="pt-BR" sz="1200" b="1" dirty="0">
              <a:solidFill>
                <a:srgbClr val="FFC000"/>
              </a:solidFill>
            </a:endParaRPr>
          </a:p>
          <a:p>
            <a:r>
              <a:rPr lang="pt-BR" sz="1200" dirty="0"/>
              <a:t>In, </a:t>
            </a:r>
            <a:r>
              <a:rPr lang="pt-BR" sz="1200" dirty="0" err="1"/>
              <a:t>on</a:t>
            </a:r>
            <a:r>
              <a:rPr lang="pt-BR" sz="1200" dirty="0"/>
              <a:t>, </a:t>
            </a:r>
            <a:r>
              <a:rPr lang="pt-BR" sz="1200" dirty="0" err="1"/>
              <a:t>at</a:t>
            </a:r>
            <a:endParaRPr lang="pt-BR" sz="1200" dirty="0"/>
          </a:p>
        </p:txBody>
      </p:sp>
      <p:pic>
        <p:nvPicPr>
          <p:cNvPr id="11266" name="Picture 2" descr="Definite and Indefinite Articles: Using A, An,The in English - English  Study Online | English vocabulary words, Definite and indefinite articles,  English artic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287" y="1771777"/>
            <a:ext cx="5339366" cy="427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827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490953" y="464073"/>
            <a:ext cx="55067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6"/>
                </a:solidFill>
              </a:rPr>
              <a:t>I </a:t>
            </a:r>
            <a:r>
              <a:rPr lang="pt-BR" sz="2400" b="1" dirty="0">
                <a:solidFill>
                  <a:srgbClr val="C00000"/>
                </a:solidFill>
              </a:rPr>
              <a:t>work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>
                <a:solidFill>
                  <a:schemeClr val="accent4"/>
                </a:solidFill>
              </a:rPr>
              <a:t>at </a:t>
            </a:r>
            <a:r>
              <a:rPr lang="pt-BR" sz="2400" b="1" dirty="0">
                <a:solidFill>
                  <a:schemeClr val="accent3"/>
                </a:solidFill>
              </a:rPr>
              <a:t>the</a:t>
            </a:r>
            <a:r>
              <a:rPr lang="pt-BR" sz="2400" dirty="0"/>
              <a:t> </a:t>
            </a:r>
            <a:r>
              <a:rPr lang="pt-BR" sz="2400" b="1" dirty="0">
                <a:solidFill>
                  <a:schemeClr val="accent2"/>
                </a:solidFill>
              </a:rPr>
              <a:t>wonderful</a:t>
            </a:r>
            <a:r>
              <a:rPr lang="pt-BR" sz="2400" dirty="0">
                <a:solidFill>
                  <a:schemeClr val="accent2"/>
                </a:solidFill>
              </a:rPr>
              <a:t> </a:t>
            </a:r>
            <a:r>
              <a:rPr lang="pt-BR" sz="2400" dirty="0"/>
              <a:t>English school </a:t>
            </a:r>
          </a:p>
          <a:p>
            <a:r>
              <a:rPr lang="pt-BR" sz="2400" dirty="0">
                <a:solidFill>
                  <a:schemeClr val="accent5"/>
                </a:solidFill>
              </a:rPr>
              <a:t>	where </a:t>
            </a:r>
            <a:r>
              <a:rPr lang="pt-BR" sz="2400" b="1" dirty="0">
                <a:solidFill>
                  <a:srgbClr val="7030A0"/>
                </a:solidFill>
              </a:rPr>
              <a:t>there are </a:t>
            </a:r>
            <a:r>
              <a:rPr lang="pt-BR" sz="2400" b="1" dirty="0">
                <a:solidFill>
                  <a:srgbClr val="00B0F0"/>
                </a:solidFill>
              </a:rPr>
              <a:t>the best </a:t>
            </a:r>
            <a:r>
              <a:rPr lang="pt-BR" sz="2400" b="1" dirty="0">
                <a:solidFill>
                  <a:srgbClr val="002060"/>
                </a:solidFill>
              </a:rPr>
              <a:t>students</a:t>
            </a:r>
            <a:r>
              <a:rPr lang="pt-BR" sz="2400" dirty="0"/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E430C7-22BE-48BC-BFEA-E331DC618B47}"/>
              </a:ext>
            </a:extLst>
          </p:cNvPr>
          <p:cNvSpPr txBox="1"/>
          <p:nvPr/>
        </p:nvSpPr>
        <p:spPr>
          <a:xfrm>
            <a:off x="428786" y="171686"/>
            <a:ext cx="171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Train</a:t>
            </a:r>
            <a:r>
              <a:rPr lang="pt-BR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Up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D56B19-77C9-4D2C-9336-EC81921B08F7}"/>
              </a:ext>
            </a:extLst>
          </p:cNvPr>
          <p:cNvSpPr txBox="1"/>
          <p:nvPr/>
        </p:nvSpPr>
        <p:spPr>
          <a:xfrm>
            <a:off x="508043" y="627726"/>
            <a:ext cx="339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</a:rPr>
              <a:t>Estude sozinho. Pratique com alguém.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0FBC4D-CCC7-447C-9C9E-2949471E2910}"/>
              </a:ext>
            </a:extLst>
          </p:cNvPr>
          <p:cNvSpPr txBox="1"/>
          <p:nvPr/>
        </p:nvSpPr>
        <p:spPr>
          <a:xfrm>
            <a:off x="1436514" y="1018923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>
                <a:solidFill>
                  <a:schemeClr val="accent4"/>
                </a:solidFill>
              </a:rPr>
              <a:t>Intensivo em 13 LIÇÕES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035243" y="1628815"/>
            <a:ext cx="2060756" cy="64633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</a:rPr>
              <a:t>10) Pronomes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you,he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it,you,we,they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25527" y="1614905"/>
            <a:ext cx="1522867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Presente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Work, Works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Don´t, doesn´t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Do, Does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10562" y="3704525"/>
            <a:ext cx="1537831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3) Passado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35242" y="2421856"/>
            <a:ext cx="2060757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11) Modal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 ...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...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118559" y="5028691"/>
            <a:ext cx="160593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9) Progressivo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/are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022364" y="4903917"/>
            <a:ext cx="206075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13) Present </a:t>
            </a:r>
            <a:r>
              <a:rPr lang="pt-BR" sz="1200" b="1" dirty="0" err="1">
                <a:solidFill>
                  <a:srgbClr val="C00000"/>
                </a:solidFill>
              </a:rPr>
              <a:t>Perfect</a:t>
            </a:r>
            <a:endParaRPr lang="pt-BR" sz="1200" b="1" dirty="0">
              <a:solidFill>
                <a:srgbClr val="C00000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25528" y="4675868"/>
            <a:ext cx="1522865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4) </a:t>
            </a:r>
            <a:r>
              <a:rPr lang="pt-BR" sz="1200" b="1" dirty="0" err="1">
                <a:solidFill>
                  <a:schemeClr val="accent2"/>
                </a:solidFill>
              </a:rPr>
              <a:t>Adjectives</a:t>
            </a:r>
            <a:endParaRPr lang="pt-BR" sz="1200" b="1" dirty="0">
              <a:solidFill>
                <a:schemeClr val="accent2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Wonderful,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009485" y="3798335"/>
            <a:ext cx="2086514" cy="9848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12) </a:t>
            </a:r>
            <a:r>
              <a:rPr lang="pt-BR" sz="1200" b="1" dirty="0" err="1">
                <a:solidFill>
                  <a:srgbClr val="00B0F0"/>
                </a:solidFill>
              </a:rPr>
              <a:t>Comparative</a:t>
            </a:r>
            <a:r>
              <a:rPr lang="pt-BR" sz="1200" b="1" dirty="0">
                <a:solidFill>
                  <a:srgbClr val="00B0F0"/>
                </a:solidFill>
              </a:rPr>
              <a:t> </a:t>
            </a:r>
          </a:p>
          <a:p>
            <a:r>
              <a:rPr lang="pt-BR" sz="1200" b="1" dirty="0">
                <a:solidFill>
                  <a:srgbClr val="00B0F0"/>
                </a:solidFill>
              </a:rPr>
              <a:t>/Superlative</a:t>
            </a:r>
          </a:p>
          <a:p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The best</a:t>
            </a:r>
          </a:p>
          <a:p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5527" y="5277879"/>
            <a:ext cx="1522865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5) Plural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Students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18560" y="3350063"/>
            <a:ext cx="1605935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7) Futuro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+ 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going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work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10562" y="2548516"/>
            <a:ext cx="1537830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2) To Be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are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125724" y="1628815"/>
            <a:ext cx="1766830" cy="156966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6) Artigos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200" dirty="0"/>
          </a:p>
          <a:p>
            <a:r>
              <a:rPr lang="pt-BR" sz="1200" b="1" dirty="0">
                <a:solidFill>
                  <a:srgbClr val="7030A0"/>
                </a:solidFill>
              </a:rPr>
              <a:t>Existir / haver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are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There / Are There?</a:t>
            </a:r>
          </a:p>
          <a:p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118559" y="4263850"/>
            <a:ext cx="160593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5"/>
                </a:solidFill>
              </a:rPr>
              <a:t>8) Advérbios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035242" y="6075576"/>
            <a:ext cx="920317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rgbClr val="FFC000"/>
                </a:solidFill>
              </a:rPr>
              <a:t>Preposition</a:t>
            </a:r>
            <a:endParaRPr lang="pt-BR" sz="1200" b="1" dirty="0">
              <a:solidFill>
                <a:srgbClr val="FFC000"/>
              </a:solidFill>
            </a:endParaRPr>
          </a:p>
          <a:p>
            <a:r>
              <a:rPr lang="pt-BR" sz="1200" dirty="0"/>
              <a:t>In, </a:t>
            </a:r>
            <a:r>
              <a:rPr lang="pt-BR" sz="1200" dirty="0" err="1"/>
              <a:t>on</a:t>
            </a:r>
            <a:r>
              <a:rPr lang="pt-BR" sz="1200" dirty="0"/>
              <a:t>, </a:t>
            </a:r>
            <a:r>
              <a:rPr lang="pt-BR" sz="1200" dirty="0" err="1"/>
              <a:t>at</a:t>
            </a:r>
            <a:endParaRPr lang="pt-BR" sz="1200" dirty="0"/>
          </a:p>
        </p:txBody>
      </p:sp>
      <p:pic>
        <p:nvPicPr>
          <p:cNvPr id="12290" name="Picture 2" descr="There is / There are - Games to learn English | Games to learn Englis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190" y="1666204"/>
            <a:ext cx="6194810" cy="437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102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490953" y="464073"/>
            <a:ext cx="55067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6"/>
                </a:solidFill>
              </a:rPr>
              <a:t>I </a:t>
            </a:r>
            <a:r>
              <a:rPr lang="pt-BR" sz="2400" b="1" dirty="0">
                <a:solidFill>
                  <a:srgbClr val="C00000"/>
                </a:solidFill>
              </a:rPr>
              <a:t>work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>
                <a:solidFill>
                  <a:schemeClr val="accent4"/>
                </a:solidFill>
              </a:rPr>
              <a:t>at </a:t>
            </a:r>
            <a:r>
              <a:rPr lang="pt-BR" sz="2400" b="1" dirty="0">
                <a:solidFill>
                  <a:schemeClr val="accent3"/>
                </a:solidFill>
              </a:rPr>
              <a:t>the</a:t>
            </a:r>
            <a:r>
              <a:rPr lang="pt-BR" sz="2400" dirty="0"/>
              <a:t> </a:t>
            </a:r>
            <a:r>
              <a:rPr lang="pt-BR" sz="2400" b="1" dirty="0">
                <a:solidFill>
                  <a:schemeClr val="accent2"/>
                </a:solidFill>
              </a:rPr>
              <a:t>wonderful</a:t>
            </a:r>
            <a:r>
              <a:rPr lang="pt-BR" sz="2400" dirty="0">
                <a:solidFill>
                  <a:schemeClr val="accent2"/>
                </a:solidFill>
              </a:rPr>
              <a:t> </a:t>
            </a:r>
            <a:r>
              <a:rPr lang="pt-BR" sz="2400" dirty="0"/>
              <a:t>English school </a:t>
            </a:r>
          </a:p>
          <a:p>
            <a:r>
              <a:rPr lang="pt-BR" sz="2400" dirty="0">
                <a:solidFill>
                  <a:schemeClr val="accent5"/>
                </a:solidFill>
              </a:rPr>
              <a:t>	where </a:t>
            </a:r>
            <a:r>
              <a:rPr lang="pt-BR" sz="2400" b="1" dirty="0">
                <a:solidFill>
                  <a:srgbClr val="7030A0"/>
                </a:solidFill>
              </a:rPr>
              <a:t>there are </a:t>
            </a:r>
            <a:r>
              <a:rPr lang="pt-BR" sz="2400" b="1" dirty="0">
                <a:solidFill>
                  <a:srgbClr val="00B0F0"/>
                </a:solidFill>
              </a:rPr>
              <a:t>the best </a:t>
            </a:r>
            <a:r>
              <a:rPr lang="pt-BR" sz="2400" b="1" dirty="0">
                <a:solidFill>
                  <a:srgbClr val="002060"/>
                </a:solidFill>
              </a:rPr>
              <a:t>students</a:t>
            </a:r>
            <a:r>
              <a:rPr lang="pt-BR" sz="2400" dirty="0"/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E430C7-22BE-48BC-BFEA-E331DC618B47}"/>
              </a:ext>
            </a:extLst>
          </p:cNvPr>
          <p:cNvSpPr txBox="1"/>
          <p:nvPr/>
        </p:nvSpPr>
        <p:spPr>
          <a:xfrm>
            <a:off x="428786" y="171686"/>
            <a:ext cx="171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Train</a:t>
            </a:r>
            <a:r>
              <a:rPr lang="pt-BR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Up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D56B19-77C9-4D2C-9336-EC81921B08F7}"/>
              </a:ext>
            </a:extLst>
          </p:cNvPr>
          <p:cNvSpPr txBox="1"/>
          <p:nvPr/>
        </p:nvSpPr>
        <p:spPr>
          <a:xfrm>
            <a:off x="508043" y="627726"/>
            <a:ext cx="339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</a:rPr>
              <a:t>Estude sozinho. Pratique com alguém.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0FBC4D-CCC7-447C-9C9E-2949471E2910}"/>
              </a:ext>
            </a:extLst>
          </p:cNvPr>
          <p:cNvSpPr txBox="1"/>
          <p:nvPr/>
        </p:nvSpPr>
        <p:spPr>
          <a:xfrm>
            <a:off x="1436514" y="1018923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>
                <a:solidFill>
                  <a:schemeClr val="accent4"/>
                </a:solidFill>
              </a:rPr>
              <a:t>Intensivo em 13 LIÇÕES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035243" y="1628815"/>
            <a:ext cx="2060756" cy="64633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</a:rPr>
              <a:t>10) Pronomes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you,he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it,you,we,they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25527" y="1614905"/>
            <a:ext cx="1522867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Presente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Work, Works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Don´t, doesn´t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Do, Does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10562" y="3704525"/>
            <a:ext cx="1537831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3) Passado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35242" y="2421856"/>
            <a:ext cx="2060757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11) Modal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 ...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...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118559" y="5028691"/>
            <a:ext cx="160593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9) Progressivo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/are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022364" y="4903917"/>
            <a:ext cx="206075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13) Present </a:t>
            </a:r>
            <a:r>
              <a:rPr lang="pt-BR" sz="1200" b="1" dirty="0" err="1">
                <a:solidFill>
                  <a:srgbClr val="C00000"/>
                </a:solidFill>
              </a:rPr>
              <a:t>Perfect</a:t>
            </a:r>
            <a:endParaRPr lang="pt-BR" sz="1200" b="1" dirty="0">
              <a:solidFill>
                <a:srgbClr val="C00000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25528" y="4675868"/>
            <a:ext cx="1522865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4) </a:t>
            </a:r>
            <a:r>
              <a:rPr lang="pt-BR" sz="1200" b="1" dirty="0" err="1">
                <a:solidFill>
                  <a:schemeClr val="accent2"/>
                </a:solidFill>
              </a:rPr>
              <a:t>Adjectives</a:t>
            </a:r>
            <a:endParaRPr lang="pt-BR" sz="1200" b="1" dirty="0">
              <a:solidFill>
                <a:schemeClr val="accent2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Wonderful,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009485" y="3798335"/>
            <a:ext cx="2086514" cy="9848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12) </a:t>
            </a:r>
            <a:r>
              <a:rPr lang="pt-BR" sz="1200" b="1" dirty="0" err="1">
                <a:solidFill>
                  <a:srgbClr val="00B0F0"/>
                </a:solidFill>
              </a:rPr>
              <a:t>Comparative</a:t>
            </a:r>
            <a:r>
              <a:rPr lang="pt-BR" sz="1200" b="1" dirty="0">
                <a:solidFill>
                  <a:srgbClr val="00B0F0"/>
                </a:solidFill>
              </a:rPr>
              <a:t> </a:t>
            </a:r>
          </a:p>
          <a:p>
            <a:r>
              <a:rPr lang="pt-BR" sz="1200" b="1" dirty="0">
                <a:solidFill>
                  <a:srgbClr val="00B0F0"/>
                </a:solidFill>
              </a:rPr>
              <a:t>/Superlative</a:t>
            </a:r>
          </a:p>
          <a:p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The best</a:t>
            </a:r>
          </a:p>
          <a:p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5527" y="5277879"/>
            <a:ext cx="1522865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5) Plural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Students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18560" y="3350063"/>
            <a:ext cx="1605935" cy="64633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7) Futuro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+ 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going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work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10562" y="2548516"/>
            <a:ext cx="1537830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2) To Be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are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125724" y="1628815"/>
            <a:ext cx="1766830" cy="156966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6) Artigos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200" dirty="0"/>
          </a:p>
          <a:p>
            <a:r>
              <a:rPr lang="pt-BR" sz="1200" b="1" dirty="0">
                <a:solidFill>
                  <a:srgbClr val="7030A0"/>
                </a:solidFill>
              </a:rPr>
              <a:t>Existir / haver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are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There / Are There?</a:t>
            </a:r>
          </a:p>
          <a:p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118559" y="4263850"/>
            <a:ext cx="160593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5"/>
                </a:solidFill>
              </a:rPr>
              <a:t>8) Advérbios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035242" y="6075576"/>
            <a:ext cx="920317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rgbClr val="FFC000"/>
                </a:solidFill>
              </a:rPr>
              <a:t>Preposition</a:t>
            </a:r>
            <a:endParaRPr lang="pt-BR" sz="1200" b="1" dirty="0">
              <a:solidFill>
                <a:srgbClr val="FFC000"/>
              </a:solidFill>
            </a:endParaRPr>
          </a:p>
          <a:p>
            <a:r>
              <a:rPr lang="pt-BR" sz="1200" dirty="0"/>
              <a:t>In, </a:t>
            </a:r>
            <a:r>
              <a:rPr lang="pt-BR" sz="1200" dirty="0" err="1"/>
              <a:t>on</a:t>
            </a:r>
            <a:r>
              <a:rPr lang="pt-BR" sz="1200" dirty="0"/>
              <a:t>, </a:t>
            </a:r>
            <a:r>
              <a:rPr lang="pt-BR" sz="1200" dirty="0" err="1"/>
              <a:t>at</a:t>
            </a:r>
            <a:endParaRPr lang="pt-BR" sz="1200" dirty="0"/>
          </a:p>
        </p:txBody>
      </p:sp>
      <p:pic>
        <p:nvPicPr>
          <p:cNvPr id="13318" name="Picture 6" descr="Future: Going To - All Things Gramma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6"/>
          <a:stretch/>
        </p:blipFill>
        <p:spPr bwMode="auto">
          <a:xfrm>
            <a:off x="7232611" y="1445173"/>
            <a:ext cx="4122846" cy="535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229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490953" y="464073"/>
            <a:ext cx="55067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6"/>
                </a:solidFill>
              </a:rPr>
              <a:t>I </a:t>
            </a:r>
            <a:r>
              <a:rPr lang="pt-BR" sz="2400" b="1" dirty="0">
                <a:solidFill>
                  <a:srgbClr val="C00000"/>
                </a:solidFill>
              </a:rPr>
              <a:t>work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>
                <a:solidFill>
                  <a:schemeClr val="accent4"/>
                </a:solidFill>
              </a:rPr>
              <a:t>at </a:t>
            </a:r>
            <a:r>
              <a:rPr lang="pt-BR" sz="2400" b="1" dirty="0">
                <a:solidFill>
                  <a:schemeClr val="accent3"/>
                </a:solidFill>
              </a:rPr>
              <a:t>the</a:t>
            </a:r>
            <a:r>
              <a:rPr lang="pt-BR" sz="2400" dirty="0"/>
              <a:t> </a:t>
            </a:r>
            <a:r>
              <a:rPr lang="pt-BR" sz="2400" b="1" dirty="0">
                <a:solidFill>
                  <a:schemeClr val="accent2"/>
                </a:solidFill>
              </a:rPr>
              <a:t>wonderful</a:t>
            </a:r>
            <a:r>
              <a:rPr lang="pt-BR" sz="2400" dirty="0">
                <a:solidFill>
                  <a:schemeClr val="accent2"/>
                </a:solidFill>
              </a:rPr>
              <a:t> </a:t>
            </a:r>
            <a:r>
              <a:rPr lang="pt-BR" sz="2400" dirty="0"/>
              <a:t>English school </a:t>
            </a:r>
          </a:p>
          <a:p>
            <a:r>
              <a:rPr lang="pt-BR" sz="2400" dirty="0">
                <a:solidFill>
                  <a:schemeClr val="accent5"/>
                </a:solidFill>
              </a:rPr>
              <a:t>	where </a:t>
            </a:r>
            <a:r>
              <a:rPr lang="pt-BR" sz="2400" b="1" dirty="0">
                <a:solidFill>
                  <a:srgbClr val="7030A0"/>
                </a:solidFill>
              </a:rPr>
              <a:t>there are </a:t>
            </a:r>
            <a:r>
              <a:rPr lang="pt-BR" sz="2400" b="1" dirty="0">
                <a:solidFill>
                  <a:srgbClr val="00B0F0"/>
                </a:solidFill>
              </a:rPr>
              <a:t>the best </a:t>
            </a:r>
            <a:r>
              <a:rPr lang="pt-BR" sz="2400" b="1" dirty="0">
                <a:solidFill>
                  <a:srgbClr val="002060"/>
                </a:solidFill>
              </a:rPr>
              <a:t>students</a:t>
            </a:r>
            <a:r>
              <a:rPr lang="pt-BR" sz="2400" dirty="0"/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E430C7-22BE-48BC-BFEA-E331DC618B47}"/>
              </a:ext>
            </a:extLst>
          </p:cNvPr>
          <p:cNvSpPr txBox="1"/>
          <p:nvPr/>
        </p:nvSpPr>
        <p:spPr>
          <a:xfrm>
            <a:off x="428786" y="171686"/>
            <a:ext cx="171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Train</a:t>
            </a:r>
            <a:r>
              <a:rPr lang="pt-BR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Up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D56B19-77C9-4D2C-9336-EC81921B08F7}"/>
              </a:ext>
            </a:extLst>
          </p:cNvPr>
          <p:cNvSpPr txBox="1"/>
          <p:nvPr/>
        </p:nvSpPr>
        <p:spPr>
          <a:xfrm>
            <a:off x="508043" y="627726"/>
            <a:ext cx="339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</a:rPr>
              <a:t>Estude sozinho. Pratique com alguém.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0FBC4D-CCC7-447C-9C9E-2949471E2910}"/>
              </a:ext>
            </a:extLst>
          </p:cNvPr>
          <p:cNvSpPr txBox="1"/>
          <p:nvPr/>
        </p:nvSpPr>
        <p:spPr>
          <a:xfrm>
            <a:off x="1436514" y="1018923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>
                <a:solidFill>
                  <a:schemeClr val="accent4"/>
                </a:solidFill>
              </a:rPr>
              <a:t>Intensivo em 13 LIÇÕES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035243" y="1628815"/>
            <a:ext cx="2060756" cy="64633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</a:rPr>
              <a:t>10) Pronomes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you,he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it,you,we,they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25527" y="1614905"/>
            <a:ext cx="1522867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Presente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Work, Works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Don´t, doesn´t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Do, Does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10562" y="3704525"/>
            <a:ext cx="1537831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3) Passado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35242" y="2421856"/>
            <a:ext cx="2060757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11) Modal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 ...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...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118559" y="5028691"/>
            <a:ext cx="160593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9) Progressivo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/are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022364" y="4903917"/>
            <a:ext cx="206075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13) Present </a:t>
            </a:r>
            <a:r>
              <a:rPr lang="pt-BR" sz="1200" b="1" dirty="0" err="1">
                <a:solidFill>
                  <a:srgbClr val="C00000"/>
                </a:solidFill>
              </a:rPr>
              <a:t>Perfect</a:t>
            </a:r>
            <a:endParaRPr lang="pt-BR" sz="1200" b="1" dirty="0">
              <a:solidFill>
                <a:srgbClr val="C00000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25528" y="4675868"/>
            <a:ext cx="1522865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4) </a:t>
            </a:r>
            <a:r>
              <a:rPr lang="pt-BR" sz="1200" b="1" dirty="0" err="1">
                <a:solidFill>
                  <a:schemeClr val="accent2"/>
                </a:solidFill>
              </a:rPr>
              <a:t>Adjectives</a:t>
            </a:r>
            <a:endParaRPr lang="pt-BR" sz="1200" b="1" dirty="0">
              <a:solidFill>
                <a:schemeClr val="accent2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Wonderful,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009485" y="3798335"/>
            <a:ext cx="2086514" cy="9848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12) </a:t>
            </a:r>
            <a:r>
              <a:rPr lang="pt-BR" sz="1200" b="1" dirty="0" err="1">
                <a:solidFill>
                  <a:srgbClr val="00B0F0"/>
                </a:solidFill>
              </a:rPr>
              <a:t>Comparative</a:t>
            </a:r>
            <a:r>
              <a:rPr lang="pt-BR" sz="1200" b="1" dirty="0">
                <a:solidFill>
                  <a:srgbClr val="00B0F0"/>
                </a:solidFill>
              </a:rPr>
              <a:t> </a:t>
            </a:r>
          </a:p>
          <a:p>
            <a:r>
              <a:rPr lang="pt-BR" sz="1200" b="1" dirty="0">
                <a:solidFill>
                  <a:srgbClr val="00B0F0"/>
                </a:solidFill>
              </a:rPr>
              <a:t>/Superlative</a:t>
            </a:r>
          </a:p>
          <a:p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The best</a:t>
            </a:r>
          </a:p>
          <a:p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5527" y="5277879"/>
            <a:ext cx="1522865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5) Plural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Students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18560" y="3350063"/>
            <a:ext cx="1605935" cy="64633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7) Futuro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+ 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going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work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10562" y="2548516"/>
            <a:ext cx="1537830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2) To Be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are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125724" y="1628815"/>
            <a:ext cx="1766830" cy="156966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6) Artigos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200" dirty="0"/>
          </a:p>
          <a:p>
            <a:r>
              <a:rPr lang="pt-BR" sz="1200" b="1" dirty="0">
                <a:solidFill>
                  <a:srgbClr val="7030A0"/>
                </a:solidFill>
              </a:rPr>
              <a:t>Existir / haver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are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There / Are There?</a:t>
            </a:r>
          </a:p>
          <a:p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118559" y="4263850"/>
            <a:ext cx="160593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5"/>
                </a:solidFill>
              </a:rPr>
              <a:t>8) Advérbios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035242" y="6075576"/>
            <a:ext cx="920317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rgbClr val="FFC000"/>
                </a:solidFill>
              </a:rPr>
              <a:t>Preposition</a:t>
            </a:r>
            <a:endParaRPr lang="pt-BR" sz="1200" b="1" dirty="0">
              <a:solidFill>
                <a:srgbClr val="FFC000"/>
              </a:solidFill>
            </a:endParaRPr>
          </a:p>
          <a:p>
            <a:r>
              <a:rPr lang="pt-BR" sz="1200" dirty="0"/>
              <a:t>In, </a:t>
            </a:r>
            <a:r>
              <a:rPr lang="pt-BR" sz="1200" dirty="0" err="1"/>
              <a:t>on</a:t>
            </a:r>
            <a:r>
              <a:rPr lang="pt-BR" sz="1200" dirty="0"/>
              <a:t>, </a:t>
            </a:r>
            <a:r>
              <a:rPr lang="pt-BR" sz="1200" dirty="0" err="1"/>
              <a:t>at</a:t>
            </a:r>
            <a:endParaRPr lang="pt-BR" sz="1200" dirty="0"/>
          </a:p>
        </p:txBody>
      </p:sp>
      <p:pic>
        <p:nvPicPr>
          <p:cNvPr id="13316" name="Picture 4" descr="Simple future ( will) 1º a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808" y="1739550"/>
            <a:ext cx="6018249" cy="451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001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490953" y="464073"/>
            <a:ext cx="55067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6"/>
                </a:solidFill>
              </a:rPr>
              <a:t>I </a:t>
            </a:r>
            <a:r>
              <a:rPr lang="pt-BR" sz="2400" b="1" dirty="0">
                <a:solidFill>
                  <a:srgbClr val="C00000"/>
                </a:solidFill>
              </a:rPr>
              <a:t>work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>
                <a:solidFill>
                  <a:schemeClr val="accent4"/>
                </a:solidFill>
              </a:rPr>
              <a:t>at </a:t>
            </a:r>
            <a:r>
              <a:rPr lang="pt-BR" sz="2400" b="1" dirty="0">
                <a:solidFill>
                  <a:schemeClr val="accent3"/>
                </a:solidFill>
              </a:rPr>
              <a:t>the</a:t>
            </a:r>
            <a:r>
              <a:rPr lang="pt-BR" sz="2400" dirty="0"/>
              <a:t> </a:t>
            </a:r>
            <a:r>
              <a:rPr lang="pt-BR" sz="2400" b="1" dirty="0">
                <a:solidFill>
                  <a:schemeClr val="accent2"/>
                </a:solidFill>
              </a:rPr>
              <a:t>wonderful</a:t>
            </a:r>
            <a:r>
              <a:rPr lang="pt-BR" sz="2400" dirty="0">
                <a:solidFill>
                  <a:schemeClr val="accent2"/>
                </a:solidFill>
              </a:rPr>
              <a:t> </a:t>
            </a:r>
            <a:r>
              <a:rPr lang="pt-BR" sz="2400" dirty="0"/>
              <a:t>English school </a:t>
            </a:r>
          </a:p>
          <a:p>
            <a:r>
              <a:rPr lang="pt-BR" sz="2400" dirty="0">
                <a:solidFill>
                  <a:schemeClr val="accent5"/>
                </a:solidFill>
              </a:rPr>
              <a:t>	where </a:t>
            </a:r>
            <a:r>
              <a:rPr lang="pt-BR" sz="2400" b="1" dirty="0">
                <a:solidFill>
                  <a:srgbClr val="7030A0"/>
                </a:solidFill>
              </a:rPr>
              <a:t>there are </a:t>
            </a:r>
            <a:r>
              <a:rPr lang="pt-BR" sz="2400" b="1" dirty="0">
                <a:solidFill>
                  <a:srgbClr val="00B0F0"/>
                </a:solidFill>
              </a:rPr>
              <a:t>the best </a:t>
            </a:r>
            <a:r>
              <a:rPr lang="pt-BR" sz="2400" b="1" dirty="0">
                <a:solidFill>
                  <a:srgbClr val="002060"/>
                </a:solidFill>
              </a:rPr>
              <a:t>students</a:t>
            </a:r>
            <a:r>
              <a:rPr lang="pt-BR" sz="2400" dirty="0"/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E430C7-22BE-48BC-BFEA-E331DC618B47}"/>
              </a:ext>
            </a:extLst>
          </p:cNvPr>
          <p:cNvSpPr txBox="1"/>
          <p:nvPr/>
        </p:nvSpPr>
        <p:spPr>
          <a:xfrm>
            <a:off x="428786" y="171686"/>
            <a:ext cx="171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Train</a:t>
            </a:r>
            <a:r>
              <a:rPr lang="pt-BR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Up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D56B19-77C9-4D2C-9336-EC81921B08F7}"/>
              </a:ext>
            </a:extLst>
          </p:cNvPr>
          <p:cNvSpPr txBox="1"/>
          <p:nvPr/>
        </p:nvSpPr>
        <p:spPr>
          <a:xfrm>
            <a:off x="508043" y="627726"/>
            <a:ext cx="339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</a:rPr>
              <a:t>Estude sozinho. Pratique com alguém.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0FBC4D-CCC7-447C-9C9E-2949471E2910}"/>
              </a:ext>
            </a:extLst>
          </p:cNvPr>
          <p:cNvSpPr txBox="1"/>
          <p:nvPr/>
        </p:nvSpPr>
        <p:spPr>
          <a:xfrm>
            <a:off x="1436514" y="1018923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>
                <a:solidFill>
                  <a:schemeClr val="accent4"/>
                </a:solidFill>
              </a:rPr>
              <a:t>Intensivo em 13 LIÇÕES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035243" y="1628815"/>
            <a:ext cx="2060756" cy="64633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</a:rPr>
              <a:t>10) Pronomes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you,he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it,you,we,they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25527" y="1614905"/>
            <a:ext cx="1522867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Presente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Work, Works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Don´t, doesn´t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Do, Does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10562" y="3704525"/>
            <a:ext cx="1537831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3) Passado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35242" y="2421856"/>
            <a:ext cx="2060757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11) Modal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 ...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...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118559" y="5028691"/>
            <a:ext cx="160593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9) Progressivo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/are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022364" y="4903917"/>
            <a:ext cx="206075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13) Present </a:t>
            </a:r>
            <a:r>
              <a:rPr lang="pt-BR" sz="1200" b="1" dirty="0" err="1">
                <a:solidFill>
                  <a:srgbClr val="C00000"/>
                </a:solidFill>
              </a:rPr>
              <a:t>Perfect</a:t>
            </a:r>
            <a:endParaRPr lang="pt-BR" sz="1200" b="1" dirty="0">
              <a:solidFill>
                <a:srgbClr val="C00000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25528" y="4675868"/>
            <a:ext cx="1522865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4) </a:t>
            </a:r>
            <a:r>
              <a:rPr lang="pt-BR" sz="1200" b="1" dirty="0" err="1">
                <a:solidFill>
                  <a:schemeClr val="accent2"/>
                </a:solidFill>
              </a:rPr>
              <a:t>Adjectives</a:t>
            </a:r>
            <a:endParaRPr lang="pt-BR" sz="1200" b="1" dirty="0">
              <a:solidFill>
                <a:schemeClr val="accent2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Wonderful,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009485" y="3798335"/>
            <a:ext cx="2086514" cy="9848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12) </a:t>
            </a:r>
            <a:r>
              <a:rPr lang="pt-BR" sz="1200" b="1" dirty="0" err="1">
                <a:solidFill>
                  <a:srgbClr val="00B0F0"/>
                </a:solidFill>
              </a:rPr>
              <a:t>Comparative</a:t>
            </a:r>
            <a:r>
              <a:rPr lang="pt-BR" sz="1200" b="1" dirty="0">
                <a:solidFill>
                  <a:srgbClr val="00B0F0"/>
                </a:solidFill>
              </a:rPr>
              <a:t> </a:t>
            </a:r>
          </a:p>
          <a:p>
            <a:r>
              <a:rPr lang="pt-BR" sz="1200" b="1" dirty="0">
                <a:solidFill>
                  <a:srgbClr val="00B0F0"/>
                </a:solidFill>
              </a:rPr>
              <a:t>/Superlative</a:t>
            </a:r>
          </a:p>
          <a:p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The best</a:t>
            </a:r>
          </a:p>
          <a:p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5527" y="5277879"/>
            <a:ext cx="1522865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5) Plural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Students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18560" y="3350063"/>
            <a:ext cx="1605935" cy="646331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7) Futuro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+ 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going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work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10562" y="2548516"/>
            <a:ext cx="1537830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2) To Be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are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125724" y="1628815"/>
            <a:ext cx="1766830" cy="156966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6) Artigos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200" dirty="0"/>
          </a:p>
          <a:p>
            <a:r>
              <a:rPr lang="pt-BR" sz="1200" b="1" dirty="0">
                <a:solidFill>
                  <a:srgbClr val="7030A0"/>
                </a:solidFill>
              </a:rPr>
              <a:t>Existir / haver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are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There / Are There?</a:t>
            </a:r>
          </a:p>
          <a:p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118559" y="4263850"/>
            <a:ext cx="1605936" cy="46166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5"/>
                </a:solidFill>
              </a:rPr>
              <a:t>8) Advérbios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035242" y="6075576"/>
            <a:ext cx="920317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rgbClr val="FFC000"/>
                </a:solidFill>
              </a:rPr>
              <a:t>Preposition</a:t>
            </a:r>
            <a:endParaRPr lang="pt-BR" sz="1200" b="1" dirty="0">
              <a:solidFill>
                <a:srgbClr val="FFC000"/>
              </a:solidFill>
            </a:endParaRPr>
          </a:p>
          <a:p>
            <a:r>
              <a:rPr lang="pt-BR" sz="1200" dirty="0"/>
              <a:t>In, </a:t>
            </a:r>
            <a:r>
              <a:rPr lang="pt-BR" sz="1200" dirty="0" err="1"/>
              <a:t>on</a:t>
            </a:r>
            <a:r>
              <a:rPr lang="pt-BR" sz="1200" dirty="0"/>
              <a:t>, </a:t>
            </a:r>
            <a:r>
              <a:rPr lang="pt-BR" sz="1200" dirty="0" err="1"/>
              <a:t>at</a:t>
            </a:r>
            <a:endParaRPr lang="pt-BR" sz="1200" dirty="0"/>
          </a:p>
        </p:txBody>
      </p:sp>
      <p:pic>
        <p:nvPicPr>
          <p:cNvPr id="15362" name="Picture 2" descr="adverbs | Adverbs, English grammar, English stud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366" y="2250782"/>
            <a:ext cx="5791873" cy="325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668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490953" y="464073"/>
            <a:ext cx="55067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6"/>
                </a:solidFill>
              </a:rPr>
              <a:t>I </a:t>
            </a:r>
            <a:r>
              <a:rPr lang="pt-BR" sz="2400" b="1" dirty="0">
                <a:solidFill>
                  <a:srgbClr val="C00000"/>
                </a:solidFill>
              </a:rPr>
              <a:t>work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>
                <a:solidFill>
                  <a:schemeClr val="accent4"/>
                </a:solidFill>
              </a:rPr>
              <a:t>at </a:t>
            </a:r>
            <a:r>
              <a:rPr lang="pt-BR" sz="2400" b="1" dirty="0">
                <a:solidFill>
                  <a:schemeClr val="accent3"/>
                </a:solidFill>
              </a:rPr>
              <a:t>the</a:t>
            </a:r>
            <a:r>
              <a:rPr lang="pt-BR" sz="2400" dirty="0"/>
              <a:t> </a:t>
            </a:r>
            <a:r>
              <a:rPr lang="pt-BR" sz="2400" b="1" dirty="0">
                <a:solidFill>
                  <a:schemeClr val="accent2"/>
                </a:solidFill>
              </a:rPr>
              <a:t>wonderful</a:t>
            </a:r>
            <a:r>
              <a:rPr lang="pt-BR" sz="2400" dirty="0">
                <a:solidFill>
                  <a:schemeClr val="accent2"/>
                </a:solidFill>
              </a:rPr>
              <a:t> </a:t>
            </a:r>
            <a:r>
              <a:rPr lang="pt-BR" sz="2400" dirty="0"/>
              <a:t>English school </a:t>
            </a:r>
          </a:p>
          <a:p>
            <a:r>
              <a:rPr lang="pt-BR" sz="2400" dirty="0">
                <a:solidFill>
                  <a:schemeClr val="accent5"/>
                </a:solidFill>
              </a:rPr>
              <a:t>	where </a:t>
            </a:r>
            <a:r>
              <a:rPr lang="pt-BR" sz="2400" b="1" dirty="0">
                <a:solidFill>
                  <a:srgbClr val="7030A0"/>
                </a:solidFill>
              </a:rPr>
              <a:t>there are </a:t>
            </a:r>
            <a:r>
              <a:rPr lang="pt-BR" sz="2400" b="1" dirty="0">
                <a:solidFill>
                  <a:srgbClr val="00B0F0"/>
                </a:solidFill>
              </a:rPr>
              <a:t>the best </a:t>
            </a:r>
            <a:r>
              <a:rPr lang="pt-BR" sz="2400" b="1" dirty="0">
                <a:solidFill>
                  <a:srgbClr val="002060"/>
                </a:solidFill>
              </a:rPr>
              <a:t>students</a:t>
            </a:r>
            <a:r>
              <a:rPr lang="pt-BR" sz="2400" dirty="0"/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E430C7-22BE-48BC-BFEA-E331DC618B47}"/>
              </a:ext>
            </a:extLst>
          </p:cNvPr>
          <p:cNvSpPr txBox="1"/>
          <p:nvPr/>
        </p:nvSpPr>
        <p:spPr>
          <a:xfrm>
            <a:off x="428786" y="171686"/>
            <a:ext cx="171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Train</a:t>
            </a:r>
            <a:r>
              <a:rPr lang="pt-BR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Up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D56B19-77C9-4D2C-9336-EC81921B08F7}"/>
              </a:ext>
            </a:extLst>
          </p:cNvPr>
          <p:cNvSpPr txBox="1"/>
          <p:nvPr/>
        </p:nvSpPr>
        <p:spPr>
          <a:xfrm>
            <a:off x="508043" y="627726"/>
            <a:ext cx="339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</a:rPr>
              <a:t>Estude sozinho. Pratique com alguém.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0FBC4D-CCC7-447C-9C9E-2949471E2910}"/>
              </a:ext>
            </a:extLst>
          </p:cNvPr>
          <p:cNvSpPr txBox="1"/>
          <p:nvPr/>
        </p:nvSpPr>
        <p:spPr>
          <a:xfrm>
            <a:off x="1436514" y="1018923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>
                <a:solidFill>
                  <a:schemeClr val="accent4"/>
                </a:solidFill>
              </a:rPr>
              <a:t>Intensivo em 13 LIÇÕES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035243" y="1628815"/>
            <a:ext cx="2060756" cy="64633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</a:rPr>
              <a:t>10) Pronomes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you,he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it,you,we,they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25527" y="1614905"/>
            <a:ext cx="1522867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Presente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Work, Works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Don´t, doesn´t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Do, Does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10562" y="3704525"/>
            <a:ext cx="1537831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3) Passado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35242" y="2421856"/>
            <a:ext cx="2060757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11) Modal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 ...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...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118559" y="5028691"/>
            <a:ext cx="1605936" cy="101566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9) Progressivo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/are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022364" y="4903917"/>
            <a:ext cx="206075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13) Present </a:t>
            </a:r>
            <a:r>
              <a:rPr lang="pt-BR" sz="1200" b="1" dirty="0" err="1">
                <a:solidFill>
                  <a:srgbClr val="C00000"/>
                </a:solidFill>
              </a:rPr>
              <a:t>Perfect</a:t>
            </a:r>
            <a:endParaRPr lang="pt-BR" sz="1200" b="1" dirty="0">
              <a:solidFill>
                <a:srgbClr val="C00000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25528" y="4675868"/>
            <a:ext cx="1522865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4) </a:t>
            </a:r>
            <a:r>
              <a:rPr lang="pt-BR" sz="1200" b="1" dirty="0" err="1">
                <a:solidFill>
                  <a:schemeClr val="accent2"/>
                </a:solidFill>
              </a:rPr>
              <a:t>Adjectives</a:t>
            </a:r>
            <a:endParaRPr lang="pt-BR" sz="1200" b="1" dirty="0">
              <a:solidFill>
                <a:schemeClr val="accent2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Wonderful,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009485" y="3798335"/>
            <a:ext cx="2086514" cy="9848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12) </a:t>
            </a:r>
            <a:r>
              <a:rPr lang="pt-BR" sz="1200" b="1" dirty="0" err="1">
                <a:solidFill>
                  <a:srgbClr val="00B0F0"/>
                </a:solidFill>
              </a:rPr>
              <a:t>Comparative</a:t>
            </a:r>
            <a:r>
              <a:rPr lang="pt-BR" sz="1200" b="1" dirty="0">
                <a:solidFill>
                  <a:srgbClr val="00B0F0"/>
                </a:solidFill>
              </a:rPr>
              <a:t> </a:t>
            </a:r>
          </a:p>
          <a:p>
            <a:r>
              <a:rPr lang="pt-BR" sz="1200" b="1" dirty="0">
                <a:solidFill>
                  <a:srgbClr val="00B0F0"/>
                </a:solidFill>
              </a:rPr>
              <a:t>/Superlative</a:t>
            </a:r>
          </a:p>
          <a:p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The best</a:t>
            </a:r>
          </a:p>
          <a:p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5527" y="5277879"/>
            <a:ext cx="1522865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5) Plural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Students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18560" y="3350063"/>
            <a:ext cx="1605935" cy="646331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7) Futuro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+ 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going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work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10562" y="2548516"/>
            <a:ext cx="1537830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2) To Be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are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125724" y="1628815"/>
            <a:ext cx="1766830" cy="156966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6) Artigos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200" dirty="0"/>
          </a:p>
          <a:p>
            <a:r>
              <a:rPr lang="pt-BR" sz="1200" b="1" dirty="0">
                <a:solidFill>
                  <a:srgbClr val="7030A0"/>
                </a:solidFill>
              </a:rPr>
              <a:t>Existir / haver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are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There / Are There?</a:t>
            </a:r>
          </a:p>
          <a:p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118559" y="4263850"/>
            <a:ext cx="1605936" cy="461665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5"/>
                </a:solidFill>
              </a:rPr>
              <a:t>8) Advérbios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035242" y="6075576"/>
            <a:ext cx="920317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rgbClr val="FFC000"/>
                </a:solidFill>
              </a:rPr>
              <a:t>Preposition</a:t>
            </a:r>
            <a:endParaRPr lang="pt-BR" sz="1200" b="1" dirty="0">
              <a:solidFill>
                <a:srgbClr val="FFC000"/>
              </a:solidFill>
            </a:endParaRPr>
          </a:p>
          <a:p>
            <a:r>
              <a:rPr lang="pt-BR" sz="1200" dirty="0"/>
              <a:t>In, </a:t>
            </a:r>
            <a:r>
              <a:rPr lang="pt-BR" sz="1200" dirty="0" err="1"/>
              <a:t>on</a:t>
            </a:r>
            <a:r>
              <a:rPr lang="pt-BR" sz="1200" dirty="0"/>
              <a:t>, </a:t>
            </a:r>
            <a:r>
              <a:rPr lang="pt-BR" sz="1200" dirty="0" err="1"/>
              <a:t>at</a:t>
            </a:r>
            <a:endParaRPr lang="pt-BR" sz="1200" dirty="0"/>
          </a:p>
        </p:txBody>
      </p:sp>
      <p:pic>
        <p:nvPicPr>
          <p:cNvPr id="16386" name="Picture 2" descr="Teaching Progressive Verb Tenses • Teacher Thriv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284" y="1480588"/>
            <a:ext cx="4283040" cy="510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186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490953" y="464073"/>
            <a:ext cx="55067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6"/>
                </a:solidFill>
              </a:rPr>
              <a:t>I </a:t>
            </a:r>
            <a:r>
              <a:rPr lang="pt-BR" sz="2400" b="1" dirty="0">
                <a:solidFill>
                  <a:srgbClr val="C00000"/>
                </a:solidFill>
              </a:rPr>
              <a:t>work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>
                <a:solidFill>
                  <a:schemeClr val="accent4"/>
                </a:solidFill>
              </a:rPr>
              <a:t>at </a:t>
            </a:r>
            <a:r>
              <a:rPr lang="pt-BR" sz="2400" b="1" dirty="0">
                <a:solidFill>
                  <a:schemeClr val="accent3"/>
                </a:solidFill>
              </a:rPr>
              <a:t>the</a:t>
            </a:r>
            <a:r>
              <a:rPr lang="pt-BR" sz="2400" dirty="0"/>
              <a:t> </a:t>
            </a:r>
            <a:r>
              <a:rPr lang="pt-BR" sz="2400" b="1" dirty="0">
                <a:solidFill>
                  <a:schemeClr val="accent2"/>
                </a:solidFill>
              </a:rPr>
              <a:t>wonderful</a:t>
            </a:r>
            <a:r>
              <a:rPr lang="pt-BR" sz="2400" dirty="0">
                <a:solidFill>
                  <a:schemeClr val="accent2"/>
                </a:solidFill>
              </a:rPr>
              <a:t> </a:t>
            </a:r>
            <a:r>
              <a:rPr lang="pt-BR" sz="2400" dirty="0"/>
              <a:t>English school </a:t>
            </a:r>
          </a:p>
          <a:p>
            <a:r>
              <a:rPr lang="pt-BR" sz="2400" dirty="0">
                <a:solidFill>
                  <a:schemeClr val="accent5"/>
                </a:solidFill>
              </a:rPr>
              <a:t>	where </a:t>
            </a:r>
            <a:r>
              <a:rPr lang="pt-BR" sz="2400" b="1" dirty="0">
                <a:solidFill>
                  <a:srgbClr val="7030A0"/>
                </a:solidFill>
              </a:rPr>
              <a:t>there are </a:t>
            </a:r>
            <a:r>
              <a:rPr lang="pt-BR" sz="2400" b="1" dirty="0">
                <a:solidFill>
                  <a:srgbClr val="00B0F0"/>
                </a:solidFill>
              </a:rPr>
              <a:t>the best </a:t>
            </a:r>
            <a:r>
              <a:rPr lang="pt-BR" sz="2400" b="1" dirty="0">
                <a:solidFill>
                  <a:srgbClr val="002060"/>
                </a:solidFill>
              </a:rPr>
              <a:t>students</a:t>
            </a:r>
            <a:r>
              <a:rPr lang="pt-BR" sz="2400" dirty="0"/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E430C7-22BE-48BC-BFEA-E331DC618B47}"/>
              </a:ext>
            </a:extLst>
          </p:cNvPr>
          <p:cNvSpPr txBox="1"/>
          <p:nvPr/>
        </p:nvSpPr>
        <p:spPr>
          <a:xfrm>
            <a:off x="428786" y="171686"/>
            <a:ext cx="171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Train</a:t>
            </a:r>
            <a:r>
              <a:rPr lang="pt-BR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Up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D56B19-77C9-4D2C-9336-EC81921B08F7}"/>
              </a:ext>
            </a:extLst>
          </p:cNvPr>
          <p:cNvSpPr txBox="1"/>
          <p:nvPr/>
        </p:nvSpPr>
        <p:spPr>
          <a:xfrm>
            <a:off x="508043" y="627726"/>
            <a:ext cx="339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</a:rPr>
              <a:t>Estude sozinho. Pratique com alguém.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0FBC4D-CCC7-447C-9C9E-2949471E2910}"/>
              </a:ext>
            </a:extLst>
          </p:cNvPr>
          <p:cNvSpPr txBox="1"/>
          <p:nvPr/>
        </p:nvSpPr>
        <p:spPr>
          <a:xfrm>
            <a:off x="1436514" y="1018923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>
                <a:solidFill>
                  <a:schemeClr val="accent4"/>
                </a:solidFill>
              </a:rPr>
              <a:t>Intensivo </a:t>
            </a:r>
            <a:r>
              <a:rPr lang="pt-BR" sz="2400" b="1" i="1">
                <a:solidFill>
                  <a:schemeClr val="accent4"/>
                </a:solidFill>
              </a:rPr>
              <a:t>em 12 </a:t>
            </a:r>
            <a:r>
              <a:rPr lang="pt-BR" sz="2400" b="1" i="1" dirty="0">
                <a:solidFill>
                  <a:schemeClr val="accent4"/>
                </a:solidFill>
              </a:rPr>
              <a:t>LIÇÕES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035243" y="1628815"/>
            <a:ext cx="2060756" cy="646331"/>
          </a:xfrm>
          <a:prstGeom prst="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</a:rPr>
              <a:t>10) Pronomes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you,he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it,you,we,they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25527" y="1614905"/>
            <a:ext cx="1522867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Presente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Work, Works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Don´t, doesn´t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Do, Does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10562" y="3704525"/>
            <a:ext cx="1537831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3) Passado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35242" y="2421856"/>
            <a:ext cx="2060757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11) Modal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 ...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...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118559" y="5028691"/>
            <a:ext cx="1605936" cy="1015663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9) Progressivo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/are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022364" y="4903917"/>
            <a:ext cx="206075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13) Present </a:t>
            </a:r>
            <a:r>
              <a:rPr lang="pt-BR" sz="1200" b="1" dirty="0" err="1">
                <a:solidFill>
                  <a:srgbClr val="C00000"/>
                </a:solidFill>
              </a:rPr>
              <a:t>Perfect</a:t>
            </a:r>
            <a:endParaRPr lang="pt-BR" sz="1200" b="1" dirty="0">
              <a:solidFill>
                <a:srgbClr val="C00000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25528" y="4675868"/>
            <a:ext cx="1522865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4) </a:t>
            </a:r>
            <a:r>
              <a:rPr lang="pt-BR" sz="1200" b="1" dirty="0" err="1">
                <a:solidFill>
                  <a:schemeClr val="accent2"/>
                </a:solidFill>
              </a:rPr>
              <a:t>Adjectives</a:t>
            </a:r>
            <a:endParaRPr lang="pt-BR" sz="1200" b="1" dirty="0">
              <a:solidFill>
                <a:schemeClr val="accent2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Wonderful,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009485" y="3798335"/>
            <a:ext cx="2086514" cy="9848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12) </a:t>
            </a:r>
            <a:r>
              <a:rPr lang="pt-BR" sz="1200" b="1" dirty="0" err="1">
                <a:solidFill>
                  <a:srgbClr val="00B0F0"/>
                </a:solidFill>
              </a:rPr>
              <a:t>Comparative</a:t>
            </a:r>
            <a:r>
              <a:rPr lang="pt-BR" sz="1200" b="1" dirty="0">
                <a:solidFill>
                  <a:srgbClr val="00B0F0"/>
                </a:solidFill>
              </a:rPr>
              <a:t> </a:t>
            </a:r>
          </a:p>
          <a:p>
            <a:r>
              <a:rPr lang="pt-BR" sz="1200" b="1" dirty="0">
                <a:solidFill>
                  <a:srgbClr val="00B0F0"/>
                </a:solidFill>
              </a:rPr>
              <a:t>/Superlative</a:t>
            </a:r>
          </a:p>
          <a:p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The best</a:t>
            </a:r>
          </a:p>
          <a:p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5527" y="5277879"/>
            <a:ext cx="1522865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5) Plural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Students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18560" y="3350063"/>
            <a:ext cx="1605935" cy="646331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7) Futuro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+ 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going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work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10562" y="2548516"/>
            <a:ext cx="1537830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2) To Be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are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125724" y="1628815"/>
            <a:ext cx="1766830" cy="156966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6) Artigos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200" dirty="0"/>
          </a:p>
          <a:p>
            <a:r>
              <a:rPr lang="pt-BR" sz="1200" b="1" dirty="0">
                <a:solidFill>
                  <a:srgbClr val="7030A0"/>
                </a:solidFill>
              </a:rPr>
              <a:t>Existir / haver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are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There / Are There?</a:t>
            </a:r>
          </a:p>
          <a:p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118559" y="4263850"/>
            <a:ext cx="1605936" cy="461665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5"/>
                </a:solidFill>
              </a:rPr>
              <a:t>8) Advérbios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035242" y="6075576"/>
            <a:ext cx="920317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rgbClr val="FFC000"/>
                </a:solidFill>
              </a:rPr>
              <a:t>Preposition</a:t>
            </a:r>
            <a:endParaRPr lang="pt-BR" sz="1200" b="1" dirty="0">
              <a:solidFill>
                <a:srgbClr val="FFC000"/>
              </a:solidFill>
            </a:endParaRPr>
          </a:p>
          <a:p>
            <a:r>
              <a:rPr lang="pt-BR" sz="1200" dirty="0"/>
              <a:t>In, </a:t>
            </a:r>
            <a:r>
              <a:rPr lang="pt-BR" sz="1200" dirty="0" err="1"/>
              <a:t>on</a:t>
            </a:r>
            <a:r>
              <a:rPr lang="pt-BR" sz="1200" dirty="0"/>
              <a:t>, </a:t>
            </a:r>
            <a:r>
              <a:rPr lang="pt-BR" sz="1200" dirty="0" err="1"/>
              <a:t>at</a:t>
            </a:r>
            <a:endParaRPr lang="pt-BR" sz="1200" dirty="0"/>
          </a:p>
        </p:txBody>
      </p:sp>
      <p:pic>
        <p:nvPicPr>
          <p:cNvPr id="17412" name="Picture 4" descr="20 examples of pronouns in a sentence - English Grammar He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8"/>
          <a:stretch/>
        </p:blipFill>
        <p:spPr bwMode="auto">
          <a:xfrm>
            <a:off x="7477025" y="1628815"/>
            <a:ext cx="3727595" cy="508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829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490953" y="464073"/>
            <a:ext cx="55067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6"/>
                </a:solidFill>
              </a:rPr>
              <a:t>I </a:t>
            </a:r>
            <a:r>
              <a:rPr lang="pt-BR" sz="2400" b="1" dirty="0">
                <a:solidFill>
                  <a:srgbClr val="C00000"/>
                </a:solidFill>
              </a:rPr>
              <a:t>work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>
                <a:solidFill>
                  <a:schemeClr val="accent4"/>
                </a:solidFill>
              </a:rPr>
              <a:t>at </a:t>
            </a:r>
            <a:r>
              <a:rPr lang="pt-BR" sz="2400" b="1" dirty="0">
                <a:solidFill>
                  <a:schemeClr val="accent3"/>
                </a:solidFill>
              </a:rPr>
              <a:t>the</a:t>
            </a:r>
            <a:r>
              <a:rPr lang="pt-BR" sz="2400" dirty="0"/>
              <a:t> </a:t>
            </a:r>
            <a:r>
              <a:rPr lang="pt-BR" sz="2400" b="1" dirty="0">
                <a:solidFill>
                  <a:schemeClr val="accent2"/>
                </a:solidFill>
              </a:rPr>
              <a:t>wonderful</a:t>
            </a:r>
            <a:r>
              <a:rPr lang="pt-BR" sz="2400" dirty="0">
                <a:solidFill>
                  <a:schemeClr val="accent2"/>
                </a:solidFill>
              </a:rPr>
              <a:t> </a:t>
            </a:r>
            <a:r>
              <a:rPr lang="pt-BR" sz="2400" dirty="0"/>
              <a:t>English school </a:t>
            </a:r>
          </a:p>
          <a:p>
            <a:r>
              <a:rPr lang="pt-BR" sz="2400" dirty="0">
                <a:solidFill>
                  <a:schemeClr val="accent5"/>
                </a:solidFill>
              </a:rPr>
              <a:t>	where </a:t>
            </a:r>
            <a:r>
              <a:rPr lang="pt-BR" sz="2400" b="1" dirty="0">
                <a:solidFill>
                  <a:srgbClr val="7030A0"/>
                </a:solidFill>
              </a:rPr>
              <a:t>there are </a:t>
            </a:r>
            <a:r>
              <a:rPr lang="pt-BR" sz="2400" b="1" dirty="0">
                <a:solidFill>
                  <a:srgbClr val="00B0F0"/>
                </a:solidFill>
              </a:rPr>
              <a:t>the best </a:t>
            </a:r>
            <a:r>
              <a:rPr lang="pt-BR" sz="2400" b="1" dirty="0">
                <a:solidFill>
                  <a:srgbClr val="002060"/>
                </a:solidFill>
              </a:rPr>
              <a:t>students</a:t>
            </a:r>
            <a:r>
              <a:rPr lang="pt-BR" sz="2400" dirty="0"/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E430C7-22BE-48BC-BFEA-E331DC618B47}"/>
              </a:ext>
            </a:extLst>
          </p:cNvPr>
          <p:cNvSpPr txBox="1"/>
          <p:nvPr/>
        </p:nvSpPr>
        <p:spPr>
          <a:xfrm>
            <a:off x="428786" y="171686"/>
            <a:ext cx="171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Train</a:t>
            </a:r>
            <a:r>
              <a:rPr lang="pt-BR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Up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D56B19-77C9-4D2C-9336-EC81921B08F7}"/>
              </a:ext>
            </a:extLst>
          </p:cNvPr>
          <p:cNvSpPr txBox="1"/>
          <p:nvPr/>
        </p:nvSpPr>
        <p:spPr>
          <a:xfrm>
            <a:off x="508043" y="627726"/>
            <a:ext cx="339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</a:rPr>
              <a:t>Estude sozinho. Pratique com alguém.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0FBC4D-CCC7-447C-9C9E-2949471E2910}"/>
              </a:ext>
            </a:extLst>
          </p:cNvPr>
          <p:cNvSpPr txBox="1"/>
          <p:nvPr/>
        </p:nvSpPr>
        <p:spPr>
          <a:xfrm>
            <a:off x="1436514" y="1018923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>
                <a:solidFill>
                  <a:schemeClr val="accent4"/>
                </a:solidFill>
              </a:rPr>
              <a:t>Intensivo em 13 LIÇÕES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035243" y="1628815"/>
            <a:ext cx="2060756" cy="646331"/>
          </a:xfrm>
          <a:prstGeom prst="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</a:rPr>
              <a:t>10) Pronomes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you,he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it,you,we,they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25527" y="1614905"/>
            <a:ext cx="1522867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Presente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Work, Works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Don´t, doesn´t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Do, Does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10562" y="3704525"/>
            <a:ext cx="1537831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3) Passado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35242" y="2421856"/>
            <a:ext cx="2060757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11) Modal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 ...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...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118559" y="5028691"/>
            <a:ext cx="1605936" cy="1015663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9) Progressivo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/are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022364" y="4903917"/>
            <a:ext cx="206075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13) Present </a:t>
            </a:r>
            <a:r>
              <a:rPr lang="pt-BR" sz="1200" b="1" dirty="0" err="1">
                <a:solidFill>
                  <a:srgbClr val="C00000"/>
                </a:solidFill>
              </a:rPr>
              <a:t>Perfect</a:t>
            </a:r>
            <a:endParaRPr lang="pt-BR" sz="1200" b="1" dirty="0">
              <a:solidFill>
                <a:srgbClr val="C00000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25528" y="4675868"/>
            <a:ext cx="1522865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4) </a:t>
            </a:r>
            <a:r>
              <a:rPr lang="pt-BR" sz="1200" b="1" dirty="0" err="1">
                <a:solidFill>
                  <a:schemeClr val="accent2"/>
                </a:solidFill>
              </a:rPr>
              <a:t>Adjectives</a:t>
            </a:r>
            <a:endParaRPr lang="pt-BR" sz="1200" b="1" dirty="0">
              <a:solidFill>
                <a:schemeClr val="accent2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Wonderful,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009485" y="3798335"/>
            <a:ext cx="2086514" cy="9848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12) </a:t>
            </a:r>
            <a:r>
              <a:rPr lang="pt-BR" sz="1200" b="1" dirty="0" err="1">
                <a:solidFill>
                  <a:srgbClr val="00B0F0"/>
                </a:solidFill>
              </a:rPr>
              <a:t>Comparative</a:t>
            </a:r>
            <a:r>
              <a:rPr lang="pt-BR" sz="1200" b="1" dirty="0">
                <a:solidFill>
                  <a:srgbClr val="00B0F0"/>
                </a:solidFill>
              </a:rPr>
              <a:t> </a:t>
            </a:r>
          </a:p>
          <a:p>
            <a:r>
              <a:rPr lang="pt-BR" sz="1200" b="1" dirty="0">
                <a:solidFill>
                  <a:srgbClr val="00B0F0"/>
                </a:solidFill>
              </a:rPr>
              <a:t>/Superlative</a:t>
            </a:r>
          </a:p>
          <a:p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The best</a:t>
            </a:r>
          </a:p>
          <a:p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5527" y="5277879"/>
            <a:ext cx="1522865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5) Plural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Students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18560" y="3350063"/>
            <a:ext cx="1605935" cy="646331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7) Futuro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+ 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going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work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10562" y="2548516"/>
            <a:ext cx="1537830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2) To Be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are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125724" y="1628815"/>
            <a:ext cx="1766830" cy="156966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6) Artigos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200" dirty="0"/>
          </a:p>
          <a:p>
            <a:r>
              <a:rPr lang="pt-BR" sz="1200" b="1" dirty="0">
                <a:solidFill>
                  <a:srgbClr val="7030A0"/>
                </a:solidFill>
              </a:rPr>
              <a:t>Existir / haver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are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There / Are There?</a:t>
            </a:r>
          </a:p>
          <a:p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118559" y="4263850"/>
            <a:ext cx="1605936" cy="461665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5"/>
                </a:solidFill>
              </a:rPr>
              <a:t>8) Advérbios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035242" y="6075576"/>
            <a:ext cx="920317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rgbClr val="FFC000"/>
                </a:solidFill>
              </a:rPr>
              <a:t>Preposition</a:t>
            </a:r>
            <a:endParaRPr lang="pt-BR" sz="1200" b="1" dirty="0">
              <a:solidFill>
                <a:srgbClr val="FFC000"/>
              </a:solidFill>
            </a:endParaRPr>
          </a:p>
          <a:p>
            <a:r>
              <a:rPr lang="pt-BR" sz="1200" dirty="0"/>
              <a:t>In, </a:t>
            </a:r>
            <a:r>
              <a:rPr lang="pt-BR" sz="1200" dirty="0" err="1"/>
              <a:t>on</a:t>
            </a:r>
            <a:r>
              <a:rPr lang="pt-BR" sz="1200" dirty="0"/>
              <a:t>, </a:t>
            </a:r>
            <a:r>
              <a:rPr lang="pt-BR" sz="1200" dirty="0" err="1"/>
              <a:t>at</a:t>
            </a:r>
            <a:endParaRPr lang="pt-BR" sz="1200" dirty="0"/>
          </a:p>
        </p:txBody>
      </p:sp>
      <p:pic>
        <p:nvPicPr>
          <p:cNvPr id="17410" name="Picture 2" descr="Possessive Adjectives and Possessive Pronouns, Definition and Example  Sentences - English Grammar He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4"/>
          <a:stretch/>
        </p:blipFill>
        <p:spPr bwMode="auto">
          <a:xfrm>
            <a:off x="7336976" y="1480588"/>
            <a:ext cx="3814653" cy="514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799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490953" y="464073"/>
            <a:ext cx="55067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6"/>
                </a:solidFill>
              </a:rPr>
              <a:t>I </a:t>
            </a:r>
            <a:r>
              <a:rPr lang="pt-BR" sz="2400" b="1" dirty="0">
                <a:solidFill>
                  <a:srgbClr val="C00000"/>
                </a:solidFill>
              </a:rPr>
              <a:t>work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>
                <a:solidFill>
                  <a:schemeClr val="accent4"/>
                </a:solidFill>
              </a:rPr>
              <a:t>at </a:t>
            </a:r>
            <a:r>
              <a:rPr lang="pt-BR" sz="2400" b="1" dirty="0">
                <a:solidFill>
                  <a:schemeClr val="accent3"/>
                </a:solidFill>
              </a:rPr>
              <a:t>the</a:t>
            </a:r>
            <a:r>
              <a:rPr lang="pt-BR" sz="2400" dirty="0"/>
              <a:t> </a:t>
            </a:r>
            <a:r>
              <a:rPr lang="pt-BR" sz="2400" b="1" dirty="0">
                <a:solidFill>
                  <a:schemeClr val="accent2"/>
                </a:solidFill>
              </a:rPr>
              <a:t>wonderful</a:t>
            </a:r>
            <a:r>
              <a:rPr lang="pt-BR" sz="2400" dirty="0">
                <a:solidFill>
                  <a:schemeClr val="accent2"/>
                </a:solidFill>
              </a:rPr>
              <a:t> </a:t>
            </a:r>
            <a:r>
              <a:rPr lang="pt-BR" sz="2400" dirty="0"/>
              <a:t>English school </a:t>
            </a:r>
          </a:p>
          <a:p>
            <a:r>
              <a:rPr lang="pt-BR" sz="2400" dirty="0">
                <a:solidFill>
                  <a:schemeClr val="accent5"/>
                </a:solidFill>
              </a:rPr>
              <a:t>	where </a:t>
            </a:r>
            <a:r>
              <a:rPr lang="pt-BR" sz="2400" b="1" dirty="0">
                <a:solidFill>
                  <a:srgbClr val="7030A0"/>
                </a:solidFill>
              </a:rPr>
              <a:t>there are </a:t>
            </a:r>
            <a:r>
              <a:rPr lang="pt-BR" sz="2400" b="1" dirty="0">
                <a:solidFill>
                  <a:srgbClr val="00B0F0"/>
                </a:solidFill>
              </a:rPr>
              <a:t>the best </a:t>
            </a:r>
            <a:r>
              <a:rPr lang="pt-BR" sz="2400" b="1" dirty="0">
                <a:solidFill>
                  <a:srgbClr val="002060"/>
                </a:solidFill>
              </a:rPr>
              <a:t>students</a:t>
            </a:r>
            <a:r>
              <a:rPr lang="pt-BR" sz="2400" dirty="0"/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E430C7-22BE-48BC-BFEA-E331DC618B47}"/>
              </a:ext>
            </a:extLst>
          </p:cNvPr>
          <p:cNvSpPr txBox="1"/>
          <p:nvPr/>
        </p:nvSpPr>
        <p:spPr>
          <a:xfrm>
            <a:off x="428786" y="171686"/>
            <a:ext cx="171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Train</a:t>
            </a:r>
            <a:r>
              <a:rPr lang="pt-BR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Up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D56B19-77C9-4D2C-9336-EC81921B08F7}"/>
              </a:ext>
            </a:extLst>
          </p:cNvPr>
          <p:cNvSpPr txBox="1"/>
          <p:nvPr/>
        </p:nvSpPr>
        <p:spPr>
          <a:xfrm>
            <a:off x="508043" y="627726"/>
            <a:ext cx="339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</a:rPr>
              <a:t>Estude sozinho. Pratique com alguém.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0FBC4D-CCC7-447C-9C9E-2949471E2910}"/>
              </a:ext>
            </a:extLst>
          </p:cNvPr>
          <p:cNvSpPr txBox="1"/>
          <p:nvPr/>
        </p:nvSpPr>
        <p:spPr>
          <a:xfrm>
            <a:off x="1436514" y="1018923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>
                <a:solidFill>
                  <a:schemeClr val="accent4"/>
                </a:solidFill>
              </a:rPr>
              <a:t>Intensivo em 13 LIÇÕES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035243" y="1628815"/>
            <a:ext cx="2060756" cy="646331"/>
          </a:xfrm>
          <a:prstGeom prst="rect">
            <a:avLst/>
          </a:prstGeom>
          <a:ln w="31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</a:rPr>
              <a:t>10) Pronomes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you,he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it,you,we,they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25527" y="1614905"/>
            <a:ext cx="1522867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Presente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Work, Works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Don´t, doesn´t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Do, Does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10562" y="3704525"/>
            <a:ext cx="1537831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3) Passado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35242" y="2421856"/>
            <a:ext cx="2060757" cy="120032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11) Modal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 ...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...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118559" y="5028691"/>
            <a:ext cx="1605936" cy="1015663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9) Progressivo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/are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022364" y="4903917"/>
            <a:ext cx="206075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13) Present </a:t>
            </a:r>
            <a:r>
              <a:rPr lang="pt-BR" sz="1200" b="1" dirty="0" err="1">
                <a:solidFill>
                  <a:srgbClr val="C00000"/>
                </a:solidFill>
              </a:rPr>
              <a:t>Perfect</a:t>
            </a:r>
            <a:endParaRPr lang="pt-BR" sz="1200" b="1" dirty="0">
              <a:solidFill>
                <a:srgbClr val="C00000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25528" y="4675868"/>
            <a:ext cx="1522865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4) </a:t>
            </a:r>
            <a:r>
              <a:rPr lang="pt-BR" sz="1200" b="1" dirty="0" err="1">
                <a:solidFill>
                  <a:schemeClr val="accent2"/>
                </a:solidFill>
              </a:rPr>
              <a:t>Adjectives</a:t>
            </a:r>
            <a:endParaRPr lang="pt-BR" sz="1200" b="1" dirty="0">
              <a:solidFill>
                <a:schemeClr val="accent2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Wonderful,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009485" y="3798335"/>
            <a:ext cx="2086514" cy="9848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12) </a:t>
            </a:r>
            <a:r>
              <a:rPr lang="pt-BR" sz="1200" b="1" dirty="0" err="1">
                <a:solidFill>
                  <a:srgbClr val="00B0F0"/>
                </a:solidFill>
              </a:rPr>
              <a:t>Comparative</a:t>
            </a:r>
            <a:r>
              <a:rPr lang="pt-BR" sz="1200" b="1" dirty="0">
                <a:solidFill>
                  <a:srgbClr val="00B0F0"/>
                </a:solidFill>
              </a:rPr>
              <a:t> </a:t>
            </a:r>
          </a:p>
          <a:p>
            <a:r>
              <a:rPr lang="pt-BR" sz="1200" b="1" dirty="0">
                <a:solidFill>
                  <a:srgbClr val="00B0F0"/>
                </a:solidFill>
              </a:rPr>
              <a:t>/Superlative</a:t>
            </a:r>
          </a:p>
          <a:p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The best</a:t>
            </a:r>
          </a:p>
          <a:p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5527" y="5277879"/>
            <a:ext cx="1522865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5) Plural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Students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18560" y="3350063"/>
            <a:ext cx="1605935" cy="646331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7) Futuro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+ 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going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work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10562" y="2548516"/>
            <a:ext cx="1537830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2) To Be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are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125724" y="1628815"/>
            <a:ext cx="1766830" cy="156966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6) Artigos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200" dirty="0"/>
          </a:p>
          <a:p>
            <a:r>
              <a:rPr lang="pt-BR" sz="1200" b="1" dirty="0">
                <a:solidFill>
                  <a:srgbClr val="7030A0"/>
                </a:solidFill>
              </a:rPr>
              <a:t>Existir / haver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are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There / Are There?</a:t>
            </a:r>
          </a:p>
          <a:p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118559" y="4263850"/>
            <a:ext cx="1605936" cy="461665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5"/>
                </a:solidFill>
              </a:rPr>
              <a:t>8) Advérbios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035242" y="6075576"/>
            <a:ext cx="920317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rgbClr val="FFC000"/>
                </a:solidFill>
              </a:rPr>
              <a:t>Preposition</a:t>
            </a:r>
            <a:endParaRPr lang="pt-BR" sz="1200" b="1" dirty="0">
              <a:solidFill>
                <a:srgbClr val="FFC000"/>
              </a:solidFill>
            </a:endParaRPr>
          </a:p>
          <a:p>
            <a:r>
              <a:rPr lang="pt-BR" sz="1200" dirty="0"/>
              <a:t>In, </a:t>
            </a:r>
            <a:r>
              <a:rPr lang="pt-BR" sz="1200" dirty="0" err="1"/>
              <a:t>on</a:t>
            </a:r>
            <a:r>
              <a:rPr lang="pt-BR" sz="1200" dirty="0"/>
              <a:t>, </a:t>
            </a:r>
            <a:r>
              <a:rPr lang="pt-BR" sz="1200" dirty="0" err="1"/>
              <a:t>at</a:t>
            </a:r>
            <a:endParaRPr lang="pt-BR" sz="1200" dirty="0"/>
          </a:p>
        </p:txBody>
      </p:sp>
      <p:pic>
        <p:nvPicPr>
          <p:cNvPr id="19458" name="Picture 2" descr="24 Modal Auxiliary Verbs Pdf - What is a Modal Verb in English - Mechmas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2"/>
          <a:stretch/>
        </p:blipFill>
        <p:spPr bwMode="auto">
          <a:xfrm>
            <a:off x="7146015" y="1558074"/>
            <a:ext cx="3958986" cy="501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173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490953" y="464073"/>
            <a:ext cx="55067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6"/>
                </a:solidFill>
              </a:rPr>
              <a:t>I </a:t>
            </a:r>
            <a:r>
              <a:rPr lang="pt-BR" sz="2400" b="1" dirty="0">
                <a:solidFill>
                  <a:srgbClr val="C00000"/>
                </a:solidFill>
              </a:rPr>
              <a:t>work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>
                <a:solidFill>
                  <a:schemeClr val="accent4"/>
                </a:solidFill>
              </a:rPr>
              <a:t>at </a:t>
            </a:r>
            <a:r>
              <a:rPr lang="pt-BR" sz="2400" b="1" dirty="0">
                <a:solidFill>
                  <a:schemeClr val="accent3"/>
                </a:solidFill>
              </a:rPr>
              <a:t>the</a:t>
            </a:r>
            <a:r>
              <a:rPr lang="pt-BR" sz="2400" dirty="0"/>
              <a:t> </a:t>
            </a:r>
            <a:r>
              <a:rPr lang="pt-BR" sz="2400" b="1" dirty="0">
                <a:solidFill>
                  <a:schemeClr val="accent2"/>
                </a:solidFill>
              </a:rPr>
              <a:t>wonderful</a:t>
            </a:r>
            <a:r>
              <a:rPr lang="pt-BR" sz="2400" dirty="0">
                <a:solidFill>
                  <a:schemeClr val="accent2"/>
                </a:solidFill>
              </a:rPr>
              <a:t> </a:t>
            </a:r>
            <a:r>
              <a:rPr lang="pt-BR" sz="2400" dirty="0"/>
              <a:t>English school </a:t>
            </a:r>
          </a:p>
          <a:p>
            <a:r>
              <a:rPr lang="pt-BR" sz="2400" dirty="0">
                <a:solidFill>
                  <a:schemeClr val="accent5"/>
                </a:solidFill>
              </a:rPr>
              <a:t>	where </a:t>
            </a:r>
            <a:r>
              <a:rPr lang="pt-BR" sz="2400" b="1" dirty="0">
                <a:solidFill>
                  <a:srgbClr val="7030A0"/>
                </a:solidFill>
              </a:rPr>
              <a:t>there are </a:t>
            </a:r>
            <a:r>
              <a:rPr lang="pt-BR" sz="2400" b="1" dirty="0">
                <a:solidFill>
                  <a:srgbClr val="00B0F0"/>
                </a:solidFill>
              </a:rPr>
              <a:t>the best </a:t>
            </a:r>
            <a:r>
              <a:rPr lang="pt-BR" sz="2400" b="1" dirty="0">
                <a:solidFill>
                  <a:srgbClr val="002060"/>
                </a:solidFill>
              </a:rPr>
              <a:t>students</a:t>
            </a:r>
            <a:r>
              <a:rPr lang="pt-BR" sz="2400" dirty="0"/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E430C7-22BE-48BC-BFEA-E331DC618B47}"/>
              </a:ext>
            </a:extLst>
          </p:cNvPr>
          <p:cNvSpPr txBox="1"/>
          <p:nvPr/>
        </p:nvSpPr>
        <p:spPr>
          <a:xfrm>
            <a:off x="428786" y="171686"/>
            <a:ext cx="171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Train</a:t>
            </a:r>
            <a:r>
              <a:rPr lang="pt-BR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Up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D56B19-77C9-4D2C-9336-EC81921B08F7}"/>
              </a:ext>
            </a:extLst>
          </p:cNvPr>
          <p:cNvSpPr txBox="1"/>
          <p:nvPr/>
        </p:nvSpPr>
        <p:spPr>
          <a:xfrm>
            <a:off x="508043" y="627726"/>
            <a:ext cx="339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</a:rPr>
              <a:t>Estude sozinho. Pratique com alguém.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0FBC4D-CCC7-447C-9C9E-2949471E2910}"/>
              </a:ext>
            </a:extLst>
          </p:cNvPr>
          <p:cNvSpPr txBox="1"/>
          <p:nvPr/>
        </p:nvSpPr>
        <p:spPr>
          <a:xfrm>
            <a:off x="1436514" y="1018923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>
                <a:solidFill>
                  <a:schemeClr val="accent4"/>
                </a:solidFill>
              </a:rPr>
              <a:t>Intensivo em 13 LIÇÕES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035243" y="1628815"/>
            <a:ext cx="2060756" cy="646331"/>
          </a:xfrm>
          <a:prstGeom prst="rect">
            <a:avLst/>
          </a:prstGeom>
          <a:ln w="31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</a:rPr>
              <a:t>10) Pronomes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you,he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it,you,we,they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25527" y="1614905"/>
            <a:ext cx="1522867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Presente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Work, Works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Don´t, doesn´t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Do, Does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10562" y="3704525"/>
            <a:ext cx="1537831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3) Passado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35242" y="2421856"/>
            <a:ext cx="2060757" cy="1200329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11) Modal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 ...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...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118559" y="5028691"/>
            <a:ext cx="1605936" cy="1015663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9) Progressivo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/are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022364" y="4903917"/>
            <a:ext cx="206075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13) Present </a:t>
            </a:r>
            <a:r>
              <a:rPr lang="pt-BR" sz="1200" b="1" dirty="0" err="1">
                <a:solidFill>
                  <a:srgbClr val="C00000"/>
                </a:solidFill>
              </a:rPr>
              <a:t>Perfect</a:t>
            </a:r>
            <a:endParaRPr lang="pt-BR" sz="1200" b="1" dirty="0">
              <a:solidFill>
                <a:srgbClr val="C00000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25528" y="4675868"/>
            <a:ext cx="1522865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4) </a:t>
            </a:r>
            <a:r>
              <a:rPr lang="pt-BR" sz="1200" b="1" dirty="0" err="1">
                <a:solidFill>
                  <a:schemeClr val="accent2"/>
                </a:solidFill>
              </a:rPr>
              <a:t>Adjectives</a:t>
            </a:r>
            <a:endParaRPr lang="pt-BR" sz="1200" b="1" dirty="0">
              <a:solidFill>
                <a:schemeClr val="accent2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Wonderful,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009485" y="3798335"/>
            <a:ext cx="2086514" cy="984885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12) </a:t>
            </a:r>
            <a:r>
              <a:rPr lang="pt-BR" sz="1200" b="1" dirty="0" err="1">
                <a:solidFill>
                  <a:srgbClr val="00B0F0"/>
                </a:solidFill>
              </a:rPr>
              <a:t>Comparative</a:t>
            </a:r>
            <a:r>
              <a:rPr lang="pt-BR" sz="1200" b="1" dirty="0">
                <a:solidFill>
                  <a:srgbClr val="00B0F0"/>
                </a:solidFill>
              </a:rPr>
              <a:t> </a:t>
            </a:r>
          </a:p>
          <a:p>
            <a:r>
              <a:rPr lang="pt-BR" sz="1200" b="1" dirty="0">
                <a:solidFill>
                  <a:srgbClr val="00B0F0"/>
                </a:solidFill>
              </a:rPr>
              <a:t>/Superlative</a:t>
            </a:r>
          </a:p>
          <a:p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The best</a:t>
            </a:r>
          </a:p>
          <a:p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5527" y="5277879"/>
            <a:ext cx="1522865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5) Plural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Students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18560" y="3350063"/>
            <a:ext cx="1605935" cy="646331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7) Futuro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+ 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going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work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10562" y="2548516"/>
            <a:ext cx="1537830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2) To Be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are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125724" y="1628815"/>
            <a:ext cx="1766830" cy="156966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6) Artigos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200" dirty="0"/>
          </a:p>
          <a:p>
            <a:r>
              <a:rPr lang="pt-BR" sz="1200" b="1" dirty="0">
                <a:solidFill>
                  <a:srgbClr val="7030A0"/>
                </a:solidFill>
              </a:rPr>
              <a:t>Existir / haver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are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There / Are There?</a:t>
            </a:r>
          </a:p>
          <a:p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118559" y="4263850"/>
            <a:ext cx="1605936" cy="461665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5"/>
                </a:solidFill>
              </a:rPr>
              <a:t>8) Advérbios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035242" y="6075576"/>
            <a:ext cx="920317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rgbClr val="FFC000"/>
                </a:solidFill>
              </a:rPr>
              <a:t>Preposition</a:t>
            </a:r>
            <a:endParaRPr lang="pt-BR" sz="1200" b="1" dirty="0">
              <a:solidFill>
                <a:srgbClr val="FFC000"/>
              </a:solidFill>
            </a:endParaRPr>
          </a:p>
          <a:p>
            <a:r>
              <a:rPr lang="pt-BR" sz="1200" dirty="0"/>
              <a:t>In, </a:t>
            </a:r>
            <a:r>
              <a:rPr lang="pt-BR" sz="1200" dirty="0" err="1"/>
              <a:t>on</a:t>
            </a:r>
            <a:r>
              <a:rPr lang="pt-BR" sz="1200" dirty="0"/>
              <a:t>, </a:t>
            </a:r>
            <a:r>
              <a:rPr lang="pt-BR" sz="1200" dirty="0" err="1"/>
              <a:t>at</a:t>
            </a:r>
            <a:endParaRPr lang="pt-BR" sz="1200" dirty="0"/>
          </a:p>
        </p:txBody>
      </p:sp>
      <p:pic>
        <p:nvPicPr>
          <p:cNvPr id="20482" name="Picture 2" descr="Comparatives and Superlatives - English Grammar No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311" y="1630764"/>
            <a:ext cx="4799984" cy="479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0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490953" y="464073"/>
            <a:ext cx="55067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6"/>
                </a:solidFill>
              </a:rPr>
              <a:t>I </a:t>
            </a:r>
            <a:r>
              <a:rPr lang="pt-BR" sz="2400" b="1" dirty="0">
                <a:solidFill>
                  <a:srgbClr val="C00000"/>
                </a:solidFill>
              </a:rPr>
              <a:t>work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>
                <a:solidFill>
                  <a:schemeClr val="accent4"/>
                </a:solidFill>
              </a:rPr>
              <a:t>at </a:t>
            </a:r>
            <a:r>
              <a:rPr lang="pt-BR" sz="2400" b="1" dirty="0">
                <a:solidFill>
                  <a:schemeClr val="accent3"/>
                </a:solidFill>
              </a:rPr>
              <a:t>the</a:t>
            </a:r>
            <a:r>
              <a:rPr lang="pt-BR" sz="2400" dirty="0"/>
              <a:t> </a:t>
            </a:r>
            <a:r>
              <a:rPr lang="pt-BR" sz="2400" b="1" dirty="0">
                <a:solidFill>
                  <a:schemeClr val="accent2"/>
                </a:solidFill>
              </a:rPr>
              <a:t>wonderful</a:t>
            </a:r>
            <a:r>
              <a:rPr lang="pt-BR" sz="2400" dirty="0">
                <a:solidFill>
                  <a:schemeClr val="accent2"/>
                </a:solidFill>
              </a:rPr>
              <a:t> </a:t>
            </a:r>
            <a:r>
              <a:rPr lang="pt-BR" sz="2400" dirty="0"/>
              <a:t>English school </a:t>
            </a:r>
          </a:p>
          <a:p>
            <a:r>
              <a:rPr lang="pt-BR" sz="2400" dirty="0">
                <a:solidFill>
                  <a:schemeClr val="accent5"/>
                </a:solidFill>
              </a:rPr>
              <a:t>	where </a:t>
            </a:r>
            <a:r>
              <a:rPr lang="pt-BR" sz="2400" b="1" dirty="0">
                <a:solidFill>
                  <a:srgbClr val="7030A0"/>
                </a:solidFill>
              </a:rPr>
              <a:t>there are </a:t>
            </a:r>
            <a:r>
              <a:rPr lang="pt-BR" sz="2400" b="1" dirty="0">
                <a:solidFill>
                  <a:srgbClr val="00B0F0"/>
                </a:solidFill>
              </a:rPr>
              <a:t>the best </a:t>
            </a:r>
            <a:r>
              <a:rPr lang="pt-BR" sz="2400" b="1" dirty="0">
                <a:solidFill>
                  <a:srgbClr val="002060"/>
                </a:solidFill>
              </a:rPr>
              <a:t>students</a:t>
            </a:r>
            <a:r>
              <a:rPr lang="pt-BR" sz="2400" dirty="0"/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E430C7-22BE-48BC-BFEA-E331DC618B47}"/>
              </a:ext>
            </a:extLst>
          </p:cNvPr>
          <p:cNvSpPr txBox="1"/>
          <p:nvPr/>
        </p:nvSpPr>
        <p:spPr>
          <a:xfrm>
            <a:off x="428786" y="171686"/>
            <a:ext cx="171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Train</a:t>
            </a:r>
            <a:r>
              <a:rPr lang="pt-BR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Up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D56B19-77C9-4D2C-9336-EC81921B08F7}"/>
              </a:ext>
            </a:extLst>
          </p:cNvPr>
          <p:cNvSpPr txBox="1"/>
          <p:nvPr/>
        </p:nvSpPr>
        <p:spPr>
          <a:xfrm>
            <a:off x="508043" y="627726"/>
            <a:ext cx="339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</a:rPr>
              <a:t>Estude sozinho. Pratique com alguém.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0FBC4D-CCC7-447C-9C9E-2949471E2910}"/>
              </a:ext>
            </a:extLst>
          </p:cNvPr>
          <p:cNvSpPr txBox="1"/>
          <p:nvPr/>
        </p:nvSpPr>
        <p:spPr>
          <a:xfrm>
            <a:off x="1436514" y="1018923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>
                <a:solidFill>
                  <a:schemeClr val="accent4"/>
                </a:solidFill>
              </a:rPr>
              <a:t>Intensivo em 13 LIÇÕES</a:t>
            </a:r>
          </a:p>
        </p:txBody>
      </p:sp>
      <p:pic>
        <p:nvPicPr>
          <p:cNvPr id="2050" name="Picture 2" descr="2ª EVALUACIÓN 1. Singular and Plural Nouns: Exercise 1:  plural-singular-exercises.html 2. -S for 3rd PERSON SINGULAR IN THE PRESENT  SIMPLE. HE / SHE / IT ACTIVITY 1: Look at the pictures and complete the  sentences Activity 2: Complete th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349" y="2371283"/>
            <a:ext cx="5325908" cy="207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/>
          <p:cNvSpPr txBox="1"/>
          <p:nvPr/>
        </p:nvSpPr>
        <p:spPr>
          <a:xfrm>
            <a:off x="4035243" y="1628815"/>
            <a:ext cx="2060756" cy="64633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</a:rPr>
              <a:t>10) Pronomes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you,he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it,you,we,they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25527" y="1614905"/>
            <a:ext cx="1522867" cy="83099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Presente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Work, Works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Don´t, doesn´t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Do, Does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10562" y="3704525"/>
            <a:ext cx="1537831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3) Passado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35242" y="2421856"/>
            <a:ext cx="2060757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11) Modal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 ...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...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118559" y="5028691"/>
            <a:ext cx="160593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9) Progressivo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/are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022364" y="4903917"/>
            <a:ext cx="206075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13) Present </a:t>
            </a:r>
            <a:r>
              <a:rPr lang="pt-BR" sz="1200" b="1" dirty="0" err="1">
                <a:solidFill>
                  <a:srgbClr val="C00000"/>
                </a:solidFill>
              </a:rPr>
              <a:t>Perfect</a:t>
            </a:r>
            <a:endParaRPr lang="pt-BR" sz="1200" b="1" dirty="0">
              <a:solidFill>
                <a:srgbClr val="C00000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25528" y="4675868"/>
            <a:ext cx="1522865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4) </a:t>
            </a:r>
            <a:r>
              <a:rPr lang="pt-BR" sz="1200" b="1" dirty="0" err="1">
                <a:solidFill>
                  <a:schemeClr val="accent2"/>
                </a:solidFill>
              </a:rPr>
              <a:t>Adjectives</a:t>
            </a:r>
            <a:endParaRPr lang="pt-BR" sz="1200" b="1" dirty="0">
              <a:solidFill>
                <a:schemeClr val="accent2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Wonderful,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009485" y="3798335"/>
            <a:ext cx="2086514" cy="9848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12) </a:t>
            </a:r>
            <a:r>
              <a:rPr lang="pt-BR" sz="1200" b="1" dirty="0" err="1">
                <a:solidFill>
                  <a:srgbClr val="00B0F0"/>
                </a:solidFill>
              </a:rPr>
              <a:t>Comparative</a:t>
            </a:r>
            <a:r>
              <a:rPr lang="pt-BR" sz="1200" b="1" dirty="0">
                <a:solidFill>
                  <a:srgbClr val="00B0F0"/>
                </a:solidFill>
              </a:rPr>
              <a:t> </a:t>
            </a:r>
          </a:p>
          <a:p>
            <a:r>
              <a:rPr lang="pt-BR" sz="1200" b="1" dirty="0">
                <a:solidFill>
                  <a:srgbClr val="00B0F0"/>
                </a:solidFill>
              </a:rPr>
              <a:t>/Superlative</a:t>
            </a:r>
          </a:p>
          <a:p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The best</a:t>
            </a:r>
          </a:p>
          <a:p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5527" y="5277879"/>
            <a:ext cx="1522865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5) Plural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Students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18560" y="3350063"/>
            <a:ext cx="1605935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7) Futuro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+ 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going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work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10562" y="2548516"/>
            <a:ext cx="1537830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2) To Be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are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125724" y="1628815"/>
            <a:ext cx="1766830" cy="156966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6) Artigos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200" dirty="0"/>
          </a:p>
          <a:p>
            <a:r>
              <a:rPr lang="pt-BR" sz="1200" b="1" dirty="0">
                <a:solidFill>
                  <a:srgbClr val="7030A0"/>
                </a:solidFill>
              </a:rPr>
              <a:t>Existir / haver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are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There / Are There?</a:t>
            </a:r>
          </a:p>
          <a:p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118559" y="4263850"/>
            <a:ext cx="160593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5"/>
                </a:solidFill>
              </a:rPr>
              <a:t>8) Advérbios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035242" y="6075576"/>
            <a:ext cx="920317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rgbClr val="FFC000"/>
                </a:solidFill>
              </a:rPr>
              <a:t>Preposition</a:t>
            </a:r>
            <a:endParaRPr lang="pt-BR" sz="1200" b="1" dirty="0">
              <a:solidFill>
                <a:srgbClr val="FFC000"/>
              </a:solidFill>
            </a:endParaRPr>
          </a:p>
          <a:p>
            <a:r>
              <a:rPr lang="pt-BR" sz="1200" dirty="0"/>
              <a:t>In, </a:t>
            </a:r>
            <a:r>
              <a:rPr lang="pt-BR" sz="1200" dirty="0" err="1"/>
              <a:t>on</a:t>
            </a:r>
            <a:r>
              <a:rPr lang="pt-BR" sz="1200" dirty="0"/>
              <a:t>, </a:t>
            </a:r>
            <a:r>
              <a:rPr lang="pt-BR" sz="1200" dirty="0" err="1"/>
              <a:t>at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400590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490953" y="464073"/>
            <a:ext cx="55067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6"/>
                </a:solidFill>
              </a:rPr>
              <a:t>I </a:t>
            </a:r>
            <a:r>
              <a:rPr lang="pt-BR" sz="2400" b="1" dirty="0">
                <a:solidFill>
                  <a:srgbClr val="C00000"/>
                </a:solidFill>
              </a:rPr>
              <a:t>work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>
                <a:solidFill>
                  <a:schemeClr val="accent4"/>
                </a:solidFill>
              </a:rPr>
              <a:t>at </a:t>
            </a:r>
            <a:r>
              <a:rPr lang="pt-BR" sz="2400" b="1" dirty="0">
                <a:solidFill>
                  <a:schemeClr val="accent3"/>
                </a:solidFill>
              </a:rPr>
              <a:t>the</a:t>
            </a:r>
            <a:r>
              <a:rPr lang="pt-BR" sz="2400" dirty="0"/>
              <a:t> </a:t>
            </a:r>
            <a:r>
              <a:rPr lang="pt-BR" sz="2400" b="1" dirty="0">
                <a:solidFill>
                  <a:schemeClr val="accent2"/>
                </a:solidFill>
              </a:rPr>
              <a:t>wonderful</a:t>
            </a:r>
            <a:r>
              <a:rPr lang="pt-BR" sz="2400" dirty="0">
                <a:solidFill>
                  <a:schemeClr val="accent2"/>
                </a:solidFill>
              </a:rPr>
              <a:t> </a:t>
            </a:r>
            <a:r>
              <a:rPr lang="pt-BR" sz="2400" dirty="0"/>
              <a:t>English school </a:t>
            </a:r>
          </a:p>
          <a:p>
            <a:r>
              <a:rPr lang="pt-BR" sz="2400" dirty="0">
                <a:solidFill>
                  <a:schemeClr val="accent5"/>
                </a:solidFill>
              </a:rPr>
              <a:t>	where </a:t>
            </a:r>
            <a:r>
              <a:rPr lang="pt-BR" sz="2400" b="1" dirty="0">
                <a:solidFill>
                  <a:srgbClr val="7030A0"/>
                </a:solidFill>
              </a:rPr>
              <a:t>there are </a:t>
            </a:r>
            <a:r>
              <a:rPr lang="pt-BR" sz="2400" b="1" dirty="0">
                <a:solidFill>
                  <a:srgbClr val="00B0F0"/>
                </a:solidFill>
              </a:rPr>
              <a:t>the best </a:t>
            </a:r>
            <a:r>
              <a:rPr lang="pt-BR" sz="2400" b="1" dirty="0">
                <a:solidFill>
                  <a:srgbClr val="002060"/>
                </a:solidFill>
              </a:rPr>
              <a:t>students</a:t>
            </a:r>
            <a:r>
              <a:rPr lang="pt-BR" sz="2400" dirty="0"/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E430C7-22BE-48BC-BFEA-E331DC618B47}"/>
              </a:ext>
            </a:extLst>
          </p:cNvPr>
          <p:cNvSpPr txBox="1"/>
          <p:nvPr/>
        </p:nvSpPr>
        <p:spPr>
          <a:xfrm>
            <a:off x="428786" y="171686"/>
            <a:ext cx="171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Train</a:t>
            </a:r>
            <a:r>
              <a:rPr lang="pt-BR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Up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D56B19-77C9-4D2C-9336-EC81921B08F7}"/>
              </a:ext>
            </a:extLst>
          </p:cNvPr>
          <p:cNvSpPr txBox="1"/>
          <p:nvPr/>
        </p:nvSpPr>
        <p:spPr>
          <a:xfrm>
            <a:off x="508043" y="627726"/>
            <a:ext cx="339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</a:rPr>
              <a:t>Estude sozinho. Pratique com alguém.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0FBC4D-CCC7-447C-9C9E-2949471E2910}"/>
              </a:ext>
            </a:extLst>
          </p:cNvPr>
          <p:cNvSpPr txBox="1"/>
          <p:nvPr/>
        </p:nvSpPr>
        <p:spPr>
          <a:xfrm>
            <a:off x="1436514" y="1018923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>
                <a:solidFill>
                  <a:schemeClr val="accent4"/>
                </a:solidFill>
              </a:rPr>
              <a:t>Intensivo em 13 LIÇÕES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035243" y="1628815"/>
            <a:ext cx="2060756" cy="646331"/>
          </a:xfrm>
          <a:prstGeom prst="rect">
            <a:avLst/>
          </a:prstGeom>
          <a:ln w="31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</a:rPr>
              <a:t>10) Pronomes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you,he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it,you,we,they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25527" y="1614905"/>
            <a:ext cx="1522867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Presente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Work, Works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Don´t, doesn´t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Do, Does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10562" y="3704525"/>
            <a:ext cx="1537831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3) Passado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35242" y="2421856"/>
            <a:ext cx="2060757" cy="1200329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11) Modal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 ...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...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118559" y="5028691"/>
            <a:ext cx="1605936" cy="1015663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9) Progressivo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/are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022364" y="4903917"/>
            <a:ext cx="2060756" cy="101566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13) Present </a:t>
            </a:r>
            <a:r>
              <a:rPr lang="pt-BR" sz="1200" b="1" dirty="0" err="1">
                <a:solidFill>
                  <a:srgbClr val="C00000"/>
                </a:solidFill>
              </a:rPr>
              <a:t>Perfect</a:t>
            </a:r>
            <a:endParaRPr lang="pt-BR" sz="1200" b="1" dirty="0">
              <a:solidFill>
                <a:srgbClr val="C00000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25528" y="4675868"/>
            <a:ext cx="1522865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4) </a:t>
            </a:r>
            <a:r>
              <a:rPr lang="pt-BR" sz="1200" b="1" dirty="0" err="1">
                <a:solidFill>
                  <a:schemeClr val="accent2"/>
                </a:solidFill>
              </a:rPr>
              <a:t>Adjectives</a:t>
            </a:r>
            <a:endParaRPr lang="pt-BR" sz="1200" b="1" dirty="0">
              <a:solidFill>
                <a:schemeClr val="accent2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Wonderful,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009485" y="3798335"/>
            <a:ext cx="2086514" cy="984885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12) </a:t>
            </a:r>
            <a:r>
              <a:rPr lang="pt-BR" sz="1200" b="1" dirty="0" err="1">
                <a:solidFill>
                  <a:srgbClr val="00B0F0"/>
                </a:solidFill>
              </a:rPr>
              <a:t>Comparative</a:t>
            </a:r>
            <a:r>
              <a:rPr lang="pt-BR" sz="1200" b="1" dirty="0">
                <a:solidFill>
                  <a:srgbClr val="00B0F0"/>
                </a:solidFill>
              </a:rPr>
              <a:t> </a:t>
            </a:r>
          </a:p>
          <a:p>
            <a:r>
              <a:rPr lang="pt-BR" sz="1200" b="1" dirty="0">
                <a:solidFill>
                  <a:srgbClr val="00B0F0"/>
                </a:solidFill>
              </a:rPr>
              <a:t>/Superlative</a:t>
            </a:r>
          </a:p>
          <a:p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The best</a:t>
            </a:r>
          </a:p>
          <a:p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5527" y="5277879"/>
            <a:ext cx="1522865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5) Plural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Students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18560" y="3350063"/>
            <a:ext cx="1605935" cy="646331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7) Futuro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+ 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going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work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10562" y="2548516"/>
            <a:ext cx="1537830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2) To Be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are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125724" y="1628815"/>
            <a:ext cx="1766830" cy="156966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6) Artigos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200" dirty="0"/>
          </a:p>
          <a:p>
            <a:r>
              <a:rPr lang="pt-BR" sz="1200" b="1" dirty="0">
                <a:solidFill>
                  <a:srgbClr val="7030A0"/>
                </a:solidFill>
              </a:rPr>
              <a:t>Existir / haver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are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There / Are There?</a:t>
            </a:r>
          </a:p>
          <a:p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118559" y="4263850"/>
            <a:ext cx="1605936" cy="461665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5"/>
                </a:solidFill>
              </a:rPr>
              <a:t>8) Advérbios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035242" y="6075576"/>
            <a:ext cx="920317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rgbClr val="FFC000"/>
                </a:solidFill>
              </a:rPr>
              <a:t>Preposition</a:t>
            </a:r>
            <a:endParaRPr lang="pt-BR" sz="1200" b="1" dirty="0">
              <a:solidFill>
                <a:srgbClr val="FFC000"/>
              </a:solidFill>
            </a:endParaRPr>
          </a:p>
          <a:p>
            <a:r>
              <a:rPr lang="pt-BR" sz="1200" dirty="0"/>
              <a:t>In, </a:t>
            </a:r>
            <a:r>
              <a:rPr lang="pt-BR" sz="1200" dirty="0" err="1"/>
              <a:t>on</a:t>
            </a:r>
            <a:r>
              <a:rPr lang="pt-BR" sz="1200" dirty="0"/>
              <a:t>, </a:t>
            </a:r>
            <a:r>
              <a:rPr lang="pt-BR" sz="1200" dirty="0" err="1"/>
              <a:t>at</a:t>
            </a:r>
            <a:endParaRPr lang="pt-BR" sz="1200" dirty="0"/>
          </a:p>
        </p:txBody>
      </p:sp>
      <p:pic>
        <p:nvPicPr>
          <p:cNvPr id="21506" name="Picture 2" descr="Test English - Prepare for your English ex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279" y="1494282"/>
            <a:ext cx="5042959" cy="504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483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490953" y="464073"/>
            <a:ext cx="55067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6"/>
                </a:solidFill>
              </a:rPr>
              <a:t>I </a:t>
            </a:r>
            <a:r>
              <a:rPr lang="pt-BR" sz="2400" b="1" dirty="0">
                <a:solidFill>
                  <a:srgbClr val="C00000"/>
                </a:solidFill>
              </a:rPr>
              <a:t>work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>
                <a:solidFill>
                  <a:schemeClr val="accent4"/>
                </a:solidFill>
              </a:rPr>
              <a:t>at </a:t>
            </a:r>
            <a:r>
              <a:rPr lang="pt-BR" sz="2400" b="1" dirty="0">
                <a:solidFill>
                  <a:schemeClr val="accent3"/>
                </a:solidFill>
              </a:rPr>
              <a:t>the</a:t>
            </a:r>
            <a:r>
              <a:rPr lang="pt-BR" sz="2400" dirty="0"/>
              <a:t> </a:t>
            </a:r>
            <a:r>
              <a:rPr lang="pt-BR" sz="2400" b="1" dirty="0">
                <a:solidFill>
                  <a:schemeClr val="accent2"/>
                </a:solidFill>
              </a:rPr>
              <a:t>wonderful</a:t>
            </a:r>
            <a:r>
              <a:rPr lang="pt-BR" sz="2400" dirty="0">
                <a:solidFill>
                  <a:schemeClr val="accent2"/>
                </a:solidFill>
              </a:rPr>
              <a:t> </a:t>
            </a:r>
            <a:r>
              <a:rPr lang="pt-BR" sz="2400" dirty="0"/>
              <a:t>English school </a:t>
            </a:r>
          </a:p>
          <a:p>
            <a:r>
              <a:rPr lang="pt-BR" sz="2400" dirty="0">
                <a:solidFill>
                  <a:schemeClr val="accent5"/>
                </a:solidFill>
              </a:rPr>
              <a:t>	where </a:t>
            </a:r>
            <a:r>
              <a:rPr lang="pt-BR" sz="2400" b="1" dirty="0">
                <a:solidFill>
                  <a:srgbClr val="7030A0"/>
                </a:solidFill>
              </a:rPr>
              <a:t>there are </a:t>
            </a:r>
            <a:r>
              <a:rPr lang="pt-BR" sz="2400" b="1" dirty="0">
                <a:solidFill>
                  <a:srgbClr val="00B0F0"/>
                </a:solidFill>
              </a:rPr>
              <a:t>the best </a:t>
            </a:r>
            <a:r>
              <a:rPr lang="pt-BR" sz="2400" b="1" dirty="0">
                <a:solidFill>
                  <a:srgbClr val="002060"/>
                </a:solidFill>
              </a:rPr>
              <a:t>students</a:t>
            </a:r>
            <a:r>
              <a:rPr lang="pt-BR" sz="2400" dirty="0"/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E430C7-22BE-48BC-BFEA-E331DC618B47}"/>
              </a:ext>
            </a:extLst>
          </p:cNvPr>
          <p:cNvSpPr txBox="1"/>
          <p:nvPr/>
        </p:nvSpPr>
        <p:spPr>
          <a:xfrm>
            <a:off x="428786" y="171686"/>
            <a:ext cx="171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Train</a:t>
            </a:r>
            <a:r>
              <a:rPr lang="pt-BR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Up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D56B19-77C9-4D2C-9336-EC81921B08F7}"/>
              </a:ext>
            </a:extLst>
          </p:cNvPr>
          <p:cNvSpPr txBox="1"/>
          <p:nvPr/>
        </p:nvSpPr>
        <p:spPr>
          <a:xfrm>
            <a:off x="508043" y="627726"/>
            <a:ext cx="339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</a:rPr>
              <a:t>Estude sozinho. Pratique com alguém.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0FBC4D-CCC7-447C-9C9E-2949471E2910}"/>
              </a:ext>
            </a:extLst>
          </p:cNvPr>
          <p:cNvSpPr txBox="1"/>
          <p:nvPr/>
        </p:nvSpPr>
        <p:spPr>
          <a:xfrm>
            <a:off x="1436514" y="1018923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>
                <a:solidFill>
                  <a:schemeClr val="accent4"/>
                </a:solidFill>
              </a:rPr>
              <a:t>Intensivo em 13 LIÇÕES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035243" y="1628815"/>
            <a:ext cx="2060756" cy="646331"/>
          </a:xfrm>
          <a:prstGeom prst="rect">
            <a:avLst/>
          </a:prstGeom>
          <a:ln w="31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</a:rPr>
              <a:t>10) Pronomes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you,he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it,you,we,they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25527" y="1614905"/>
            <a:ext cx="1522867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Presente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Work, Works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Don´t, doesn´t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Do, Does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10562" y="3704525"/>
            <a:ext cx="1537831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3) Passado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35242" y="2421856"/>
            <a:ext cx="2060757" cy="1200329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11) Modal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 ...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...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118559" y="5028691"/>
            <a:ext cx="1605936" cy="1015663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9) Progressivo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/are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022364" y="4903917"/>
            <a:ext cx="2060756" cy="1015663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13) Present </a:t>
            </a:r>
            <a:r>
              <a:rPr lang="pt-BR" sz="1200" b="1" dirty="0" err="1">
                <a:solidFill>
                  <a:srgbClr val="C00000"/>
                </a:solidFill>
              </a:rPr>
              <a:t>Perfect</a:t>
            </a:r>
            <a:endParaRPr lang="pt-BR" sz="1200" b="1" dirty="0">
              <a:solidFill>
                <a:srgbClr val="C00000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25528" y="4675868"/>
            <a:ext cx="1522865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4) </a:t>
            </a:r>
            <a:r>
              <a:rPr lang="pt-BR" sz="1200" b="1" dirty="0" err="1">
                <a:solidFill>
                  <a:schemeClr val="accent2"/>
                </a:solidFill>
              </a:rPr>
              <a:t>Adjectives</a:t>
            </a:r>
            <a:endParaRPr lang="pt-BR" sz="1200" b="1" dirty="0">
              <a:solidFill>
                <a:schemeClr val="accent2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Wonderful,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009485" y="3798335"/>
            <a:ext cx="2086514" cy="984885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12) </a:t>
            </a:r>
            <a:r>
              <a:rPr lang="pt-BR" sz="1200" b="1" dirty="0" err="1">
                <a:solidFill>
                  <a:srgbClr val="00B0F0"/>
                </a:solidFill>
              </a:rPr>
              <a:t>Comparative</a:t>
            </a:r>
            <a:r>
              <a:rPr lang="pt-BR" sz="1200" b="1" dirty="0">
                <a:solidFill>
                  <a:srgbClr val="00B0F0"/>
                </a:solidFill>
              </a:rPr>
              <a:t> </a:t>
            </a:r>
          </a:p>
          <a:p>
            <a:r>
              <a:rPr lang="pt-BR" sz="1200" b="1" dirty="0">
                <a:solidFill>
                  <a:srgbClr val="00B0F0"/>
                </a:solidFill>
              </a:rPr>
              <a:t>/Superlative</a:t>
            </a:r>
          </a:p>
          <a:p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The best</a:t>
            </a:r>
          </a:p>
          <a:p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5527" y="5277879"/>
            <a:ext cx="1522865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5) Plural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Students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18560" y="3350063"/>
            <a:ext cx="1605935" cy="646331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7) Futuro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+ 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going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work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10562" y="2548516"/>
            <a:ext cx="1537830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2) To Be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are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125724" y="1628815"/>
            <a:ext cx="1766830" cy="156966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6) Artigos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200" dirty="0"/>
          </a:p>
          <a:p>
            <a:r>
              <a:rPr lang="pt-BR" sz="1200" b="1" dirty="0">
                <a:solidFill>
                  <a:srgbClr val="7030A0"/>
                </a:solidFill>
              </a:rPr>
              <a:t>Existir / haver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are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There / Are There?</a:t>
            </a:r>
          </a:p>
          <a:p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118559" y="4263850"/>
            <a:ext cx="1605936" cy="461665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5"/>
                </a:solidFill>
              </a:rPr>
              <a:t>8) Advérbios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035242" y="6075576"/>
            <a:ext cx="920317" cy="46166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rgbClr val="FFC000"/>
                </a:solidFill>
              </a:rPr>
              <a:t>Preposition</a:t>
            </a:r>
            <a:endParaRPr lang="pt-BR" sz="1200" b="1" dirty="0">
              <a:solidFill>
                <a:srgbClr val="FFC000"/>
              </a:solidFill>
            </a:endParaRPr>
          </a:p>
          <a:p>
            <a:r>
              <a:rPr lang="pt-BR" sz="1200" dirty="0"/>
              <a:t>In, </a:t>
            </a:r>
            <a:r>
              <a:rPr lang="pt-BR" sz="1200" dirty="0" err="1"/>
              <a:t>on</a:t>
            </a:r>
            <a:r>
              <a:rPr lang="pt-BR" sz="1200" dirty="0"/>
              <a:t>, </a:t>
            </a:r>
            <a:r>
              <a:rPr lang="pt-BR" sz="1200" dirty="0" err="1"/>
              <a:t>at</a:t>
            </a:r>
            <a:endParaRPr lang="pt-BR" sz="1200" dirty="0"/>
          </a:p>
        </p:txBody>
      </p:sp>
      <p:pic>
        <p:nvPicPr>
          <p:cNvPr id="22530" name="Picture 2" descr="KEY TO ENGLISH PREPOSITIONS IN ENGLISH GRAMMAR. LESSONS FOR BEGINNERS AND  INTERMEDIATE LEVEL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749" y="2190375"/>
            <a:ext cx="5717191" cy="321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299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E430C7-22BE-48BC-BFEA-E331DC618B47}"/>
              </a:ext>
            </a:extLst>
          </p:cNvPr>
          <p:cNvSpPr txBox="1"/>
          <p:nvPr/>
        </p:nvSpPr>
        <p:spPr>
          <a:xfrm>
            <a:off x="428786" y="171686"/>
            <a:ext cx="171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Train</a:t>
            </a:r>
            <a:r>
              <a:rPr lang="pt-BR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Up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D56B19-77C9-4D2C-9336-EC81921B08F7}"/>
              </a:ext>
            </a:extLst>
          </p:cNvPr>
          <p:cNvSpPr txBox="1"/>
          <p:nvPr/>
        </p:nvSpPr>
        <p:spPr>
          <a:xfrm>
            <a:off x="508043" y="627726"/>
            <a:ext cx="339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</a:rPr>
              <a:t>Estude sozinho. Pratique com alguém.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0FBC4D-CCC7-447C-9C9E-2949471E2910}"/>
              </a:ext>
            </a:extLst>
          </p:cNvPr>
          <p:cNvSpPr txBox="1"/>
          <p:nvPr/>
        </p:nvSpPr>
        <p:spPr>
          <a:xfrm>
            <a:off x="1436514" y="1018923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>
                <a:solidFill>
                  <a:schemeClr val="accent4"/>
                </a:solidFill>
              </a:rPr>
              <a:t>Intensivo em 13 LIÇÕES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035243" y="1628815"/>
            <a:ext cx="2060756" cy="646331"/>
          </a:xfrm>
          <a:prstGeom prst="rect">
            <a:avLst/>
          </a:prstGeom>
          <a:ln w="31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</a:rPr>
              <a:t>10) Pronomes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you,he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it,you,we,they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25527" y="1614905"/>
            <a:ext cx="1522867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Presente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Work, Works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Don´t, doesn´t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Do, Does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10562" y="3704525"/>
            <a:ext cx="1537831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3) Passado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35242" y="2421856"/>
            <a:ext cx="2060757" cy="1200329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11) Modal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 ...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...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118559" y="5028691"/>
            <a:ext cx="1605936" cy="1015663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9) Progressivo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/are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022364" y="4903917"/>
            <a:ext cx="2060756" cy="1015663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13) Present </a:t>
            </a:r>
            <a:r>
              <a:rPr lang="pt-BR" sz="1200" b="1" dirty="0" err="1">
                <a:solidFill>
                  <a:srgbClr val="C00000"/>
                </a:solidFill>
              </a:rPr>
              <a:t>Perfect</a:t>
            </a:r>
            <a:endParaRPr lang="pt-BR" sz="1200" b="1" dirty="0">
              <a:solidFill>
                <a:srgbClr val="C00000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25528" y="4675868"/>
            <a:ext cx="1522865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4) </a:t>
            </a:r>
            <a:r>
              <a:rPr lang="pt-BR" sz="1200" b="1" dirty="0" err="1">
                <a:solidFill>
                  <a:schemeClr val="accent2"/>
                </a:solidFill>
              </a:rPr>
              <a:t>Adjectives</a:t>
            </a:r>
            <a:endParaRPr lang="pt-BR" sz="1200" b="1" dirty="0">
              <a:solidFill>
                <a:schemeClr val="accent2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Wonderful,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009485" y="3798335"/>
            <a:ext cx="2086514" cy="984885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12) </a:t>
            </a:r>
            <a:r>
              <a:rPr lang="pt-BR" sz="1200" b="1" dirty="0" err="1">
                <a:solidFill>
                  <a:srgbClr val="00B0F0"/>
                </a:solidFill>
              </a:rPr>
              <a:t>Comparative</a:t>
            </a:r>
            <a:r>
              <a:rPr lang="pt-BR" sz="1200" b="1" dirty="0">
                <a:solidFill>
                  <a:srgbClr val="00B0F0"/>
                </a:solidFill>
              </a:rPr>
              <a:t> </a:t>
            </a:r>
          </a:p>
          <a:p>
            <a:r>
              <a:rPr lang="pt-BR" sz="1200" b="1" dirty="0">
                <a:solidFill>
                  <a:srgbClr val="00B0F0"/>
                </a:solidFill>
              </a:rPr>
              <a:t>/Superlative</a:t>
            </a:r>
          </a:p>
          <a:p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The best</a:t>
            </a:r>
          </a:p>
          <a:p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5527" y="5277879"/>
            <a:ext cx="1522865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5) Plural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Students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18560" y="3350063"/>
            <a:ext cx="1605935" cy="646331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7) Futuro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+ 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going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work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10562" y="2548516"/>
            <a:ext cx="1537830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2) To Be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are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125724" y="1628815"/>
            <a:ext cx="1766830" cy="156966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6) Artigos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200" dirty="0"/>
          </a:p>
          <a:p>
            <a:r>
              <a:rPr lang="pt-BR" sz="1200" b="1" dirty="0">
                <a:solidFill>
                  <a:srgbClr val="7030A0"/>
                </a:solidFill>
              </a:rPr>
              <a:t>Existir / haver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are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There / Are There?</a:t>
            </a:r>
          </a:p>
          <a:p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118559" y="4263850"/>
            <a:ext cx="1605936" cy="461665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5"/>
                </a:solidFill>
              </a:rPr>
              <a:t>8) Advérbios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035242" y="6075576"/>
            <a:ext cx="920317" cy="46166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rgbClr val="FFC000"/>
                </a:solidFill>
              </a:rPr>
              <a:t>Preposition</a:t>
            </a:r>
            <a:endParaRPr lang="pt-BR" sz="1200" b="1" dirty="0">
              <a:solidFill>
                <a:srgbClr val="FFC000"/>
              </a:solidFill>
            </a:endParaRPr>
          </a:p>
          <a:p>
            <a:r>
              <a:rPr lang="pt-BR" sz="1200" dirty="0"/>
              <a:t>In, </a:t>
            </a:r>
            <a:r>
              <a:rPr lang="pt-BR" sz="1200" dirty="0" err="1"/>
              <a:t>on</a:t>
            </a:r>
            <a:r>
              <a:rPr lang="pt-BR" sz="1200" dirty="0"/>
              <a:t>, </a:t>
            </a:r>
            <a:r>
              <a:rPr lang="pt-BR" sz="1200" dirty="0" err="1"/>
              <a:t>at</a:t>
            </a:r>
            <a:endParaRPr lang="pt-BR" sz="1200" dirty="0"/>
          </a:p>
        </p:txBody>
      </p:sp>
      <p:sp>
        <p:nvSpPr>
          <p:cNvPr id="2" name="Retângulo 1"/>
          <p:cNvSpPr/>
          <p:nvPr/>
        </p:nvSpPr>
        <p:spPr>
          <a:xfrm>
            <a:off x="6393867" y="563146"/>
            <a:ext cx="5386941" cy="5769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ED7D3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DIALOGUE</a:t>
            </a:r>
          </a:p>
          <a:p>
            <a:pPr>
              <a:lnSpc>
                <a:spcPct val="106000"/>
              </a:lnSpc>
              <a:spcAft>
                <a:spcPts val="0"/>
              </a:spcAft>
            </a:pP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A: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Hello, Can I</a:t>
            </a:r>
            <a:r>
              <a:rPr lang="en-US" sz="14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ask you some questions for </a:t>
            </a:r>
            <a:r>
              <a:rPr lang="en-US" sz="14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</a:t>
            </a:r>
            <a:r>
              <a:rPr lang="en-US" sz="1400" b="1" dirty="0">
                <a:solidFill>
                  <a:srgbClr val="ED7D3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(6)</a:t>
            </a:r>
            <a:r>
              <a:rPr lang="en-US" sz="14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interview? 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b="1" dirty="0">
                <a:solidFill>
                  <a:schemeClr val="accent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B: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</a:t>
            </a:r>
            <a:r>
              <a:rPr lang="en-US" sz="14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r>
              <a:rPr lang="en-US" sz="1400" b="1" dirty="0">
                <a:solidFill>
                  <a:srgbClr val="ED7D3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(5)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Yes, I can.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A: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Thank you for taking the time. Now, first question: </a:t>
            </a:r>
            <a:r>
              <a:rPr lang="en-US" sz="1400" u="sng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you do?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b="1" dirty="0">
                <a:solidFill>
                  <a:schemeClr val="accent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B: </a:t>
            </a:r>
            <a:r>
              <a:rPr lang="en-US" sz="14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work </a:t>
            </a:r>
            <a:r>
              <a:rPr lang="en-US" sz="1400" b="1" dirty="0">
                <a:solidFill>
                  <a:srgbClr val="ED7D3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(1)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 hospital. </a:t>
            </a:r>
            <a:r>
              <a:rPr lang="en-US" sz="14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I'm </a:t>
            </a:r>
            <a:r>
              <a:rPr lang="en-US" sz="1400" b="1" dirty="0">
                <a:solidFill>
                  <a:srgbClr val="ED7D3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(2)</a:t>
            </a:r>
            <a:r>
              <a:rPr lang="en-US" sz="1400" dirty="0">
                <a:solidFill>
                  <a:srgbClr val="ED7D3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doctor.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A: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you </a:t>
            </a:r>
            <a:r>
              <a:rPr lang="en-US" sz="14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happy </a:t>
            </a:r>
            <a:r>
              <a:rPr lang="en-US" sz="1400" b="1" dirty="0">
                <a:solidFill>
                  <a:srgbClr val="ED7D3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(4)</a:t>
            </a:r>
            <a:r>
              <a:rPr lang="en-US" sz="1400" dirty="0">
                <a:solidFill>
                  <a:srgbClr val="ED7D3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profession?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b="1" dirty="0">
                <a:solidFill>
                  <a:schemeClr val="accent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B: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am most of the time but I admit </a:t>
            </a:r>
            <a:r>
              <a:rPr lang="en-US" sz="14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ED7D3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(6)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some stressful moments</a:t>
            </a:r>
            <a:r>
              <a:rPr lang="en-US" sz="14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b="1" dirty="0">
                <a:solidFill>
                  <a:srgbClr val="ED7D3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Yesterday, </a:t>
            </a:r>
            <a:r>
              <a:rPr lang="en-US" sz="14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patient died </a:t>
            </a:r>
            <a:r>
              <a:rPr lang="en-US" sz="1400" b="1" dirty="0">
                <a:solidFill>
                  <a:srgbClr val="ED7D3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(3). </a:t>
            </a:r>
            <a:r>
              <a:rPr lang="en-US" sz="14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was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ED7D3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(3)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terrible.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A: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</a:t>
            </a:r>
            <a:r>
              <a:rPr lang="en-US" sz="14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 you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ED7D3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(7)</a:t>
            </a:r>
            <a:r>
              <a:rPr lang="en-US" sz="1400" dirty="0">
                <a:solidFill>
                  <a:srgbClr val="ED7D3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 again?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b="1" dirty="0">
                <a:solidFill>
                  <a:schemeClr val="accent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B: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will work tomorrow.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A: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 you do to relax?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b="1" dirty="0">
                <a:solidFill>
                  <a:schemeClr val="accent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B: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Oh! I love to cook for my family. I just love to see </a:t>
            </a:r>
            <a:r>
              <a:rPr lang="en-US" sz="14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their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ED7D3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(10)</a:t>
            </a:r>
            <a:r>
              <a:rPr lang="en-US" sz="1400" dirty="0">
                <a:solidFill>
                  <a:srgbClr val="ED7D3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faces when eating.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A: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often do you cook?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b="1" dirty="0">
                <a:solidFill>
                  <a:schemeClr val="accent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B: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n-US" sz="14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sometimes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ED7D3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(8)</a:t>
            </a:r>
            <a:r>
              <a:rPr lang="en-US" sz="1400" dirty="0">
                <a:solidFill>
                  <a:srgbClr val="ED7D3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cook four times a week. In fact, I </a:t>
            </a:r>
            <a:r>
              <a:rPr lang="en-US" sz="14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 cooking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ED7D3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(9)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 coming to this park. 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A: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 you like to do in this park?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b="1" dirty="0">
                <a:solidFill>
                  <a:schemeClr val="accent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B: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like to run. </a:t>
            </a:r>
            <a:r>
              <a:rPr lang="en-US" sz="14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could </a:t>
            </a:r>
            <a:r>
              <a:rPr lang="en-US" sz="1400" b="1" dirty="0">
                <a:solidFill>
                  <a:srgbClr val="ED7D3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(11)</a:t>
            </a:r>
            <a:r>
              <a:rPr lang="en-US" sz="1400" dirty="0">
                <a:solidFill>
                  <a:srgbClr val="ED7D3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it all day long. However, I </a:t>
            </a:r>
            <a:r>
              <a:rPr lang="en-US" sz="14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haven´t had </a:t>
            </a:r>
            <a:r>
              <a:rPr lang="en-US" sz="1400" b="1" dirty="0">
                <a:solidFill>
                  <a:srgbClr val="ED7D3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(13)</a:t>
            </a:r>
            <a:r>
              <a:rPr lang="en-US" sz="1400" dirty="0">
                <a:solidFill>
                  <a:srgbClr val="ED7D3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for that.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A: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would you describe this park?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b="1" dirty="0">
                <a:solidFill>
                  <a:schemeClr val="accent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B: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</a:t>
            </a:r>
            <a:r>
              <a:rPr lang="en-US" sz="14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best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ED7D3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(12)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park in town.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A: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Thank you very much for answering my questions.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14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490953" y="464073"/>
            <a:ext cx="55067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6"/>
                </a:solidFill>
              </a:rPr>
              <a:t>I </a:t>
            </a:r>
            <a:r>
              <a:rPr lang="pt-BR" sz="2400" b="1" dirty="0">
                <a:solidFill>
                  <a:srgbClr val="C00000"/>
                </a:solidFill>
              </a:rPr>
              <a:t>work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>
                <a:solidFill>
                  <a:schemeClr val="accent4"/>
                </a:solidFill>
              </a:rPr>
              <a:t>at </a:t>
            </a:r>
            <a:r>
              <a:rPr lang="pt-BR" sz="2400" b="1" dirty="0">
                <a:solidFill>
                  <a:schemeClr val="accent3"/>
                </a:solidFill>
              </a:rPr>
              <a:t>the</a:t>
            </a:r>
            <a:r>
              <a:rPr lang="pt-BR" sz="2400" dirty="0"/>
              <a:t> </a:t>
            </a:r>
            <a:r>
              <a:rPr lang="pt-BR" sz="2400" b="1" dirty="0">
                <a:solidFill>
                  <a:schemeClr val="accent2"/>
                </a:solidFill>
              </a:rPr>
              <a:t>wonderful</a:t>
            </a:r>
            <a:r>
              <a:rPr lang="pt-BR" sz="2400" dirty="0">
                <a:solidFill>
                  <a:schemeClr val="accent2"/>
                </a:solidFill>
              </a:rPr>
              <a:t> </a:t>
            </a:r>
            <a:r>
              <a:rPr lang="pt-BR" sz="2400" dirty="0"/>
              <a:t>English school </a:t>
            </a:r>
          </a:p>
          <a:p>
            <a:r>
              <a:rPr lang="pt-BR" sz="2400" dirty="0">
                <a:solidFill>
                  <a:schemeClr val="accent5"/>
                </a:solidFill>
              </a:rPr>
              <a:t>	where </a:t>
            </a:r>
            <a:r>
              <a:rPr lang="pt-BR" sz="2400" b="1" dirty="0">
                <a:solidFill>
                  <a:srgbClr val="7030A0"/>
                </a:solidFill>
              </a:rPr>
              <a:t>there are </a:t>
            </a:r>
            <a:r>
              <a:rPr lang="pt-BR" sz="2400" b="1" dirty="0">
                <a:solidFill>
                  <a:srgbClr val="00B0F0"/>
                </a:solidFill>
              </a:rPr>
              <a:t>the best </a:t>
            </a:r>
            <a:r>
              <a:rPr lang="pt-BR" sz="2400" b="1" dirty="0">
                <a:solidFill>
                  <a:srgbClr val="002060"/>
                </a:solidFill>
              </a:rPr>
              <a:t>students</a:t>
            </a:r>
            <a:r>
              <a:rPr lang="pt-BR" sz="2400" dirty="0"/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E430C7-22BE-48BC-BFEA-E331DC618B47}"/>
              </a:ext>
            </a:extLst>
          </p:cNvPr>
          <p:cNvSpPr txBox="1"/>
          <p:nvPr/>
        </p:nvSpPr>
        <p:spPr>
          <a:xfrm>
            <a:off x="428786" y="171686"/>
            <a:ext cx="171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Train</a:t>
            </a:r>
            <a:r>
              <a:rPr lang="pt-BR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Up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D56B19-77C9-4D2C-9336-EC81921B08F7}"/>
              </a:ext>
            </a:extLst>
          </p:cNvPr>
          <p:cNvSpPr txBox="1"/>
          <p:nvPr/>
        </p:nvSpPr>
        <p:spPr>
          <a:xfrm>
            <a:off x="508043" y="627726"/>
            <a:ext cx="339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</a:rPr>
              <a:t>Estude sozinho. Pratique com alguém.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0FBC4D-CCC7-447C-9C9E-2949471E2910}"/>
              </a:ext>
            </a:extLst>
          </p:cNvPr>
          <p:cNvSpPr txBox="1"/>
          <p:nvPr/>
        </p:nvSpPr>
        <p:spPr>
          <a:xfrm>
            <a:off x="1436514" y="1018923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>
                <a:solidFill>
                  <a:schemeClr val="accent4"/>
                </a:solidFill>
              </a:rPr>
              <a:t>Intensivo em 13 LIÇÕES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035243" y="1628815"/>
            <a:ext cx="2060756" cy="64633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</a:rPr>
              <a:t>10) Pronomes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you,he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it,you,we,they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25527" y="1614905"/>
            <a:ext cx="1522867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Presente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Work, Works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Don´t, doesn´t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Do, Does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10562" y="3704525"/>
            <a:ext cx="1537831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3) Passado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35242" y="2421856"/>
            <a:ext cx="2060757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11) Modal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 ...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...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118559" y="5028691"/>
            <a:ext cx="160593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9) Progressivo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/are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022364" y="4903917"/>
            <a:ext cx="206075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13) Present </a:t>
            </a:r>
            <a:r>
              <a:rPr lang="pt-BR" sz="1200" b="1" dirty="0" err="1">
                <a:solidFill>
                  <a:srgbClr val="C00000"/>
                </a:solidFill>
              </a:rPr>
              <a:t>Perfect</a:t>
            </a:r>
            <a:endParaRPr lang="pt-BR" sz="1200" b="1" dirty="0">
              <a:solidFill>
                <a:srgbClr val="C00000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25528" y="4675868"/>
            <a:ext cx="1522865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4) </a:t>
            </a:r>
            <a:r>
              <a:rPr lang="pt-BR" sz="1200" b="1" dirty="0" err="1">
                <a:solidFill>
                  <a:schemeClr val="accent2"/>
                </a:solidFill>
              </a:rPr>
              <a:t>Adjectives</a:t>
            </a:r>
            <a:endParaRPr lang="pt-BR" sz="1200" b="1" dirty="0">
              <a:solidFill>
                <a:schemeClr val="accent2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Wonderful,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009485" y="3798335"/>
            <a:ext cx="2086514" cy="9848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12) </a:t>
            </a:r>
            <a:r>
              <a:rPr lang="pt-BR" sz="1200" b="1" dirty="0" err="1">
                <a:solidFill>
                  <a:srgbClr val="00B0F0"/>
                </a:solidFill>
              </a:rPr>
              <a:t>Comparative</a:t>
            </a:r>
            <a:r>
              <a:rPr lang="pt-BR" sz="1200" b="1" dirty="0">
                <a:solidFill>
                  <a:srgbClr val="00B0F0"/>
                </a:solidFill>
              </a:rPr>
              <a:t> </a:t>
            </a:r>
          </a:p>
          <a:p>
            <a:r>
              <a:rPr lang="pt-BR" sz="1200" b="1" dirty="0">
                <a:solidFill>
                  <a:srgbClr val="00B0F0"/>
                </a:solidFill>
              </a:rPr>
              <a:t>/Superlative</a:t>
            </a:r>
          </a:p>
          <a:p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The best</a:t>
            </a:r>
          </a:p>
          <a:p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5527" y="5277879"/>
            <a:ext cx="1522865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5) Plural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Students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18560" y="3350063"/>
            <a:ext cx="1605935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7) Futuro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+ 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going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work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10562" y="2548516"/>
            <a:ext cx="1537830" cy="101566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2) To Be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are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125724" y="1628815"/>
            <a:ext cx="1766830" cy="156966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6) Artigos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200" dirty="0"/>
          </a:p>
          <a:p>
            <a:r>
              <a:rPr lang="pt-BR" sz="1200" b="1" dirty="0">
                <a:solidFill>
                  <a:srgbClr val="7030A0"/>
                </a:solidFill>
              </a:rPr>
              <a:t>Existir / haver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are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There / Are There?</a:t>
            </a:r>
          </a:p>
          <a:p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118559" y="4263850"/>
            <a:ext cx="160593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5"/>
                </a:solidFill>
              </a:rPr>
              <a:t>8) Advérbios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035242" y="6075576"/>
            <a:ext cx="920317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rgbClr val="FFC000"/>
                </a:solidFill>
              </a:rPr>
              <a:t>Preposition</a:t>
            </a:r>
            <a:endParaRPr lang="pt-BR" sz="1200" b="1" dirty="0">
              <a:solidFill>
                <a:srgbClr val="FFC000"/>
              </a:solidFill>
            </a:endParaRPr>
          </a:p>
          <a:p>
            <a:r>
              <a:rPr lang="pt-BR" sz="1200" dirty="0"/>
              <a:t>In, </a:t>
            </a:r>
            <a:r>
              <a:rPr lang="pt-BR" sz="1200" dirty="0" err="1"/>
              <a:t>on</a:t>
            </a:r>
            <a:r>
              <a:rPr lang="pt-BR" sz="1200" dirty="0"/>
              <a:t>, </a:t>
            </a:r>
            <a:r>
              <a:rPr lang="pt-BR" sz="1200" dirty="0" err="1"/>
              <a:t>at</a:t>
            </a:r>
            <a:endParaRPr lang="pt-BR" sz="1200" dirty="0"/>
          </a:p>
        </p:txBody>
      </p:sp>
      <p:pic>
        <p:nvPicPr>
          <p:cNvPr id="3076" name="Picture 4" descr="https://scontent.fcfb3-1.fna.fbcdn.net/v/t1.6435-9/s600x600/29541620_1644984085589936_8831163105217085440_n.jpg?_nc_cat=110&amp;ccb=1-5&amp;_nc_sid=8bfeb9&amp;_nc_eui2=AeELUH7wCGjhjtjP2ekUf0b3cBwv4AEKIytwHC_gAQojK34Ew33UbIbBmnjREVp6wx_41h_nVB9cZdHNvlb4btm_&amp;_nc_ohc=5D0Q_aS8zREAX9K8Aym&amp;_nc_ht=scontent.fcfb3-1.fna&amp;oh=687b7b0be338aec6fcb823be72600503&amp;oe=6165DB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498" y="1793568"/>
            <a:ext cx="5089881" cy="506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2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490953" y="464073"/>
            <a:ext cx="55067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6"/>
                </a:solidFill>
              </a:rPr>
              <a:t>I </a:t>
            </a:r>
            <a:r>
              <a:rPr lang="pt-BR" sz="2400" b="1" dirty="0">
                <a:solidFill>
                  <a:srgbClr val="C00000"/>
                </a:solidFill>
              </a:rPr>
              <a:t>work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>
                <a:solidFill>
                  <a:schemeClr val="accent4"/>
                </a:solidFill>
              </a:rPr>
              <a:t>at </a:t>
            </a:r>
            <a:r>
              <a:rPr lang="pt-BR" sz="2400" b="1" dirty="0">
                <a:solidFill>
                  <a:schemeClr val="accent3"/>
                </a:solidFill>
              </a:rPr>
              <a:t>the</a:t>
            </a:r>
            <a:r>
              <a:rPr lang="pt-BR" sz="2400" dirty="0"/>
              <a:t> </a:t>
            </a:r>
            <a:r>
              <a:rPr lang="pt-BR" sz="2400" b="1" dirty="0">
                <a:solidFill>
                  <a:schemeClr val="accent2"/>
                </a:solidFill>
              </a:rPr>
              <a:t>wonderful</a:t>
            </a:r>
            <a:r>
              <a:rPr lang="pt-BR" sz="2400" dirty="0">
                <a:solidFill>
                  <a:schemeClr val="accent2"/>
                </a:solidFill>
              </a:rPr>
              <a:t> </a:t>
            </a:r>
            <a:r>
              <a:rPr lang="pt-BR" sz="2400" dirty="0"/>
              <a:t>English school </a:t>
            </a:r>
          </a:p>
          <a:p>
            <a:r>
              <a:rPr lang="pt-BR" sz="2400" dirty="0">
                <a:solidFill>
                  <a:schemeClr val="accent5"/>
                </a:solidFill>
              </a:rPr>
              <a:t>	where </a:t>
            </a:r>
            <a:r>
              <a:rPr lang="pt-BR" sz="2400" b="1" dirty="0">
                <a:solidFill>
                  <a:srgbClr val="7030A0"/>
                </a:solidFill>
              </a:rPr>
              <a:t>there are </a:t>
            </a:r>
            <a:r>
              <a:rPr lang="pt-BR" sz="2400" b="1" dirty="0">
                <a:solidFill>
                  <a:srgbClr val="00B0F0"/>
                </a:solidFill>
              </a:rPr>
              <a:t>the best </a:t>
            </a:r>
            <a:r>
              <a:rPr lang="pt-BR" sz="2400" b="1" dirty="0">
                <a:solidFill>
                  <a:srgbClr val="002060"/>
                </a:solidFill>
              </a:rPr>
              <a:t>students</a:t>
            </a:r>
            <a:r>
              <a:rPr lang="pt-BR" sz="2400" dirty="0"/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E430C7-22BE-48BC-BFEA-E331DC618B47}"/>
              </a:ext>
            </a:extLst>
          </p:cNvPr>
          <p:cNvSpPr txBox="1"/>
          <p:nvPr/>
        </p:nvSpPr>
        <p:spPr>
          <a:xfrm>
            <a:off x="428786" y="171686"/>
            <a:ext cx="171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Train</a:t>
            </a:r>
            <a:r>
              <a:rPr lang="pt-BR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Up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D56B19-77C9-4D2C-9336-EC81921B08F7}"/>
              </a:ext>
            </a:extLst>
          </p:cNvPr>
          <p:cNvSpPr txBox="1"/>
          <p:nvPr/>
        </p:nvSpPr>
        <p:spPr>
          <a:xfrm>
            <a:off x="508043" y="627726"/>
            <a:ext cx="339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</a:rPr>
              <a:t>Estude sozinho. Pratique com alguém.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0FBC4D-CCC7-447C-9C9E-2949471E2910}"/>
              </a:ext>
            </a:extLst>
          </p:cNvPr>
          <p:cNvSpPr txBox="1"/>
          <p:nvPr/>
        </p:nvSpPr>
        <p:spPr>
          <a:xfrm>
            <a:off x="1436514" y="1018923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>
                <a:solidFill>
                  <a:schemeClr val="accent4"/>
                </a:solidFill>
              </a:rPr>
              <a:t>Intensivo em 13 LIÇÕES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035243" y="1628815"/>
            <a:ext cx="2060756" cy="64633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</a:rPr>
              <a:t>10) Pronomes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you,he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it,you,we,they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25527" y="1614905"/>
            <a:ext cx="1522867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Presente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Work, Works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Don´t, doesn´t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Do, Does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10562" y="3704525"/>
            <a:ext cx="1537831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3) Passado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35242" y="2421856"/>
            <a:ext cx="2060757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11) Modal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 ...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...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118559" y="5028691"/>
            <a:ext cx="160593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9) Progressivo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/are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022364" y="4903917"/>
            <a:ext cx="206075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13) Present </a:t>
            </a:r>
            <a:r>
              <a:rPr lang="pt-BR" sz="1200" b="1" dirty="0" err="1">
                <a:solidFill>
                  <a:srgbClr val="C00000"/>
                </a:solidFill>
              </a:rPr>
              <a:t>Perfect</a:t>
            </a:r>
            <a:endParaRPr lang="pt-BR" sz="1200" b="1" dirty="0">
              <a:solidFill>
                <a:srgbClr val="C00000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25528" y="4675868"/>
            <a:ext cx="1522865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4) </a:t>
            </a:r>
            <a:r>
              <a:rPr lang="pt-BR" sz="1200" b="1" dirty="0" err="1">
                <a:solidFill>
                  <a:schemeClr val="accent2"/>
                </a:solidFill>
              </a:rPr>
              <a:t>Adjectives</a:t>
            </a:r>
            <a:endParaRPr lang="pt-BR" sz="1200" b="1" dirty="0">
              <a:solidFill>
                <a:schemeClr val="accent2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Wonderful,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009485" y="3798335"/>
            <a:ext cx="2086514" cy="9848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12) </a:t>
            </a:r>
            <a:r>
              <a:rPr lang="pt-BR" sz="1200" b="1" dirty="0" err="1">
                <a:solidFill>
                  <a:srgbClr val="00B0F0"/>
                </a:solidFill>
              </a:rPr>
              <a:t>Comparative</a:t>
            </a:r>
            <a:r>
              <a:rPr lang="pt-BR" sz="1200" b="1" dirty="0">
                <a:solidFill>
                  <a:srgbClr val="00B0F0"/>
                </a:solidFill>
              </a:rPr>
              <a:t> </a:t>
            </a:r>
          </a:p>
          <a:p>
            <a:r>
              <a:rPr lang="pt-BR" sz="1200" b="1" dirty="0">
                <a:solidFill>
                  <a:srgbClr val="00B0F0"/>
                </a:solidFill>
              </a:rPr>
              <a:t>/Superlative</a:t>
            </a:r>
          </a:p>
          <a:p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The best</a:t>
            </a:r>
          </a:p>
          <a:p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5527" y="5277879"/>
            <a:ext cx="1522865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5) Plural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Students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18560" y="3350063"/>
            <a:ext cx="1605935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7) Futuro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+ 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going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work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10562" y="2548516"/>
            <a:ext cx="1537830" cy="101566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2) To Be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are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125724" y="1628815"/>
            <a:ext cx="1766830" cy="156966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6) Artigos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200" dirty="0"/>
          </a:p>
          <a:p>
            <a:r>
              <a:rPr lang="pt-BR" sz="1200" b="1" dirty="0">
                <a:solidFill>
                  <a:srgbClr val="7030A0"/>
                </a:solidFill>
              </a:rPr>
              <a:t>Existir / haver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are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There / Are There?</a:t>
            </a:r>
          </a:p>
          <a:p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118559" y="4263850"/>
            <a:ext cx="160593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5"/>
                </a:solidFill>
              </a:rPr>
              <a:t>8) Advérbios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035242" y="6075576"/>
            <a:ext cx="920317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rgbClr val="FFC000"/>
                </a:solidFill>
              </a:rPr>
              <a:t>Preposition</a:t>
            </a:r>
            <a:endParaRPr lang="pt-BR" sz="1200" b="1" dirty="0">
              <a:solidFill>
                <a:srgbClr val="FFC000"/>
              </a:solidFill>
            </a:endParaRPr>
          </a:p>
          <a:p>
            <a:r>
              <a:rPr lang="pt-BR" sz="1200" dirty="0"/>
              <a:t>In, </a:t>
            </a:r>
            <a:r>
              <a:rPr lang="pt-BR" sz="1200" dirty="0" err="1"/>
              <a:t>on</a:t>
            </a:r>
            <a:r>
              <a:rPr lang="pt-BR" sz="1200" dirty="0"/>
              <a:t>, </a:t>
            </a:r>
            <a:r>
              <a:rPr lang="pt-BR" sz="1200" dirty="0" err="1"/>
              <a:t>at</a:t>
            </a:r>
            <a:endParaRPr lang="pt-BR" sz="1200" dirty="0"/>
          </a:p>
        </p:txBody>
      </p:sp>
      <p:pic>
        <p:nvPicPr>
          <p:cNvPr id="4098" name="Picture 2" descr="Was Were - To Be in the past t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879" y="1737599"/>
            <a:ext cx="4764847" cy="476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24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490953" y="464073"/>
            <a:ext cx="55067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6"/>
                </a:solidFill>
              </a:rPr>
              <a:t>I </a:t>
            </a:r>
            <a:r>
              <a:rPr lang="pt-BR" sz="2400" b="1" dirty="0">
                <a:solidFill>
                  <a:srgbClr val="C00000"/>
                </a:solidFill>
              </a:rPr>
              <a:t>work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>
                <a:solidFill>
                  <a:schemeClr val="accent4"/>
                </a:solidFill>
              </a:rPr>
              <a:t>at </a:t>
            </a:r>
            <a:r>
              <a:rPr lang="pt-BR" sz="2400" b="1" dirty="0">
                <a:solidFill>
                  <a:schemeClr val="accent3"/>
                </a:solidFill>
              </a:rPr>
              <a:t>the</a:t>
            </a:r>
            <a:r>
              <a:rPr lang="pt-BR" sz="2400" dirty="0"/>
              <a:t> </a:t>
            </a:r>
            <a:r>
              <a:rPr lang="pt-BR" sz="2400" b="1" dirty="0">
                <a:solidFill>
                  <a:schemeClr val="accent2"/>
                </a:solidFill>
              </a:rPr>
              <a:t>wonderful</a:t>
            </a:r>
            <a:r>
              <a:rPr lang="pt-BR" sz="2400" dirty="0">
                <a:solidFill>
                  <a:schemeClr val="accent2"/>
                </a:solidFill>
              </a:rPr>
              <a:t> </a:t>
            </a:r>
            <a:r>
              <a:rPr lang="pt-BR" sz="2400" dirty="0"/>
              <a:t>English school </a:t>
            </a:r>
          </a:p>
          <a:p>
            <a:r>
              <a:rPr lang="pt-BR" sz="2400" dirty="0">
                <a:solidFill>
                  <a:schemeClr val="accent5"/>
                </a:solidFill>
              </a:rPr>
              <a:t>	where </a:t>
            </a:r>
            <a:r>
              <a:rPr lang="pt-BR" sz="2400" b="1" dirty="0">
                <a:solidFill>
                  <a:srgbClr val="7030A0"/>
                </a:solidFill>
              </a:rPr>
              <a:t>there are </a:t>
            </a:r>
            <a:r>
              <a:rPr lang="pt-BR" sz="2400" b="1" dirty="0">
                <a:solidFill>
                  <a:srgbClr val="00B0F0"/>
                </a:solidFill>
              </a:rPr>
              <a:t>the best </a:t>
            </a:r>
            <a:r>
              <a:rPr lang="pt-BR" sz="2400" b="1" dirty="0">
                <a:solidFill>
                  <a:srgbClr val="002060"/>
                </a:solidFill>
              </a:rPr>
              <a:t>students</a:t>
            </a:r>
            <a:r>
              <a:rPr lang="pt-BR" sz="2400" dirty="0"/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E430C7-22BE-48BC-BFEA-E331DC618B47}"/>
              </a:ext>
            </a:extLst>
          </p:cNvPr>
          <p:cNvSpPr txBox="1"/>
          <p:nvPr/>
        </p:nvSpPr>
        <p:spPr>
          <a:xfrm>
            <a:off x="428786" y="171686"/>
            <a:ext cx="171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Train</a:t>
            </a:r>
            <a:r>
              <a:rPr lang="pt-BR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Up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D56B19-77C9-4D2C-9336-EC81921B08F7}"/>
              </a:ext>
            </a:extLst>
          </p:cNvPr>
          <p:cNvSpPr txBox="1"/>
          <p:nvPr/>
        </p:nvSpPr>
        <p:spPr>
          <a:xfrm>
            <a:off x="508043" y="627726"/>
            <a:ext cx="339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</a:rPr>
              <a:t>Estude sozinho. Pratique com alguém.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0FBC4D-CCC7-447C-9C9E-2949471E2910}"/>
              </a:ext>
            </a:extLst>
          </p:cNvPr>
          <p:cNvSpPr txBox="1"/>
          <p:nvPr/>
        </p:nvSpPr>
        <p:spPr>
          <a:xfrm>
            <a:off x="1436514" y="1018923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>
                <a:solidFill>
                  <a:schemeClr val="accent4"/>
                </a:solidFill>
              </a:rPr>
              <a:t>Intensivo em 13 LIÇÕES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035243" y="1628815"/>
            <a:ext cx="2060756" cy="64633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</a:rPr>
              <a:t>10) Pronomes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you,he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it,you,we,they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25527" y="1614905"/>
            <a:ext cx="1522867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Presente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Work, Works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Don´t, doesn´t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Do, Does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10562" y="3704525"/>
            <a:ext cx="1537831" cy="83099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3) Passado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35242" y="2421856"/>
            <a:ext cx="2060757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11) Modal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 ...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...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118559" y="5028691"/>
            <a:ext cx="160593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9) Progressivo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/are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022364" y="4903917"/>
            <a:ext cx="206075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13) Present </a:t>
            </a:r>
            <a:r>
              <a:rPr lang="pt-BR" sz="1200" b="1" dirty="0" err="1">
                <a:solidFill>
                  <a:srgbClr val="C00000"/>
                </a:solidFill>
              </a:rPr>
              <a:t>Perfect</a:t>
            </a:r>
            <a:endParaRPr lang="pt-BR" sz="1200" b="1" dirty="0">
              <a:solidFill>
                <a:srgbClr val="C00000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25528" y="4675868"/>
            <a:ext cx="1522865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4) </a:t>
            </a:r>
            <a:r>
              <a:rPr lang="pt-BR" sz="1200" b="1" dirty="0" err="1">
                <a:solidFill>
                  <a:schemeClr val="accent2"/>
                </a:solidFill>
              </a:rPr>
              <a:t>Adjectives</a:t>
            </a:r>
            <a:endParaRPr lang="pt-BR" sz="1200" b="1" dirty="0">
              <a:solidFill>
                <a:schemeClr val="accent2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Wonderful,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009485" y="3798335"/>
            <a:ext cx="2086514" cy="9848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12) </a:t>
            </a:r>
            <a:r>
              <a:rPr lang="pt-BR" sz="1200" b="1" dirty="0" err="1">
                <a:solidFill>
                  <a:srgbClr val="00B0F0"/>
                </a:solidFill>
              </a:rPr>
              <a:t>Comparative</a:t>
            </a:r>
            <a:r>
              <a:rPr lang="pt-BR" sz="1200" b="1" dirty="0">
                <a:solidFill>
                  <a:srgbClr val="00B0F0"/>
                </a:solidFill>
              </a:rPr>
              <a:t> </a:t>
            </a:r>
          </a:p>
          <a:p>
            <a:r>
              <a:rPr lang="pt-BR" sz="1200" b="1" dirty="0">
                <a:solidFill>
                  <a:srgbClr val="00B0F0"/>
                </a:solidFill>
              </a:rPr>
              <a:t>/Superlative</a:t>
            </a:r>
          </a:p>
          <a:p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The best</a:t>
            </a:r>
          </a:p>
          <a:p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5527" y="5277879"/>
            <a:ext cx="1522865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5) Plural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Students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18560" y="3350063"/>
            <a:ext cx="1605935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7) Futuro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+ 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going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work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10562" y="2548516"/>
            <a:ext cx="1537830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2) To Be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are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125724" y="1628815"/>
            <a:ext cx="1766830" cy="156966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6) Artigos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200" dirty="0"/>
          </a:p>
          <a:p>
            <a:r>
              <a:rPr lang="pt-BR" sz="1200" b="1" dirty="0">
                <a:solidFill>
                  <a:srgbClr val="7030A0"/>
                </a:solidFill>
              </a:rPr>
              <a:t>Existir / haver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are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There / Are There?</a:t>
            </a:r>
          </a:p>
          <a:p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118559" y="4263850"/>
            <a:ext cx="160593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5"/>
                </a:solidFill>
              </a:rPr>
              <a:t>8) Advérbios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035242" y="6075576"/>
            <a:ext cx="920317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rgbClr val="FFC000"/>
                </a:solidFill>
              </a:rPr>
              <a:t>Preposition</a:t>
            </a:r>
            <a:endParaRPr lang="pt-BR" sz="1200" b="1" dirty="0">
              <a:solidFill>
                <a:srgbClr val="FFC000"/>
              </a:solidFill>
            </a:endParaRPr>
          </a:p>
          <a:p>
            <a:r>
              <a:rPr lang="pt-BR" sz="1200" dirty="0"/>
              <a:t>In, </a:t>
            </a:r>
            <a:r>
              <a:rPr lang="pt-BR" sz="1200" dirty="0" err="1"/>
              <a:t>on</a:t>
            </a:r>
            <a:r>
              <a:rPr lang="pt-BR" sz="1200" dirty="0"/>
              <a:t>, </a:t>
            </a:r>
            <a:r>
              <a:rPr lang="pt-BR" sz="1200" dirty="0" err="1"/>
              <a:t>at</a:t>
            </a:r>
            <a:endParaRPr lang="pt-BR" sz="1200" dirty="0"/>
          </a:p>
        </p:txBody>
      </p:sp>
      <p:graphicFrame>
        <p:nvGraphicFramePr>
          <p:cNvPr id="37" name="Tabela 36">
            <a:extLst>
              <a:ext uri="{FF2B5EF4-FFF2-40B4-BE49-F238E27FC236}">
                <a16:creationId xmlns:a16="http://schemas.microsoft.com/office/drawing/2014/main" id="{A4328C50-A8D3-49C7-94EE-54FF7FE16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096418"/>
              </p:ext>
            </p:extLst>
          </p:nvPr>
        </p:nvGraphicFramePr>
        <p:xfrm>
          <a:off x="6536296" y="1480588"/>
          <a:ext cx="5378337" cy="2922948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2402015">
                  <a:extLst>
                    <a:ext uri="{9D8B030D-6E8A-4147-A177-3AD203B41FA5}">
                      <a16:colId xmlns:a16="http://schemas.microsoft.com/office/drawing/2014/main" val="3338045684"/>
                    </a:ext>
                  </a:extLst>
                </a:gridCol>
                <a:gridCol w="1700463">
                  <a:extLst>
                    <a:ext uri="{9D8B030D-6E8A-4147-A177-3AD203B41FA5}">
                      <a16:colId xmlns:a16="http://schemas.microsoft.com/office/drawing/2014/main" val="1090496838"/>
                    </a:ext>
                  </a:extLst>
                </a:gridCol>
                <a:gridCol w="1275859">
                  <a:extLst>
                    <a:ext uri="{9D8B030D-6E8A-4147-A177-3AD203B41FA5}">
                      <a16:colId xmlns:a16="http://schemas.microsoft.com/office/drawing/2014/main" val="2506281990"/>
                    </a:ext>
                  </a:extLst>
                </a:gridCol>
              </a:tblGrid>
              <a:tr h="153035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SIMPLE PAST</a:t>
                      </a: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404337"/>
                  </a:ext>
                </a:extLst>
              </a:tr>
              <a:tr h="3113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Affirmative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Negative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Interrogative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305064"/>
                  </a:ext>
                </a:extLst>
              </a:tr>
              <a:tr h="13792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 lived</a:t>
                      </a:r>
                      <a:endParaRPr lang="pt-BR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You lived</a:t>
                      </a:r>
                      <a:endParaRPr lang="pt-BR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 lived</a:t>
                      </a:r>
                      <a:endParaRPr lang="pt-BR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She lived</a:t>
                      </a:r>
                      <a:endParaRPr lang="pt-BR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It lived</a:t>
                      </a:r>
                      <a:endParaRPr lang="pt-BR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We lived</a:t>
                      </a:r>
                      <a:endParaRPr lang="pt-BR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You lived</a:t>
                      </a:r>
                      <a:endParaRPr lang="pt-BR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They lived</a:t>
                      </a:r>
                      <a:endParaRPr lang="pt-BR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 didn´t live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You didn´t live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 didn´t live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She didn´t live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It didn´t live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We didn´t live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You didn´t live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They didn´t live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Do I live?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You live?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He live?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She live?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It live?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We live?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You live?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They live?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574820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Sample Questions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Short Answer +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Short Answer -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0533173"/>
                  </a:ext>
                </a:extLst>
              </a:tr>
              <a:tr h="4584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I, you, we, they like to study? </a:t>
                      </a:r>
                      <a:endParaRPr lang="pt-BR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he, she, it like to study?</a:t>
                      </a:r>
                      <a:endParaRPr lang="pt-BR" sz="1200" b="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Yes, I did.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Yes, he did.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No, I didn´t.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No, he didn´t.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0944139"/>
                  </a:ext>
                </a:extLst>
              </a:tr>
            </a:tbl>
          </a:graphicData>
        </a:graphic>
      </p:graphicFrame>
      <p:graphicFrame>
        <p:nvGraphicFramePr>
          <p:cNvPr id="38" name="Tabela 37">
            <a:extLst>
              <a:ext uri="{FF2B5EF4-FFF2-40B4-BE49-F238E27FC236}">
                <a16:creationId xmlns:a16="http://schemas.microsoft.com/office/drawing/2014/main" id="{B674EDFC-AC1E-43FB-B499-E533A092F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448882"/>
              </p:ext>
            </p:extLst>
          </p:nvPr>
        </p:nvGraphicFramePr>
        <p:xfrm>
          <a:off x="6583678" y="4744374"/>
          <a:ext cx="5277485" cy="1774317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2766384">
                  <a:extLst>
                    <a:ext uri="{9D8B030D-6E8A-4147-A177-3AD203B41FA5}">
                      <a16:colId xmlns:a16="http://schemas.microsoft.com/office/drawing/2014/main" val="3039709006"/>
                    </a:ext>
                  </a:extLst>
                </a:gridCol>
                <a:gridCol w="2511101">
                  <a:extLst>
                    <a:ext uri="{9D8B030D-6E8A-4147-A177-3AD203B41FA5}">
                      <a16:colId xmlns:a16="http://schemas.microsoft.com/office/drawing/2014/main" val="2799818450"/>
                    </a:ext>
                  </a:extLst>
                </a:gridCol>
              </a:tblGrid>
              <a:tr h="24320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Simple Past – Regular Verbs</a:t>
                      </a:r>
                      <a:endParaRPr lang="pt-BR" sz="1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670878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Base + </a:t>
                      </a:r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ed</a:t>
                      </a:r>
                      <a:endParaRPr lang="pt-BR" sz="1200" b="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Walk - &gt; walked</a:t>
                      </a:r>
                      <a:endParaRPr lang="pt-BR" sz="1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Play - &gt; played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433503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Verbos </a:t>
                      </a:r>
                      <a:r>
                        <a:rPr lang="en-US" sz="1200" b="0" dirty="0" err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terminandos</a:t>
                      </a: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em:  </a:t>
                      </a:r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-e</a:t>
                      </a:r>
                      <a:r>
                        <a:rPr lang="en-US" sz="1200" b="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endParaRPr lang="pt-BR" sz="1200" b="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Like - &gt; liked</a:t>
                      </a:r>
                      <a:endParaRPr lang="pt-BR" sz="1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Move - &gt; moved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2561533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Verbos </a:t>
                      </a:r>
                      <a:r>
                        <a:rPr lang="pt-BR" sz="1200" b="0" dirty="0" err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terminandos</a:t>
                      </a:r>
                      <a:r>
                        <a:rPr lang="pt-BR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em:  </a:t>
                      </a:r>
                      <a:r>
                        <a:rPr lang="pt-BR" sz="1200" b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Consoante+ Y</a:t>
                      </a:r>
                      <a:endParaRPr lang="pt-BR" sz="1200" b="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Carry - &gt; carried</a:t>
                      </a:r>
                      <a:endParaRPr lang="pt-BR" sz="12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Study - &gt; studied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187387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Terminando</a:t>
                      </a: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em:  </a:t>
                      </a:r>
                      <a:r>
                        <a:rPr lang="en-US" sz="1200" b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vogal</a:t>
                      </a:r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+ </a:t>
                      </a:r>
                      <a:r>
                        <a:rPr lang="en-US" sz="1200" b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consoante</a:t>
                      </a:r>
                      <a:endParaRPr lang="pt-BR" sz="1200" b="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Plan - &gt; planned</a:t>
                      </a:r>
                      <a:endParaRPr lang="pt-BR" sz="1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Stop - &gt; stopped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276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856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490953" y="464073"/>
            <a:ext cx="55067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6"/>
                </a:solidFill>
              </a:rPr>
              <a:t>I </a:t>
            </a:r>
            <a:r>
              <a:rPr lang="pt-BR" sz="2400" b="1" dirty="0">
                <a:solidFill>
                  <a:srgbClr val="C00000"/>
                </a:solidFill>
              </a:rPr>
              <a:t>work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>
                <a:solidFill>
                  <a:schemeClr val="accent4"/>
                </a:solidFill>
              </a:rPr>
              <a:t>at </a:t>
            </a:r>
            <a:r>
              <a:rPr lang="pt-BR" sz="2400" b="1" dirty="0">
                <a:solidFill>
                  <a:schemeClr val="accent3"/>
                </a:solidFill>
              </a:rPr>
              <a:t>the</a:t>
            </a:r>
            <a:r>
              <a:rPr lang="pt-BR" sz="2400" dirty="0"/>
              <a:t> </a:t>
            </a:r>
            <a:r>
              <a:rPr lang="pt-BR" sz="2400" b="1" dirty="0">
                <a:solidFill>
                  <a:schemeClr val="accent2"/>
                </a:solidFill>
              </a:rPr>
              <a:t>wonderful</a:t>
            </a:r>
            <a:r>
              <a:rPr lang="pt-BR" sz="2400" dirty="0">
                <a:solidFill>
                  <a:schemeClr val="accent2"/>
                </a:solidFill>
              </a:rPr>
              <a:t> </a:t>
            </a:r>
            <a:r>
              <a:rPr lang="pt-BR" sz="2400" dirty="0"/>
              <a:t>English school </a:t>
            </a:r>
          </a:p>
          <a:p>
            <a:r>
              <a:rPr lang="pt-BR" sz="2400" dirty="0">
                <a:solidFill>
                  <a:schemeClr val="accent5"/>
                </a:solidFill>
              </a:rPr>
              <a:t>	where </a:t>
            </a:r>
            <a:r>
              <a:rPr lang="pt-BR" sz="2400" b="1" dirty="0">
                <a:solidFill>
                  <a:srgbClr val="7030A0"/>
                </a:solidFill>
              </a:rPr>
              <a:t>there are </a:t>
            </a:r>
            <a:r>
              <a:rPr lang="pt-BR" sz="2400" b="1" dirty="0">
                <a:solidFill>
                  <a:srgbClr val="00B0F0"/>
                </a:solidFill>
              </a:rPr>
              <a:t>the best </a:t>
            </a:r>
            <a:r>
              <a:rPr lang="pt-BR" sz="2400" b="1" dirty="0">
                <a:solidFill>
                  <a:srgbClr val="002060"/>
                </a:solidFill>
              </a:rPr>
              <a:t>students</a:t>
            </a:r>
            <a:r>
              <a:rPr lang="pt-BR" sz="2400" dirty="0"/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E430C7-22BE-48BC-BFEA-E331DC618B47}"/>
              </a:ext>
            </a:extLst>
          </p:cNvPr>
          <p:cNvSpPr txBox="1"/>
          <p:nvPr/>
        </p:nvSpPr>
        <p:spPr>
          <a:xfrm>
            <a:off x="428786" y="171686"/>
            <a:ext cx="171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Train</a:t>
            </a:r>
            <a:r>
              <a:rPr lang="pt-BR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Up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D56B19-77C9-4D2C-9336-EC81921B08F7}"/>
              </a:ext>
            </a:extLst>
          </p:cNvPr>
          <p:cNvSpPr txBox="1"/>
          <p:nvPr/>
        </p:nvSpPr>
        <p:spPr>
          <a:xfrm>
            <a:off x="508043" y="627726"/>
            <a:ext cx="339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</a:rPr>
              <a:t>Estude sozinho. Pratique com alguém.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0FBC4D-CCC7-447C-9C9E-2949471E2910}"/>
              </a:ext>
            </a:extLst>
          </p:cNvPr>
          <p:cNvSpPr txBox="1"/>
          <p:nvPr/>
        </p:nvSpPr>
        <p:spPr>
          <a:xfrm>
            <a:off x="1436514" y="1018923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>
                <a:solidFill>
                  <a:schemeClr val="accent4"/>
                </a:solidFill>
              </a:rPr>
              <a:t>Intensivo em 13 LIÇÕES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035243" y="1628815"/>
            <a:ext cx="2060756" cy="64633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</a:rPr>
              <a:t>10) Pronomes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you,he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it,you,we,they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25527" y="1614905"/>
            <a:ext cx="1522867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Presente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Work, Works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Don´t, doesn´t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Do, Does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10562" y="3704525"/>
            <a:ext cx="1537831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3) Passado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35242" y="2421856"/>
            <a:ext cx="2060757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11) Modal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 ...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...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118559" y="5028691"/>
            <a:ext cx="160593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9) Progressivo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/are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022364" y="4903917"/>
            <a:ext cx="206075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13) Present </a:t>
            </a:r>
            <a:r>
              <a:rPr lang="pt-BR" sz="1200" b="1" dirty="0" err="1">
                <a:solidFill>
                  <a:srgbClr val="C00000"/>
                </a:solidFill>
              </a:rPr>
              <a:t>Perfect</a:t>
            </a:r>
            <a:endParaRPr lang="pt-BR" sz="1200" b="1" dirty="0">
              <a:solidFill>
                <a:srgbClr val="C00000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25528" y="4675868"/>
            <a:ext cx="1522865" cy="46166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4) </a:t>
            </a:r>
            <a:r>
              <a:rPr lang="pt-BR" sz="1200" b="1" dirty="0" err="1">
                <a:solidFill>
                  <a:schemeClr val="accent2"/>
                </a:solidFill>
              </a:rPr>
              <a:t>Adjectives</a:t>
            </a:r>
            <a:endParaRPr lang="pt-BR" sz="1200" b="1" dirty="0">
              <a:solidFill>
                <a:schemeClr val="accent2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Wonderful,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009485" y="3798335"/>
            <a:ext cx="2086514" cy="9848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12) </a:t>
            </a:r>
            <a:r>
              <a:rPr lang="pt-BR" sz="1200" b="1" dirty="0" err="1">
                <a:solidFill>
                  <a:srgbClr val="00B0F0"/>
                </a:solidFill>
              </a:rPr>
              <a:t>Comparative</a:t>
            </a:r>
            <a:r>
              <a:rPr lang="pt-BR" sz="1200" b="1" dirty="0">
                <a:solidFill>
                  <a:srgbClr val="00B0F0"/>
                </a:solidFill>
              </a:rPr>
              <a:t> </a:t>
            </a:r>
          </a:p>
          <a:p>
            <a:r>
              <a:rPr lang="pt-BR" sz="1200" b="1" dirty="0">
                <a:solidFill>
                  <a:srgbClr val="00B0F0"/>
                </a:solidFill>
              </a:rPr>
              <a:t>/Superlative</a:t>
            </a:r>
          </a:p>
          <a:p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The best</a:t>
            </a:r>
          </a:p>
          <a:p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5527" y="5277879"/>
            <a:ext cx="1522865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5) Plural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Students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18560" y="3350063"/>
            <a:ext cx="1605935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7) Futuro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+ 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going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work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10562" y="2548516"/>
            <a:ext cx="1537830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2) To Be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are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125724" y="1628815"/>
            <a:ext cx="1766830" cy="156966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6) Artigos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200" dirty="0"/>
          </a:p>
          <a:p>
            <a:r>
              <a:rPr lang="pt-BR" sz="1200" b="1" dirty="0">
                <a:solidFill>
                  <a:srgbClr val="7030A0"/>
                </a:solidFill>
              </a:rPr>
              <a:t>Existir / haver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are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There / Are There?</a:t>
            </a:r>
          </a:p>
          <a:p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118559" y="4263850"/>
            <a:ext cx="160593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5"/>
                </a:solidFill>
              </a:rPr>
              <a:t>8) Advérbios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035242" y="6075576"/>
            <a:ext cx="920317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rgbClr val="FFC000"/>
                </a:solidFill>
              </a:rPr>
              <a:t>Preposition</a:t>
            </a:r>
            <a:endParaRPr lang="pt-BR" sz="1200" b="1" dirty="0">
              <a:solidFill>
                <a:srgbClr val="FFC000"/>
              </a:solidFill>
            </a:endParaRPr>
          </a:p>
          <a:p>
            <a:r>
              <a:rPr lang="pt-BR" sz="1200" dirty="0"/>
              <a:t>In, </a:t>
            </a:r>
            <a:r>
              <a:rPr lang="pt-BR" sz="1200" dirty="0" err="1"/>
              <a:t>on</a:t>
            </a:r>
            <a:r>
              <a:rPr lang="pt-BR" sz="1200" dirty="0"/>
              <a:t>, </a:t>
            </a:r>
            <a:r>
              <a:rPr lang="pt-BR" sz="1200" dirty="0" err="1"/>
              <a:t>at</a:t>
            </a:r>
            <a:endParaRPr lang="pt-BR" sz="1200" dirty="0"/>
          </a:p>
        </p:txBody>
      </p:sp>
      <p:pic>
        <p:nvPicPr>
          <p:cNvPr id="6146" name="Picture 2" descr="Pode ser uma imagem de 1 pesso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305" y="1628815"/>
            <a:ext cx="4849996" cy="467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218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490953" y="464073"/>
            <a:ext cx="55067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6"/>
                </a:solidFill>
              </a:rPr>
              <a:t>I </a:t>
            </a:r>
            <a:r>
              <a:rPr lang="pt-BR" sz="2400" b="1" dirty="0">
                <a:solidFill>
                  <a:srgbClr val="C00000"/>
                </a:solidFill>
              </a:rPr>
              <a:t>work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>
                <a:solidFill>
                  <a:schemeClr val="accent4"/>
                </a:solidFill>
              </a:rPr>
              <a:t>at </a:t>
            </a:r>
            <a:r>
              <a:rPr lang="pt-BR" sz="2400" b="1" dirty="0">
                <a:solidFill>
                  <a:schemeClr val="accent3"/>
                </a:solidFill>
              </a:rPr>
              <a:t>the</a:t>
            </a:r>
            <a:r>
              <a:rPr lang="pt-BR" sz="2400" dirty="0"/>
              <a:t> </a:t>
            </a:r>
            <a:r>
              <a:rPr lang="pt-BR" sz="2400" b="1" dirty="0">
                <a:solidFill>
                  <a:schemeClr val="accent2"/>
                </a:solidFill>
              </a:rPr>
              <a:t>wonderful</a:t>
            </a:r>
            <a:r>
              <a:rPr lang="pt-BR" sz="2400" dirty="0">
                <a:solidFill>
                  <a:schemeClr val="accent2"/>
                </a:solidFill>
              </a:rPr>
              <a:t> </a:t>
            </a:r>
            <a:r>
              <a:rPr lang="pt-BR" sz="2400" dirty="0"/>
              <a:t>English school </a:t>
            </a:r>
          </a:p>
          <a:p>
            <a:r>
              <a:rPr lang="pt-BR" sz="2400" dirty="0">
                <a:solidFill>
                  <a:schemeClr val="accent5"/>
                </a:solidFill>
              </a:rPr>
              <a:t>	where </a:t>
            </a:r>
            <a:r>
              <a:rPr lang="pt-BR" sz="2400" b="1" dirty="0">
                <a:solidFill>
                  <a:srgbClr val="7030A0"/>
                </a:solidFill>
              </a:rPr>
              <a:t>there are </a:t>
            </a:r>
            <a:r>
              <a:rPr lang="pt-BR" sz="2400" b="1" dirty="0">
                <a:solidFill>
                  <a:srgbClr val="00B0F0"/>
                </a:solidFill>
              </a:rPr>
              <a:t>the best </a:t>
            </a:r>
            <a:r>
              <a:rPr lang="pt-BR" sz="2400" b="1" dirty="0">
                <a:solidFill>
                  <a:srgbClr val="002060"/>
                </a:solidFill>
              </a:rPr>
              <a:t>students</a:t>
            </a:r>
            <a:r>
              <a:rPr lang="pt-BR" sz="2400" dirty="0"/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E430C7-22BE-48BC-BFEA-E331DC618B47}"/>
              </a:ext>
            </a:extLst>
          </p:cNvPr>
          <p:cNvSpPr txBox="1"/>
          <p:nvPr/>
        </p:nvSpPr>
        <p:spPr>
          <a:xfrm>
            <a:off x="428786" y="171686"/>
            <a:ext cx="171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Train</a:t>
            </a:r>
            <a:r>
              <a:rPr lang="pt-BR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Up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D56B19-77C9-4D2C-9336-EC81921B08F7}"/>
              </a:ext>
            </a:extLst>
          </p:cNvPr>
          <p:cNvSpPr txBox="1"/>
          <p:nvPr/>
        </p:nvSpPr>
        <p:spPr>
          <a:xfrm>
            <a:off x="508043" y="627726"/>
            <a:ext cx="339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</a:rPr>
              <a:t>Estude sozinho. Pratique com alguém.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0FBC4D-CCC7-447C-9C9E-2949471E2910}"/>
              </a:ext>
            </a:extLst>
          </p:cNvPr>
          <p:cNvSpPr txBox="1"/>
          <p:nvPr/>
        </p:nvSpPr>
        <p:spPr>
          <a:xfrm>
            <a:off x="1436514" y="1018923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>
                <a:solidFill>
                  <a:schemeClr val="accent4"/>
                </a:solidFill>
              </a:rPr>
              <a:t>Intensivo em 13 LIÇÕES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035243" y="1628815"/>
            <a:ext cx="2060756" cy="64633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</a:rPr>
              <a:t>10) Pronomes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you,he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it,you,we,they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25527" y="1614905"/>
            <a:ext cx="1522867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Presente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Work, Works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Don´t, doesn´t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Do, Does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10562" y="3704525"/>
            <a:ext cx="1537831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3) Passado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35242" y="2421856"/>
            <a:ext cx="2060757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11) Modal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 ...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...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118559" y="5028691"/>
            <a:ext cx="160593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9) Progressivo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/are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022364" y="4903917"/>
            <a:ext cx="206075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13) Present </a:t>
            </a:r>
            <a:r>
              <a:rPr lang="pt-BR" sz="1200" b="1" dirty="0" err="1">
                <a:solidFill>
                  <a:srgbClr val="C00000"/>
                </a:solidFill>
              </a:rPr>
              <a:t>Perfect</a:t>
            </a:r>
            <a:endParaRPr lang="pt-BR" sz="1200" b="1" dirty="0">
              <a:solidFill>
                <a:srgbClr val="C00000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25528" y="4675868"/>
            <a:ext cx="1522865" cy="46166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4) </a:t>
            </a:r>
            <a:r>
              <a:rPr lang="pt-BR" sz="1200" b="1" dirty="0" err="1">
                <a:solidFill>
                  <a:schemeClr val="accent2"/>
                </a:solidFill>
              </a:rPr>
              <a:t>Adjectives</a:t>
            </a:r>
            <a:endParaRPr lang="pt-BR" sz="1200" b="1" dirty="0">
              <a:solidFill>
                <a:schemeClr val="accent2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Wonderful,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009485" y="3798335"/>
            <a:ext cx="2086514" cy="9848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12) </a:t>
            </a:r>
            <a:r>
              <a:rPr lang="pt-BR" sz="1200" b="1" dirty="0" err="1">
                <a:solidFill>
                  <a:srgbClr val="00B0F0"/>
                </a:solidFill>
              </a:rPr>
              <a:t>Comparative</a:t>
            </a:r>
            <a:r>
              <a:rPr lang="pt-BR" sz="1200" b="1" dirty="0">
                <a:solidFill>
                  <a:srgbClr val="00B0F0"/>
                </a:solidFill>
              </a:rPr>
              <a:t> </a:t>
            </a:r>
          </a:p>
          <a:p>
            <a:r>
              <a:rPr lang="pt-BR" sz="1200" b="1" dirty="0">
                <a:solidFill>
                  <a:srgbClr val="00B0F0"/>
                </a:solidFill>
              </a:rPr>
              <a:t>/Superlative</a:t>
            </a:r>
          </a:p>
          <a:p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The best</a:t>
            </a:r>
          </a:p>
          <a:p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5527" y="5277879"/>
            <a:ext cx="1522865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5) Plural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Students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18560" y="3350063"/>
            <a:ext cx="1605935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7) Futuro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+ 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going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work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10562" y="2548516"/>
            <a:ext cx="1537830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2) To Be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are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125724" y="1628815"/>
            <a:ext cx="1766830" cy="156966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6) Artigos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200" dirty="0"/>
          </a:p>
          <a:p>
            <a:r>
              <a:rPr lang="pt-BR" sz="1200" b="1" dirty="0">
                <a:solidFill>
                  <a:srgbClr val="7030A0"/>
                </a:solidFill>
              </a:rPr>
              <a:t>Existir / haver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are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There / Are There?</a:t>
            </a:r>
          </a:p>
          <a:p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118559" y="4263850"/>
            <a:ext cx="160593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5"/>
                </a:solidFill>
              </a:rPr>
              <a:t>8) Advérbios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035242" y="6075576"/>
            <a:ext cx="920317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rgbClr val="FFC000"/>
                </a:solidFill>
              </a:rPr>
              <a:t>Preposition</a:t>
            </a:r>
            <a:endParaRPr lang="pt-BR" sz="1200" b="1" dirty="0">
              <a:solidFill>
                <a:srgbClr val="FFC000"/>
              </a:solidFill>
            </a:endParaRPr>
          </a:p>
          <a:p>
            <a:r>
              <a:rPr lang="pt-BR" sz="1200" dirty="0"/>
              <a:t>In, </a:t>
            </a:r>
            <a:r>
              <a:rPr lang="pt-BR" sz="1200" dirty="0" err="1"/>
              <a:t>on</a:t>
            </a:r>
            <a:r>
              <a:rPr lang="pt-BR" sz="1200" dirty="0"/>
              <a:t>, </a:t>
            </a:r>
            <a:r>
              <a:rPr lang="pt-BR" sz="1200" dirty="0" err="1"/>
              <a:t>at</a:t>
            </a:r>
            <a:endParaRPr lang="pt-BR" sz="1200" dirty="0"/>
          </a:p>
        </p:txBody>
      </p:sp>
      <p:pic>
        <p:nvPicPr>
          <p:cNvPr id="8194" name="Picture 2" descr="Order of Adjectives: How to Put Adjectives in the Correct Order | English  Grammar Lesson - YouTube | Order of adjectives, English adjectives,  Adjectiv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28"/>
          <a:stretch/>
        </p:blipFill>
        <p:spPr bwMode="auto">
          <a:xfrm>
            <a:off x="6443186" y="1764953"/>
            <a:ext cx="5602234" cy="359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337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490953" y="464073"/>
            <a:ext cx="55067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6"/>
                </a:solidFill>
              </a:rPr>
              <a:t>I </a:t>
            </a:r>
            <a:r>
              <a:rPr lang="pt-BR" sz="2400" b="1" dirty="0">
                <a:solidFill>
                  <a:srgbClr val="C00000"/>
                </a:solidFill>
              </a:rPr>
              <a:t>work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>
                <a:solidFill>
                  <a:schemeClr val="accent4"/>
                </a:solidFill>
              </a:rPr>
              <a:t>at </a:t>
            </a:r>
            <a:r>
              <a:rPr lang="pt-BR" sz="2400" b="1" dirty="0">
                <a:solidFill>
                  <a:schemeClr val="accent3"/>
                </a:solidFill>
              </a:rPr>
              <a:t>the</a:t>
            </a:r>
            <a:r>
              <a:rPr lang="pt-BR" sz="2400" dirty="0"/>
              <a:t> </a:t>
            </a:r>
            <a:r>
              <a:rPr lang="pt-BR" sz="2400" b="1" dirty="0">
                <a:solidFill>
                  <a:schemeClr val="accent2"/>
                </a:solidFill>
              </a:rPr>
              <a:t>wonderful</a:t>
            </a:r>
            <a:r>
              <a:rPr lang="pt-BR" sz="2400" dirty="0">
                <a:solidFill>
                  <a:schemeClr val="accent2"/>
                </a:solidFill>
              </a:rPr>
              <a:t> </a:t>
            </a:r>
            <a:r>
              <a:rPr lang="pt-BR" sz="2400" dirty="0"/>
              <a:t>English school </a:t>
            </a:r>
          </a:p>
          <a:p>
            <a:r>
              <a:rPr lang="pt-BR" sz="2400" dirty="0">
                <a:solidFill>
                  <a:schemeClr val="accent5"/>
                </a:solidFill>
              </a:rPr>
              <a:t>	where </a:t>
            </a:r>
            <a:r>
              <a:rPr lang="pt-BR" sz="2400" b="1" dirty="0">
                <a:solidFill>
                  <a:srgbClr val="7030A0"/>
                </a:solidFill>
              </a:rPr>
              <a:t>there are </a:t>
            </a:r>
            <a:r>
              <a:rPr lang="pt-BR" sz="2400" b="1" dirty="0">
                <a:solidFill>
                  <a:srgbClr val="00B0F0"/>
                </a:solidFill>
              </a:rPr>
              <a:t>the best </a:t>
            </a:r>
            <a:r>
              <a:rPr lang="pt-BR" sz="2400" b="1" dirty="0">
                <a:solidFill>
                  <a:srgbClr val="002060"/>
                </a:solidFill>
              </a:rPr>
              <a:t>students</a:t>
            </a:r>
            <a:r>
              <a:rPr lang="pt-BR" sz="2400" dirty="0"/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E430C7-22BE-48BC-BFEA-E331DC618B47}"/>
              </a:ext>
            </a:extLst>
          </p:cNvPr>
          <p:cNvSpPr txBox="1"/>
          <p:nvPr/>
        </p:nvSpPr>
        <p:spPr>
          <a:xfrm>
            <a:off x="428786" y="171686"/>
            <a:ext cx="171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Train</a:t>
            </a:r>
            <a:r>
              <a:rPr lang="pt-BR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Up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D56B19-77C9-4D2C-9336-EC81921B08F7}"/>
              </a:ext>
            </a:extLst>
          </p:cNvPr>
          <p:cNvSpPr txBox="1"/>
          <p:nvPr/>
        </p:nvSpPr>
        <p:spPr>
          <a:xfrm>
            <a:off x="508043" y="627726"/>
            <a:ext cx="339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</a:rPr>
              <a:t>Estude sozinho. Pratique com alguém.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0FBC4D-CCC7-447C-9C9E-2949471E2910}"/>
              </a:ext>
            </a:extLst>
          </p:cNvPr>
          <p:cNvSpPr txBox="1"/>
          <p:nvPr/>
        </p:nvSpPr>
        <p:spPr>
          <a:xfrm>
            <a:off x="1436514" y="1018923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>
                <a:solidFill>
                  <a:schemeClr val="accent4"/>
                </a:solidFill>
              </a:rPr>
              <a:t>Intensivo em 13 LIÇÕES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035243" y="1628815"/>
            <a:ext cx="2060756" cy="64633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</a:rPr>
              <a:t>10) Pronomes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you,he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it,you,we,they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25527" y="1614905"/>
            <a:ext cx="1522867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Presente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Work, Works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Don´t, doesn´t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Do, Does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10562" y="3704525"/>
            <a:ext cx="1537831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3) Passado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35242" y="2421856"/>
            <a:ext cx="2060757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11) Modal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 ...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...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118559" y="5028691"/>
            <a:ext cx="160593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9) Progressivo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/are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022364" y="4903917"/>
            <a:ext cx="206075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13) Present </a:t>
            </a:r>
            <a:r>
              <a:rPr lang="pt-BR" sz="1200" b="1" dirty="0" err="1">
                <a:solidFill>
                  <a:srgbClr val="C00000"/>
                </a:solidFill>
              </a:rPr>
              <a:t>Perfect</a:t>
            </a:r>
            <a:endParaRPr lang="pt-BR" sz="1200" b="1" dirty="0">
              <a:solidFill>
                <a:srgbClr val="C00000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25528" y="4675868"/>
            <a:ext cx="1522865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4) </a:t>
            </a:r>
            <a:r>
              <a:rPr lang="pt-BR" sz="1200" b="1" dirty="0" err="1">
                <a:solidFill>
                  <a:schemeClr val="accent2"/>
                </a:solidFill>
              </a:rPr>
              <a:t>Adjectives</a:t>
            </a:r>
            <a:endParaRPr lang="pt-BR" sz="1200" b="1" dirty="0">
              <a:solidFill>
                <a:schemeClr val="accent2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Wonderful,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009485" y="3798335"/>
            <a:ext cx="2086514" cy="9848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12) </a:t>
            </a:r>
            <a:r>
              <a:rPr lang="pt-BR" sz="1200" b="1" dirty="0" err="1">
                <a:solidFill>
                  <a:srgbClr val="00B0F0"/>
                </a:solidFill>
              </a:rPr>
              <a:t>Comparative</a:t>
            </a:r>
            <a:r>
              <a:rPr lang="pt-BR" sz="1200" b="1" dirty="0">
                <a:solidFill>
                  <a:srgbClr val="00B0F0"/>
                </a:solidFill>
              </a:rPr>
              <a:t> </a:t>
            </a:r>
          </a:p>
          <a:p>
            <a:r>
              <a:rPr lang="pt-BR" sz="1200" b="1" dirty="0">
                <a:solidFill>
                  <a:srgbClr val="00B0F0"/>
                </a:solidFill>
              </a:rPr>
              <a:t>/Superlative</a:t>
            </a:r>
          </a:p>
          <a:p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The best</a:t>
            </a:r>
          </a:p>
          <a:p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5527" y="5277879"/>
            <a:ext cx="1522865" cy="461665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5) Plural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Students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18560" y="3350063"/>
            <a:ext cx="1605935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7) Futuro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+ 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going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work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10562" y="2548516"/>
            <a:ext cx="1537830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2) To Be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are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125724" y="1628815"/>
            <a:ext cx="1766830" cy="156966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6) Artigos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200" dirty="0"/>
          </a:p>
          <a:p>
            <a:r>
              <a:rPr lang="pt-BR" sz="1200" b="1" dirty="0">
                <a:solidFill>
                  <a:srgbClr val="7030A0"/>
                </a:solidFill>
              </a:rPr>
              <a:t>Existir / haver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are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There / Are There?</a:t>
            </a:r>
          </a:p>
          <a:p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118559" y="4263850"/>
            <a:ext cx="160593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5"/>
                </a:solidFill>
              </a:rPr>
              <a:t>8) Advérbios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035242" y="6075576"/>
            <a:ext cx="920317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rgbClr val="FFC000"/>
                </a:solidFill>
              </a:rPr>
              <a:t>Preposition</a:t>
            </a:r>
            <a:endParaRPr lang="pt-BR" sz="1200" b="1" dirty="0">
              <a:solidFill>
                <a:srgbClr val="FFC000"/>
              </a:solidFill>
            </a:endParaRPr>
          </a:p>
          <a:p>
            <a:r>
              <a:rPr lang="pt-BR" sz="1200" dirty="0"/>
              <a:t>In, </a:t>
            </a:r>
            <a:r>
              <a:rPr lang="pt-BR" sz="1200" dirty="0" err="1"/>
              <a:t>on</a:t>
            </a:r>
            <a:r>
              <a:rPr lang="pt-BR" sz="1200" dirty="0"/>
              <a:t>, </a:t>
            </a:r>
            <a:r>
              <a:rPr lang="pt-BR" sz="1200" dirty="0" err="1"/>
              <a:t>at</a:t>
            </a:r>
            <a:endParaRPr lang="pt-BR" sz="1200" dirty="0"/>
          </a:p>
        </p:txBody>
      </p:sp>
      <p:pic>
        <p:nvPicPr>
          <p:cNvPr id="9218" name="Picture 2" descr="Nenhuma descrição de foto disponível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953" y="1481597"/>
            <a:ext cx="5276850" cy="527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234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490953" y="464073"/>
            <a:ext cx="55067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6"/>
                </a:solidFill>
              </a:rPr>
              <a:t>I </a:t>
            </a:r>
            <a:r>
              <a:rPr lang="pt-BR" sz="2400" b="1" dirty="0">
                <a:solidFill>
                  <a:srgbClr val="C00000"/>
                </a:solidFill>
              </a:rPr>
              <a:t>work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>
                <a:solidFill>
                  <a:schemeClr val="accent4"/>
                </a:solidFill>
              </a:rPr>
              <a:t>at </a:t>
            </a:r>
            <a:r>
              <a:rPr lang="pt-BR" sz="2400" b="1" dirty="0">
                <a:solidFill>
                  <a:schemeClr val="accent3"/>
                </a:solidFill>
              </a:rPr>
              <a:t>the</a:t>
            </a:r>
            <a:r>
              <a:rPr lang="pt-BR" sz="2400" dirty="0"/>
              <a:t> </a:t>
            </a:r>
            <a:r>
              <a:rPr lang="pt-BR" sz="2400" b="1" dirty="0">
                <a:solidFill>
                  <a:schemeClr val="accent2"/>
                </a:solidFill>
              </a:rPr>
              <a:t>wonderful</a:t>
            </a:r>
            <a:r>
              <a:rPr lang="pt-BR" sz="2400" dirty="0">
                <a:solidFill>
                  <a:schemeClr val="accent2"/>
                </a:solidFill>
              </a:rPr>
              <a:t> </a:t>
            </a:r>
            <a:r>
              <a:rPr lang="pt-BR" sz="2400" dirty="0"/>
              <a:t>English school </a:t>
            </a:r>
          </a:p>
          <a:p>
            <a:r>
              <a:rPr lang="pt-BR" sz="2400" dirty="0">
                <a:solidFill>
                  <a:schemeClr val="accent5"/>
                </a:solidFill>
              </a:rPr>
              <a:t>	where </a:t>
            </a:r>
            <a:r>
              <a:rPr lang="pt-BR" sz="2400" b="1" dirty="0">
                <a:solidFill>
                  <a:srgbClr val="7030A0"/>
                </a:solidFill>
              </a:rPr>
              <a:t>there are </a:t>
            </a:r>
            <a:r>
              <a:rPr lang="pt-BR" sz="2400" b="1" dirty="0">
                <a:solidFill>
                  <a:srgbClr val="00B0F0"/>
                </a:solidFill>
              </a:rPr>
              <a:t>the best </a:t>
            </a:r>
            <a:r>
              <a:rPr lang="pt-BR" sz="2400" b="1" dirty="0">
                <a:solidFill>
                  <a:srgbClr val="002060"/>
                </a:solidFill>
              </a:rPr>
              <a:t>students</a:t>
            </a:r>
            <a:r>
              <a:rPr lang="pt-BR" sz="2400" dirty="0"/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E430C7-22BE-48BC-BFEA-E331DC618B47}"/>
              </a:ext>
            </a:extLst>
          </p:cNvPr>
          <p:cNvSpPr txBox="1"/>
          <p:nvPr/>
        </p:nvSpPr>
        <p:spPr>
          <a:xfrm>
            <a:off x="428786" y="171686"/>
            <a:ext cx="171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Train</a:t>
            </a:r>
            <a:r>
              <a:rPr lang="pt-BR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Up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D56B19-77C9-4D2C-9336-EC81921B08F7}"/>
              </a:ext>
            </a:extLst>
          </p:cNvPr>
          <p:cNvSpPr txBox="1"/>
          <p:nvPr/>
        </p:nvSpPr>
        <p:spPr>
          <a:xfrm>
            <a:off x="508043" y="627726"/>
            <a:ext cx="339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</a:rPr>
              <a:t>Estude sozinho. Pratique com alguém.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0FBC4D-CCC7-447C-9C9E-2949471E2910}"/>
              </a:ext>
            </a:extLst>
          </p:cNvPr>
          <p:cNvSpPr txBox="1"/>
          <p:nvPr/>
        </p:nvSpPr>
        <p:spPr>
          <a:xfrm>
            <a:off x="1436514" y="1018923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>
                <a:solidFill>
                  <a:schemeClr val="accent4"/>
                </a:solidFill>
              </a:rPr>
              <a:t>Intensivo em 13 LIÇÕES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035243" y="1628815"/>
            <a:ext cx="2060756" cy="64633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</a:rPr>
              <a:t>10) Pronomes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you,he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it,you,we,they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25527" y="1614905"/>
            <a:ext cx="1522867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Presente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Work, Works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Don´t, doesn´t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Do, Does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10562" y="3704525"/>
            <a:ext cx="1537831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3) Passado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35242" y="2421856"/>
            <a:ext cx="2060757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11) Modal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 ...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...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118559" y="5028691"/>
            <a:ext cx="160593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9) Progressivo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/are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022364" y="4903917"/>
            <a:ext cx="206075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13) Present </a:t>
            </a:r>
            <a:r>
              <a:rPr lang="pt-BR" sz="1200" b="1" dirty="0" err="1">
                <a:solidFill>
                  <a:srgbClr val="C00000"/>
                </a:solidFill>
              </a:rPr>
              <a:t>Perfect</a:t>
            </a:r>
            <a:endParaRPr lang="pt-BR" sz="1200" b="1" dirty="0">
              <a:solidFill>
                <a:srgbClr val="C00000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25528" y="4675868"/>
            <a:ext cx="1522865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4) </a:t>
            </a:r>
            <a:r>
              <a:rPr lang="pt-BR" sz="1200" b="1" dirty="0" err="1">
                <a:solidFill>
                  <a:schemeClr val="accent2"/>
                </a:solidFill>
              </a:rPr>
              <a:t>Adjectives</a:t>
            </a:r>
            <a:endParaRPr lang="pt-BR" sz="1200" b="1" dirty="0">
              <a:solidFill>
                <a:schemeClr val="accent2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Wonderful,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009485" y="3798335"/>
            <a:ext cx="2086514" cy="9848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12) </a:t>
            </a:r>
            <a:r>
              <a:rPr lang="pt-BR" sz="1200" b="1" dirty="0" err="1">
                <a:solidFill>
                  <a:srgbClr val="00B0F0"/>
                </a:solidFill>
              </a:rPr>
              <a:t>Comparative</a:t>
            </a:r>
            <a:r>
              <a:rPr lang="pt-BR" sz="1200" b="1" dirty="0">
                <a:solidFill>
                  <a:srgbClr val="00B0F0"/>
                </a:solidFill>
              </a:rPr>
              <a:t> </a:t>
            </a:r>
          </a:p>
          <a:p>
            <a:r>
              <a:rPr lang="pt-BR" sz="1200" b="1" dirty="0">
                <a:solidFill>
                  <a:srgbClr val="00B0F0"/>
                </a:solidFill>
              </a:rPr>
              <a:t>/Superlative</a:t>
            </a:r>
          </a:p>
          <a:p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The best</a:t>
            </a:r>
          </a:p>
          <a:p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5527" y="5277879"/>
            <a:ext cx="1522865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5) Plural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Students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18560" y="3350063"/>
            <a:ext cx="1605935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7) Futuro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+ 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going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work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10562" y="2548516"/>
            <a:ext cx="1537830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2) To Be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are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125724" y="1628815"/>
            <a:ext cx="1766830" cy="156966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6) Artigos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200" dirty="0"/>
          </a:p>
          <a:p>
            <a:r>
              <a:rPr lang="pt-BR" sz="1200" b="1" dirty="0">
                <a:solidFill>
                  <a:srgbClr val="7030A0"/>
                </a:solidFill>
              </a:rPr>
              <a:t>Existir / haver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are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There / Are There?</a:t>
            </a:r>
          </a:p>
          <a:p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118559" y="4263850"/>
            <a:ext cx="160593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5"/>
                </a:solidFill>
              </a:rPr>
              <a:t>8) Advérbios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035242" y="6075576"/>
            <a:ext cx="920317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rgbClr val="FFC000"/>
                </a:solidFill>
              </a:rPr>
              <a:t>Preposition</a:t>
            </a:r>
            <a:endParaRPr lang="pt-BR" sz="1200" b="1" dirty="0">
              <a:solidFill>
                <a:srgbClr val="FFC000"/>
              </a:solidFill>
            </a:endParaRPr>
          </a:p>
          <a:p>
            <a:r>
              <a:rPr lang="pt-BR" sz="1200" dirty="0"/>
              <a:t>In, </a:t>
            </a:r>
            <a:r>
              <a:rPr lang="pt-BR" sz="1200" dirty="0" err="1"/>
              <a:t>on</a:t>
            </a:r>
            <a:r>
              <a:rPr lang="pt-BR" sz="1200" dirty="0"/>
              <a:t>, </a:t>
            </a:r>
            <a:r>
              <a:rPr lang="pt-BR" sz="1200" dirty="0" err="1"/>
              <a:t>at</a:t>
            </a:r>
            <a:endParaRPr lang="pt-BR" sz="1200" dirty="0"/>
          </a:p>
        </p:txBody>
      </p:sp>
      <p:pic>
        <p:nvPicPr>
          <p:cNvPr id="10242" name="Picture 2" descr="Articles - Definite, Indefinite and No Article - English Gramm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225" y="1543136"/>
            <a:ext cx="4906515" cy="49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486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5187</TotalTime>
  <Words>5443</Words>
  <Application>Microsoft Office PowerPoint</Application>
  <PresentationFormat>Widescreen</PresentationFormat>
  <Paragraphs>1300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Open Sans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fernando ribeiro</cp:lastModifiedBy>
  <cp:revision>61</cp:revision>
  <cp:lastPrinted>2021-09-09T19:05:52Z</cp:lastPrinted>
  <dcterms:created xsi:type="dcterms:W3CDTF">2021-09-06T22:42:50Z</dcterms:created>
  <dcterms:modified xsi:type="dcterms:W3CDTF">2022-01-15T22:33:49Z</dcterms:modified>
</cp:coreProperties>
</file>