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978" y="60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15/03/2022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5223E73-9D88-45E6-B375-A6E00F28DBD9}"/>
              </a:ext>
            </a:extLst>
          </p:cNvPr>
          <p:cNvGrpSpPr/>
          <p:nvPr/>
        </p:nvGrpSpPr>
        <p:grpSpPr>
          <a:xfrm>
            <a:off x="129210" y="1191557"/>
            <a:ext cx="6052928" cy="634890"/>
            <a:chOff x="129210" y="1341685"/>
            <a:chExt cx="6052928" cy="63489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134DAFD-E937-40F0-A59B-84D0431B67E1}"/>
                </a:ext>
              </a:extLst>
            </p:cNvPr>
            <p:cNvSpPr txBox="1"/>
            <p:nvPr/>
          </p:nvSpPr>
          <p:spPr>
            <a:xfrm>
              <a:off x="417444" y="1341685"/>
              <a:ext cx="57646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i="1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1) Escreva as frases usadas no vídeo: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A072622-0FEB-405B-AA22-B973158C03D6}"/>
                </a:ext>
              </a:extLst>
            </p:cNvPr>
            <p:cNvSpPr txBox="1"/>
            <p:nvPr/>
          </p:nvSpPr>
          <p:spPr>
            <a:xfrm>
              <a:off x="129210" y="1695344"/>
              <a:ext cx="5764694" cy="281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Affirmative		Negative		Interrogative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CB20554-508C-4DEE-8116-363B3EF620D3}"/>
              </a:ext>
            </a:extLst>
          </p:cNvPr>
          <p:cNvSpPr txBox="1"/>
          <p:nvPr/>
        </p:nvSpPr>
        <p:spPr>
          <a:xfrm>
            <a:off x="417444" y="2574640"/>
            <a:ext cx="576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VERBS &amp; WORDS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417444" y="2882416"/>
            <a:ext cx="5893903" cy="1538883"/>
            <a:chOff x="417444" y="3032544"/>
            <a:chExt cx="5893903" cy="1538883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417444" y="3032544"/>
              <a:ext cx="57646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i="1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546653" y="3371098"/>
              <a:ext cx="576469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212529"/>
                  </a:solidFill>
                  <a:latin typeface="Segoe UI" panose="020B0502040204020203" pitchFamily="34" charset="0"/>
                  <a:cs typeface="Times New Roman" panose="02020603050405020304" pitchFamily="18" charset="0"/>
                </a:rPr>
                <a:t>- deixar, permitir		- olhar; </a:t>
              </a:r>
              <a:r>
                <a:rPr lang="pt-BR" sz="1200" dirty="0" err="1">
                  <a:solidFill>
                    <a:srgbClr val="212529"/>
                  </a:solidFill>
                  <a:latin typeface="Segoe UI" panose="020B0502040204020203" pitchFamily="34" charset="0"/>
                  <a:cs typeface="Times New Roman" panose="02020603050405020304" pitchFamily="18" charset="0"/>
                </a:rPr>
                <a:t>parecerir</a:t>
              </a:r>
              <a:endParaRPr lang="pt-BR" sz="1200" dirty="0">
                <a:solidFill>
                  <a:srgbClr val="212529"/>
                </a:solidFill>
                <a:latin typeface="Segoe UI" panose="020B0502040204020203" pitchFamily="34" charset="0"/>
                <a:cs typeface="Times New Roman" panose="02020603050405020304" pitchFamily="18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latin typeface="Segoe UI" panose="020B0502040204020203" pitchFamily="34" charset="0"/>
                  <a:cs typeface="Times New Roman" panose="02020603050405020304" pitchFamily="18" charset="0"/>
                </a:rPr>
                <a:t>- gostar			- fazer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egoe UI" panose="020B0502040204020203" pitchFamily="34" charset="0"/>
                  <a:cs typeface="Times New Roman" panose="02020603050405020304" pitchFamily="18" charset="0"/>
                </a:rPr>
                <a:t>- perder 			- significar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egoe UI" panose="020B0502040204020203" pitchFamily="34" charset="0"/>
                  <a:cs typeface="Times New Roman" panose="02020603050405020304" pitchFamily="18" charset="0"/>
                </a:rPr>
                <a:t>- encontrar (com alguém)		- mover; mudar (de residência)</a:t>
              </a:r>
            </a:p>
            <a:p>
              <a:r>
                <a:rPr lang="pt-BR" sz="1200" dirty="0">
                  <a:solidFill>
                    <a:srgbClr val="212529"/>
                  </a:solidFill>
                  <a:latin typeface="Segoe UI" panose="020B0502040204020203" pitchFamily="34" charset="0"/>
                  <a:cs typeface="Times New Roman" panose="02020603050405020304" pitchFamily="18" charset="0"/>
                </a:rPr>
                <a:t>- (possibilidade) poder		- (possibilidade) poder</a:t>
              </a: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</a:rPr>
                <a:t>(obrigação) ter que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489326" y="4674446"/>
            <a:ext cx="6082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66" y="5119017"/>
            <a:ext cx="971550" cy="447859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Christmas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Truth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Actually</a:t>
            </a: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Brother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Class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Smoke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Test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Europe</a:t>
            </a: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Once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Doctor</a:t>
            </a: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Correctly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Crying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Church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Phones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480" y="5190864"/>
            <a:ext cx="1136422" cy="44785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Verdade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Na realidade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Classe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Natal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Irmão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Doutor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Fumaça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Teste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Telefones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Uma vez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Europa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Choro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Igreja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Corretamente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74702901-3EC2-437B-8AC1-A997B1BE4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628" y="5119017"/>
            <a:ext cx="971550" cy="447859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_</a:t>
            </a: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r_ing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C_u_ch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_</a:t>
            </a: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c_ua_ly</a:t>
            </a: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B_ot_e</a:t>
            </a: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_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_ _</a:t>
            </a: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ce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_m_ _e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_ _ut_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E_ro</a:t>
            </a: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_ _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 </a:t>
            </a: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Ph_n</a:t>
            </a: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_ 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_o_ _or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Co_re_t_y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_es_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_l_ _ _</a:t>
            </a:r>
            <a:endParaRPr lang="pt-BR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_</a:t>
            </a: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hris_ma</a:t>
            </a: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28347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TRANSLATE INTO ENGLISH</a:t>
            </a:r>
            <a:endParaRPr lang="pt-BR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33AE6D-C28C-4CA4-A4B7-B64E8D8720DC}"/>
              </a:ext>
            </a:extLst>
          </p:cNvPr>
          <p:cNvSpPr txBox="1"/>
          <p:nvPr/>
        </p:nvSpPr>
        <p:spPr>
          <a:xfrm>
            <a:off x="449805" y="6123265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latin typeface="Segoe UI" panose="020B0502040204020203" pitchFamily="34" charset="0"/>
              </a:rPr>
              <a:t>HEALTH</a:t>
            </a:r>
          </a:p>
          <a:p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 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se preocupa com sua saúde?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 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que frequência você faz um exame de saúde?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 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 você vai para obter informações sobre saúde?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 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Quais são os melhores e os piores empregos para sua saúde?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e) 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está a saúde do seu computador / da economia / do planeta?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E02998-969E-4292-B410-7A7DAEE6F82F}"/>
              </a:ext>
            </a:extLst>
          </p:cNvPr>
          <p:cNvSpPr txBox="1"/>
          <p:nvPr/>
        </p:nvSpPr>
        <p:spPr>
          <a:xfrm>
            <a:off x="451504" y="5742102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4DFB04-EEE9-474C-9498-A66ED65B9D32}"/>
              </a:ext>
            </a:extLst>
          </p:cNvPr>
          <p:cNvSpPr txBox="1"/>
          <p:nvPr/>
        </p:nvSpPr>
        <p:spPr>
          <a:xfrm>
            <a:off x="449805" y="7642664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BODY</a:t>
            </a:r>
          </a:p>
          <a:p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a) 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Você acha que nosso corpo está perfeitamente formado?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b) 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Que parte do seu corpo você gostaria de mudar?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c)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Como seu corpo está mudando? Você gosta dessas mudanças?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d) 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Qual é a melhor e a pior coisa que já aconteceu com seu corpo?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e)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O que você faz para cuidar do seu corpo?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51DE02-6897-42CA-9B82-CC52288D700D}"/>
              </a:ext>
            </a:extLst>
          </p:cNvPr>
          <p:cNvSpPr txBox="1"/>
          <p:nvPr/>
        </p:nvSpPr>
        <p:spPr>
          <a:xfrm>
            <a:off x="1265931" y="1138694"/>
            <a:ext cx="3893002" cy="4085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estava indo para a escola?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Eles estavam cantando uma música?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estava trabalhando em casa?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estava ensinando inglês?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estava comendo pizza?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estava respondendo corretamente?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Eles estavam chorando?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vai à igreja?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 filho está comprando um telefone novo?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Eles estão jogando futebol?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está gostando da música?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Está chovendo?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está realmente me ajudando?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está tomando seus remédios?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irá para a escola?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estará esperando aqui?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Eles vão nos ajudar?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usar nossos telefones?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vai dormir?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Eles vão comer?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28347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TRANSLATE INTO ENGLISH</a:t>
            </a:r>
            <a:endParaRPr lang="pt-BR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F64D7B-3B86-40F9-B0E5-37BE6A1EFD44}"/>
              </a:ext>
            </a:extLst>
          </p:cNvPr>
          <p:cNvSpPr txBox="1"/>
          <p:nvPr/>
        </p:nvSpPr>
        <p:spPr>
          <a:xfrm>
            <a:off x="544429" y="1555647"/>
            <a:ext cx="5733189" cy="4154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dirty="0"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Estou ansioso para conhecê-lo.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Ela está ansiosa para falar com você.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Estou ansioso para ir a Paris.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Estou ansioso para passar tempo com meus amigos.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Estou ansioso pelo nosso futuro.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Decidi aceitar o trabalho.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Decidi terminar minha graduação.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8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. Decidi parar de trabalhar.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Decidi voltar ao ginásio.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Decidi estudar inglês novamente.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Não posso falar bem dela.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Não posso dizer que vou ajudá-lo esta noite.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Não posso dizer o quanto ela está feliz.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Não posso dizer que este carro é dele.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Não posso dizer uma palavra sobre isso.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Mal posso esperar para ver esse filme.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17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. Mal posso esperar para ouvi-la.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Mal posso esperar para visitar meus pais neste feriado.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Mal posso esperar pelas minhas férias.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Mal posso esperar para abrir meu presente.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36D235-C220-430A-A91C-A685F0832EC0}"/>
              </a:ext>
            </a:extLst>
          </p:cNvPr>
          <p:cNvSpPr txBox="1"/>
          <p:nvPr/>
        </p:nvSpPr>
        <p:spPr>
          <a:xfrm>
            <a:off x="544429" y="6166552"/>
            <a:ext cx="5769142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1. </a:t>
            </a:r>
            <a:r>
              <a:rPr lang="pt-BR" sz="1200" b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Jane está pensando na sugestão antes de sua decisão final.</a:t>
            </a:r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2. </a:t>
            </a:r>
            <a:r>
              <a:rPr lang="pt-BR" sz="1200" b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Bob vai à academia malhar todas as tardes.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3. </a:t>
            </a:r>
            <a:r>
              <a:rPr lang="pt-BR" sz="1200" b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Por favor, olhe para mim.</a:t>
            </a:r>
            <a:endParaRPr lang="pt-BR" sz="12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2104AE8-2A55-4827-8452-663DB8A43D94}"/>
              </a:ext>
            </a:extLst>
          </p:cNvPr>
          <p:cNvSpPr txBox="1"/>
          <p:nvPr/>
        </p:nvSpPr>
        <p:spPr>
          <a:xfrm>
            <a:off x="377688" y="847207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8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417444" y="1191557"/>
            <a:ext cx="576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Risque o verbo incorreto:	6) Passe as frases para Negativa: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8ED10D-C56E-4716-8F4F-83152AC34F54}"/>
              </a:ext>
            </a:extLst>
          </p:cNvPr>
          <p:cNvSpPr txBox="1"/>
          <p:nvPr/>
        </p:nvSpPr>
        <p:spPr>
          <a:xfrm>
            <a:off x="417444" y="1539557"/>
            <a:ext cx="5766178" cy="3106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were / was talking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to Father Christmas.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(mom)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Your father </a:t>
            </a:r>
            <a:r>
              <a:rPr lang="en-US" sz="1200" b="1" dirty="0">
                <a:solidFill>
                  <a:srgbClr val="008000"/>
                </a:solidFill>
                <a:latin typeface="system-ui"/>
              </a:rPr>
              <a:t>were /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was telling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the truth.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(a lie)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Actually we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were / was thinking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of you.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(him)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We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were / was walking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home when I met Jane.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(them)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It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were / was raining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when I got up.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(snowing)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hurt my back while I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 were / was working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in the garden.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(arm)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 waved to Jane, but she </a:t>
            </a:r>
            <a:r>
              <a:rPr lang="en-US" sz="1200" b="1" dirty="0">
                <a:solidFill>
                  <a:srgbClr val="008000"/>
                </a:solidFill>
                <a:latin typeface="system-ui"/>
              </a:rPr>
              <a:t>weren´t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</a:rPr>
              <a:t>wasn’t looking. 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(Bob)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I 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am / is stopping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for a smoke.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(drink)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My brother 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is / are studying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at Columbia.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(at home)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The children </a:t>
            </a:r>
            <a:r>
              <a:rPr lang="en-US" sz="1200" b="1" i="0" dirty="0">
                <a:solidFill>
                  <a:srgbClr val="068A8A"/>
                </a:solidFill>
                <a:effectLst/>
                <a:latin typeface="system-ui"/>
              </a:rPr>
              <a:t>am / are taking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a test.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</a:rPr>
              <a:t> (their toys)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415960" y="4496134"/>
            <a:ext cx="5726422" cy="4366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7) Escreva as frases na ordem correta:</a:t>
            </a:r>
          </a:p>
          <a:p>
            <a:endParaRPr lang="pt-BR" sz="1400" b="1" i="1" dirty="0">
              <a:solidFill>
                <a:srgbClr val="212529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400" b="1" i="0" dirty="0">
                <a:solidFill>
                  <a:srgbClr val="068A8A"/>
                </a:solidFill>
                <a:effectLst/>
                <a:latin typeface="system-ui"/>
              </a:rPr>
              <a:t>11.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 The  </a:t>
            </a:r>
            <a:r>
              <a:rPr lang="en-US" sz="1400" b="1" i="0" dirty="0">
                <a:solidFill>
                  <a:srgbClr val="068A8A"/>
                </a:solidFill>
                <a:effectLst/>
                <a:latin typeface="system-ui"/>
              </a:rPr>
              <a:t>is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water careful  </a:t>
            </a:r>
            <a:r>
              <a:rPr lang="en-US" sz="1400" b="1" i="0" dirty="0">
                <a:solidFill>
                  <a:srgbClr val="068A8A"/>
                </a:solidFill>
                <a:effectLst/>
                <a:latin typeface="system-ui"/>
              </a:rPr>
              <a:t>boiling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. Be! </a:t>
            </a:r>
          </a:p>
          <a:p>
            <a:pPr algn="l">
              <a:lnSpc>
                <a:spcPct val="150000"/>
              </a:lnSpc>
            </a:pPr>
            <a:r>
              <a:rPr lang="en-US" sz="1400" b="1" i="0" dirty="0">
                <a:solidFill>
                  <a:srgbClr val="068A8A"/>
                </a:solidFill>
                <a:effectLst/>
                <a:latin typeface="system-ui"/>
              </a:rPr>
              <a:t>12.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400" b="1" i="0" dirty="0">
                <a:solidFill>
                  <a:srgbClr val="068A8A"/>
                </a:solidFill>
                <a:effectLst/>
                <a:latin typeface="system-ui"/>
              </a:rPr>
              <a:t>getting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 thirst. Let’s I</a:t>
            </a:r>
            <a:r>
              <a:rPr lang="en-US" sz="1400" b="1" i="0" dirty="0">
                <a:solidFill>
                  <a:srgbClr val="068A8A"/>
                </a:solidFill>
                <a:effectLst/>
                <a:latin typeface="system-ui"/>
              </a:rPr>
              <a:t>´m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go drink and.</a:t>
            </a:r>
            <a:r>
              <a:rPr lang="en-US" sz="14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sz="1400" b="1" i="0" dirty="0">
                <a:solidFill>
                  <a:srgbClr val="068A8A"/>
                </a:solidFill>
                <a:effectLst/>
                <a:latin typeface="system-ui"/>
              </a:rPr>
              <a:t>13.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 The </a:t>
            </a:r>
            <a:r>
              <a:rPr lang="en-US" sz="1400" b="1" i="0" dirty="0">
                <a:solidFill>
                  <a:srgbClr val="068A8A"/>
                </a:solidFill>
                <a:effectLst/>
                <a:latin typeface="system-ui"/>
              </a:rPr>
              <a:t>increasing 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of fast the population world </a:t>
            </a:r>
            <a:r>
              <a:rPr lang="en-US" sz="1400" b="1" i="0" dirty="0">
                <a:solidFill>
                  <a:srgbClr val="068A8A"/>
                </a:solidFill>
                <a:effectLst/>
                <a:latin typeface="system-ui"/>
              </a:rPr>
              <a:t>is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 very.</a:t>
            </a:r>
            <a:r>
              <a:rPr lang="en-US" sz="14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sz="1400" b="1" i="0" dirty="0">
                <a:solidFill>
                  <a:srgbClr val="068A8A"/>
                </a:solidFill>
                <a:effectLst/>
                <a:latin typeface="system-ui"/>
              </a:rPr>
              <a:t>14.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 You </a:t>
            </a:r>
            <a:r>
              <a:rPr lang="en-US" sz="1400" b="1" i="0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today </a:t>
            </a:r>
            <a:r>
              <a:rPr lang="en-US" sz="1400" b="1" i="0" dirty="0">
                <a:solidFill>
                  <a:srgbClr val="068A8A"/>
                </a:solidFill>
                <a:effectLst/>
                <a:latin typeface="system-ui"/>
              </a:rPr>
              <a:t>working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 hard </a:t>
            </a:r>
            <a:r>
              <a:rPr lang="en-US" sz="1400" b="1" i="0" dirty="0">
                <a:solidFill>
                  <a:srgbClr val="068A8A"/>
                </a:solidFill>
                <a:effectLst/>
                <a:latin typeface="system-ui"/>
              </a:rPr>
              <a:t>are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4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sz="1400" b="1" i="0" dirty="0">
                <a:solidFill>
                  <a:srgbClr val="B8B80E"/>
                </a:solidFill>
                <a:effectLst/>
                <a:latin typeface="system-ui"/>
              </a:rPr>
              <a:t>15.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 Don’t </a:t>
            </a:r>
            <a:r>
              <a:rPr lang="en-US" sz="1400" b="1" i="0" dirty="0">
                <a:solidFill>
                  <a:srgbClr val="B8B80E"/>
                </a:solidFill>
                <a:effectLst/>
                <a:latin typeface="system-ui"/>
              </a:rPr>
              <a:t>eating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between 10 and 11. phone We</a:t>
            </a:r>
            <a:r>
              <a:rPr lang="en-US" sz="1400" b="1" i="0" dirty="0">
                <a:solidFill>
                  <a:srgbClr val="B8B80E"/>
                </a:solidFill>
                <a:effectLst/>
                <a:latin typeface="system-ui"/>
              </a:rPr>
              <a:t>´ll be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400" b="0" i="1" dirty="0">
                <a:solidFill>
                  <a:srgbClr val="0D6EFD"/>
                </a:solidFill>
                <a:effectLst/>
                <a:latin typeface="system-ui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1400" b="1" i="0" dirty="0">
                <a:solidFill>
                  <a:srgbClr val="B8B80E"/>
                </a:solidFill>
                <a:effectLst/>
                <a:latin typeface="system-ui"/>
              </a:rPr>
              <a:t>16.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  government The  </a:t>
            </a:r>
            <a:r>
              <a:rPr lang="en-US" sz="1400" b="1" i="0" dirty="0">
                <a:solidFill>
                  <a:srgbClr val="B8B80E"/>
                </a:solidFill>
                <a:effectLst/>
                <a:latin typeface="system-ui"/>
              </a:rPr>
              <a:t>will making be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 a statement the crisis about later today. </a:t>
            </a:r>
          </a:p>
          <a:p>
            <a:pPr algn="l">
              <a:lnSpc>
                <a:spcPct val="150000"/>
              </a:lnSpc>
            </a:pPr>
            <a:r>
              <a:rPr lang="en-US" sz="1400" b="1" i="0" dirty="0">
                <a:solidFill>
                  <a:srgbClr val="B8B80E"/>
                </a:solidFill>
                <a:effectLst/>
                <a:latin typeface="system-ui"/>
              </a:rPr>
              <a:t>17.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 I  Europe  </a:t>
            </a:r>
            <a:r>
              <a:rPr lang="en-US" sz="1400" b="1" i="0" dirty="0">
                <a:solidFill>
                  <a:srgbClr val="B8B80E"/>
                </a:solidFill>
                <a:effectLst/>
                <a:latin typeface="system-ui"/>
              </a:rPr>
              <a:t>will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next  </a:t>
            </a:r>
            <a:r>
              <a:rPr lang="en-US" sz="1400" b="1" i="0" dirty="0">
                <a:solidFill>
                  <a:srgbClr val="B8B80E"/>
                </a:solidFill>
                <a:effectLst/>
                <a:latin typeface="system-ui"/>
              </a:rPr>
              <a:t>be  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round week </a:t>
            </a:r>
            <a:r>
              <a:rPr lang="en-US" sz="1400" b="1" i="0" dirty="0">
                <a:solidFill>
                  <a:srgbClr val="B8B80E"/>
                </a:solidFill>
                <a:effectLst/>
                <a:latin typeface="system-ui"/>
              </a:rPr>
              <a:t>travelling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4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sz="1400" b="1" i="0" dirty="0">
                <a:solidFill>
                  <a:srgbClr val="B8B80E"/>
                </a:solidFill>
                <a:effectLst/>
                <a:latin typeface="system-ui"/>
              </a:rPr>
              <a:t>18.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 He pro  </a:t>
            </a:r>
            <a:r>
              <a:rPr lang="en-US" sz="1400" b="1" i="0" dirty="0">
                <a:solidFill>
                  <a:srgbClr val="B8B80E"/>
                </a:solidFill>
                <a:effectLst/>
                <a:latin typeface="system-ui"/>
              </a:rPr>
              <a:t>will be turning 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400" b="0" i="1" dirty="0">
                <a:solidFill>
                  <a:srgbClr val="0D6EFD"/>
                </a:solidFill>
                <a:effectLst/>
                <a:latin typeface="system-ui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1400" b="1" i="0" dirty="0">
                <a:solidFill>
                  <a:srgbClr val="B8B80E"/>
                </a:solidFill>
                <a:effectLst/>
                <a:latin typeface="system-ui"/>
              </a:rPr>
              <a:t>19.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 Well, I'm sure they hear once They  what their boy did, </a:t>
            </a:r>
            <a:r>
              <a:rPr lang="en-US" sz="1400" b="1" i="0" dirty="0">
                <a:solidFill>
                  <a:srgbClr val="B8B80E"/>
                </a:solidFill>
                <a:effectLst/>
                <a:latin typeface="system-ui"/>
              </a:rPr>
              <a:t> will be understanding.</a:t>
            </a:r>
            <a:r>
              <a:rPr lang="en-US" sz="14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sz="1400" b="1" i="0" dirty="0">
                <a:solidFill>
                  <a:srgbClr val="B8B80E"/>
                </a:solidFill>
                <a:effectLst/>
                <a:latin typeface="system-ui"/>
              </a:rPr>
              <a:t>20.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 And her the  </a:t>
            </a:r>
            <a:r>
              <a:rPr lang="en-US" sz="1400" b="1" i="0" dirty="0">
                <a:solidFill>
                  <a:srgbClr val="B8B80E"/>
                </a:solidFill>
                <a:effectLst/>
                <a:latin typeface="system-ui"/>
              </a:rPr>
              <a:t>will be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 doctor on the 14</a:t>
            </a:r>
            <a:r>
              <a:rPr lang="en-US" sz="1400" b="0" i="0" baseline="30000" dirty="0">
                <a:solidFill>
                  <a:srgbClr val="212529"/>
                </a:solidFill>
                <a:effectLst/>
                <a:latin typeface="system-ui"/>
              </a:rPr>
              <a:t>th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400" b="1" i="0" dirty="0">
                <a:solidFill>
                  <a:srgbClr val="B8B80E"/>
                </a:solidFill>
                <a:effectLst/>
                <a:latin typeface="system-ui"/>
              </a:rPr>
              <a:t>visiting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en-US" sz="1400" b="0" i="1" dirty="0">
                <a:solidFill>
                  <a:srgbClr val="0D6EFD"/>
                </a:solidFill>
                <a:effectLst/>
                <a:latin typeface="system-ui"/>
              </a:rPr>
              <a:t> </a:t>
            </a:r>
            <a:endParaRPr lang="en-US" sz="14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377688" y="1299480"/>
            <a:ext cx="5766178" cy="602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8) Responda as perguntas:</a:t>
            </a:r>
          </a:p>
          <a:p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Was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going to school?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Were they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singing a song?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Was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working at home?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Was 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teaching English?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Was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eating pizza?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Was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answering correctly?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Were they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crying?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Is she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going to church?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Is your son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buying a new phone?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Are they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playing soccer?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Are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enjoying the music?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Is it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raining?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Are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really helping me?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Is she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taking her medicines?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 going to school?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be waiting here?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they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 helping us?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we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be using our phones?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she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be sleeping?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they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be eating?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61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</a:t>
            </a:r>
            <a:endParaRPr lang="pt-BR" sz="18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17239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9) Complete as palavras das imagens: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AutoShape 4" descr="Parts Of The Body In English, Parts Of Human Body With Pictures - EngDic">
            <a:extLst>
              <a:ext uri="{FF2B5EF4-FFF2-40B4-BE49-F238E27FC236}">
                <a16:creationId xmlns:a16="http://schemas.microsoft.com/office/drawing/2014/main" id="{FEDD8950-8979-4276-8295-33406115E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D08543F-87CD-4D0E-9434-C015E7717712}"/>
              </a:ext>
            </a:extLst>
          </p:cNvPr>
          <p:cNvGrpSpPr/>
          <p:nvPr/>
        </p:nvGrpSpPr>
        <p:grpSpPr>
          <a:xfrm>
            <a:off x="1704112" y="730888"/>
            <a:ext cx="3449776" cy="4281584"/>
            <a:chOff x="1704112" y="730888"/>
            <a:chExt cx="3449776" cy="428158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B74CA94-A68D-4476-8A6A-558DCEA2E6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112" y="730888"/>
              <a:ext cx="3425267" cy="4281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A6503D1-F6AE-472F-9502-F17562181B2F}"/>
                </a:ext>
              </a:extLst>
            </p:cNvPr>
            <p:cNvSpPr/>
            <p:nvPr/>
          </p:nvSpPr>
          <p:spPr>
            <a:xfrm>
              <a:off x="1868558" y="2280692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44CFD474-3518-48E3-B2FC-42C0BA5D8147}"/>
                </a:ext>
              </a:extLst>
            </p:cNvPr>
            <p:cNvSpPr/>
            <p:nvPr/>
          </p:nvSpPr>
          <p:spPr>
            <a:xfrm>
              <a:off x="3429000" y="2280691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7A8D23E1-57D0-473D-A19B-7422532273DD}"/>
                </a:ext>
              </a:extLst>
            </p:cNvPr>
            <p:cNvSpPr/>
            <p:nvPr/>
          </p:nvSpPr>
          <p:spPr>
            <a:xfrm>
              <a:off x="4217110" y="2280690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9D1BA40E-8823-429E-93E6-D4A91390E287}"/>
                </a:ext>
              </a:extLst>
            </p:cNvPr>
            <p:cNvSpPr/>
            <p:nvPr/>
          </p:nvSpPr>
          <p:spPr>
            <a:xfrm>
              <a:off x="3416745" y="3390958"/>
              <a:ext cx="682138" cy="304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635C5FFD-0CDD-4738-9F28-F5EF1C8389FD}"/>
                </a:ext>
              </a:extLst>
            </p:cNvPr>
            <p:cNvSpPr/>
            <p:nvPr/>
          </p:nvSpPr>
          <p:spPr>
            <a:xfrm>
              <a:off x="1904654" y="4553763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5B14AF81-721D-4FC1-9296-8064C9FB6A25}"/>
                </a:ext>
              </a:extLst>
            </p:cNvPr>
            <p:cNvSpPr/>
            <p:nvPr/>
          </p:nvSpPr>
          <p:spPr>
            <a:xfrm>
              <a:off x="2734607" y="4581494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DA690F75-3A2F-46A2-B12F-99559531E5E0}"/>
                </a:ext>
              </a:extLst>
            </p:cNvPr>
            <p:cNvSpPr/>
            <p:nvPr/>
          </p:nvSpPr>
          <p:spPr>
            <a:xfrm>
              <a:off x="4471750" y="4559630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8FC6DAA-64E4-49D1-BC21-211AF5B78591}"/>
              </a:ext>
            </a:extLst>
          </p:cNvPr>
          <p:cNvGrpSpPr/>
          <p:nvPr/>
        </p:nvGrpSpPr>
        <p:grpSpPr>
          <a:xfrm>
            <a:off x="1711401" y="5104081"/>
            <a:ext cx="3442487" cy="4410757"/>
            <a:chOff x="1711401" y="5104081"/>
            <a:chExt cx="3442487" cy="441075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DCFCBE8-D474-4028-A040-8012B4227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4966" y="5104081"/>
              <a:ext cx="3308068" cy="4410757"/>
            </a:xfrm>
            <a:prstGeom prst="rect">
              <a:avLst/>
            </a:prstGeom>
          </p:spPr>
        </p:pic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EA94818A-7925-4138-9AE4-27F59C85015B}"/>
                </a:ext>
              </a:extLst>
            </p:cNvPr>
            <p:cNvSpPr/>
            <p:nvPr/>
          </p:nvSpPr>
          <p:spPr>
            <a:xfrm>
              <a:off x="2393538" y="5633921"/>
              <a:ext cx="682138" cy="1496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17BA0A06-B238-4602-A43C-93ED6942134B}"/>
                </a:ext>
              </a:extLst>
            </p:cNvPr>
            <p:cNvSpPr/>
            <p:nvPr/>
          </p:nvSpPr>
          <p:spPr>
            <a:xfrm>
              <a:off x="2209627" y="6313448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29591B2A-5E11-4983-8D3A-6B6EAE238346}"/>
                </a:ext>
              </a:extLst>
            </p:cNvPr>
            <p:cNvSpPr/>
            <p:nvPr/>
          </p:nvSpPr>
          <p:spPr>
            <a:xfrm>
              <a:off x="2015628" y="6523706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D809AB3B-3E7D-4F6A-AAE4-16234966CB8D}"/>
                </a:ext>
              </a:extLst>
            </p:cNvPr>
            <p:cNvSpPr/>
            <p:nvPr/>
          </p:nvSpPr>
          <p:spPr>
            <a:xfrm>
              <a:off x="3770069" y="6223444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F683C85C-53D1-42C1-ABF4-268DF81E150F}"/>
                </a:ext>
              </a:extLst>
            </p:cNvPr>
            <p:cNvSpPr/>
            <p:nvPr/>
          </p:nvSpPr>
          <p:spPr>
            <a:xfrm>
              <a:off x="1711401" y="7263482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0F9AF4BE-B61C-48CE-91A8-D8A1E702BC05}"/>
                </a:ext>
              </a:extLst>
            </p:cNvPr>
            <p:cNvSpPr/>
            <p:nvPr/>
          </p:nvSpPr>
          <p:spPr>
            <a:xfrm>
              <a:off x="4319331" y="7824520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9A9214B5-886E-4544-B7DC-748134AC49BB}"/>
                </a:ext>
              </a:extLst>
            </p:cNvPr>
            <p:cNvSpPr/>
            <p:nvPr/>
          </p:nvSpPr>
          <p:spPr>
            <a:xfrm>
              <a:off x="4105125" y="8414964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CF2CDCA9-D9CD-49AF-8DFF-EB8A4F00470A}"/>
                </a:ext>
              </a:extLst>
            </p:cNvPr>
            <p:cNvSpPr/>
            <p:nvPr/>
          </p:nvSpPr>
          <p:spPr>
            <a:xfrm>
              <a:off x="4471750" y="6083322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976C6312-3EBF-470D-A28B-644129FF0C75}"/>
                </a:ext>
              </a:extLst>
            </p:cNvPr>
            <p:cNvSpPr/>
            <p:nvPr/>
          </p:nvSpPr>
          <p:spPr>
            <a:xfrm>
              <a:off x="1904654" y="8034618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284878C-B4AD-4D1C-8D52-80E972C2B162}"/>
                </a:ext>
              </a:extLst>
            </p:cNvPr>
            <p:cNvSpPr/>
            <p:nvPr/>
          </p:nvSpPr>
          <p:spPr>
            <a:xfrm>
              <a:off x="4217110" y="8666722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6691C050-E595-4359-AA86-1253283CCCE2}"/>
                </a:ext>
              </a:extLst>
            </p:cNvPr>
            <p:cNvSpPr/>
            <p:nvPr/>
          </p:nvSpPr>
          <p:spPr>
            <a:xfrm>
              <a:off x="4361104" y="6928114"/>
              <a:ext cx="682138" cy="1601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61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</a:t>
            </a:r>
            <a:endParaRPr lang="pt-BR" sz="18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69071" y="1231833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10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Responda as perguntas abaixo: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29B2C3E-2A58-4BC5-BAC8-0547436A328A}"/>
              </a:ext>
            </a:extLst>
          </p:cNvPr>
          <p:cNvSpPr txBox="1"/>
          <p:nvPr/>
        </p:nvSpPr>
        <p:spPr>
          <a:xfrm>
            <a:off x="3070800" y="1735830"/>
            <a:ext cx="3634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Do you worry about your health?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How often do you have a health check?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Where do you go to get information on health?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What are the best and worst jobs for your health?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How is the health of your computer / the economy / the planet?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0E3E392-FED4-48FD-AB82-CB1229B98DD6}"/>
              </a:ext>
            </a:extLst>
          </p:cNvPr>
          <p:cNvSpPr txBox="1"/>
          <p:nvPr/>
        </p:nvSpPr>
        <p:spPr>
          <a:xfrm>
            <a:off x="3095767" y="5858714"/>
            <a:ext cx="34494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Do you think our body is perfectly formed?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What part of your body would you like to change?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How is your body changing? Do you like these changes?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d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What’s the best and worst thing ever to happen to your body?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068A8A"/>
                </a:solidFill>
                <a:latin typeface="system-ui"/>
              </a:rPr>
              <a:t>e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)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ystem-ui"/>
              </a:rPr>
              <a:t>What do you do to look after your body?</a:t>
            </a: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2EE424-3F34-4A51-80F5-DA24A3FA038F}"/>
              </a:ext>
            </a:extLst>
          </p:cNvPr>
          <p:cNvSpPr txBox="1"/>
          <p:nvPr/>
        </p:nvSpPr>
        <p:spPr>
          <a:xfrm>
            <a:off x="1213234" y="607628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BODY</a:t>
            </a:r>
          </a:p>
        </p:txBody>
      </p:sp>
      <p:pic>
        <p:nvPicPr>
          <p:cNvPr id="2050" name="Picture 2" descr="What Is Health Care Economics? | HBS Online">
            <a:extLst>
              <a:ext uri="{FF2B5EF4-FFF2-40B4-BE49-F238E27FC236}">
                <a16:creationId xmlns:a16="http://schemas.microsoft.com/office/drawing/2014/main" id="{CDDA1A9F-B381-44C2-9DEB-028DFB098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5" y="2686866"/>
            <a:ext cx="2350968" cy="11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D5118D-7988-438E-962F-DE620EC343D3}"/>
              </a:ext>
            </a:extLst>
          </p:cNvPr>
          <p:cNvSpPr txBox="1"/>
          <p:nvPr/>
        </p:nvSpPr>
        <p:spPr>
          <a:xfrm>
            <a:off x="1087142" y="2170440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HEALTH</a:t>
            </a:r>
          </a:p>
        </p:txBody>
      </p:sp>
      <p:pic>
        <p:nvPicPr>
          <p:cNvPr id="2052" name="Picture 4" descr="Human Anatomy VR">
            <a:extLst>
              <a:ext uri="{FF2B5EF4-FFF2-40B4-BE49-F238E27FC236}">
                <a16:creationId xmlns:a16="http://schemas.microsoft.com/office/drawing/2014/main" id="{AF38F362-1378-4B6F-ABEC-41B4F5778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5"/>
          <a:stretch/>
        </p:blipFill>
        <p:spPr bwMode="auto">
          <a:xfrm>
            <a:off x="440455" y="6559090"/>
            <a:ext cx="2471187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61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8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69071" y="1231833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11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Responda as perguntas 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(Why, When, How, Do </a:t>
            </a:r>
            <a:r>
              <a:rPr lang="pt-BR" sz="1400" b="1" i="1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you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... e </a:t>
            </a:r>
            <a:r>
              <a:rPr lang="pt-BR" sz="1400" b="1" i="1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etc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). 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3931695" y="4401874"/>
            <a:ext cx="2455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OBS:  Complete as frases: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632E0A-0CFE-4328-876A-6F68DF8A48F0}"/>
              </a:ext>
            </a:extLst>
          </p:cNvPr>
          <p:cNvSpPr txBox="1"/>
          <p:nvPr/>
        </p:nvSpPr>
        <p:spPr>
          <a:xfrm>
            <a:off x="614887" y="1645268"/>
            <a:ext cx="46903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AutoNum type="arabicPeriod"/>
            </a:pP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meeting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I´m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looking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forward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to meeting </a:t>
            </a:r>
            <a:r>
              <a:rPr lang="pt-BR" sz="12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 because </a:t>
            </a: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2.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She`s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talking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with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3.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going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to Paris.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4.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spending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time with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friends.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Who?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5.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looking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forward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our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future.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CBBBCC6-22DF-4EC0-B3F8-C087CBF925D7}"/>
              </a:ext>
            </a:extLst>
          </p:cNvPr>
          <p:cNvSpPr txBox="1"/>
          <p:nvPr/>
        </p:nvSpPr>
        <p:spPr>
          <a:xfrm>
            <a:off x="614887" y="3586266"/>
            <a:ext cx="3429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6.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</a:t>
            </a:r>
            <a:r>
              <a:rPr lang="pt-BR" sz="1200" b="1" dirty="0">
                <a:solidFill>
                  <a:srgbClr val="DC3545"/>
                </a:solidFill>
                <a:latin typeface="system-ui"/>
              </a:rPr>
              <a:t> _________________________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7.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to__________________________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8.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</a:t>
            </a:r>
            <a:r>
              <a:rPr lang="pt-BR" sz="1200" b="1" dirty="0">
                <a:solidFill>
                  <a:srgbClr val="DC3545"/>
                </a:solidFill>
                <a:latin typeface="system-ui"/>
              </a:rPr>
              <a:t> _________________________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9.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to_________________________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10.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I've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decided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to </a:t>
            </a:r>
            <a:r>
              <a:rPr lang="pt-BR" sz="1200" b="1" dirty="0">
                <a:solidFill>
                  <a:srgbClr val="DC3545"/>
                </a:solidFill>
                <a:latin typeface="system-ui"/>
              </a:rPr>
              <a:t>________________________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B8B338-89FF-49FC-B3DB-F894F5990992}"/>
              </a:ext>
            </a:extLst>
          </p:cNvPr>
          <p:cNvSpPr txBox="1"/>
          <p:nvPr/>
        </p:nvSpPr>
        <p:spPr>
          <a:xfrm>
            <a:off x="614887" y="5525259"/>
            <a:ext cx="3429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11. I can not say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things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about her.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dirty="0">
                <a:solidFill>
                  <a:srgbClr val="212529"/>
                </a:solidFill>
                <a:latin typeface="system-ui"/>
              </a:rPr>
              <a:t>      </a:t>
            </a:r>
            <a:r>
              <a:rPr lang="pt-BR" sz="1200" i="1" dirty="0">
                <a:solidFill>
                  <a:srgbClr val="212529"/>
                </a:solidFill>
                <a:latin typeface="system-ui"/>
              </a:rPr>
              <a:t>I can not say because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12. I can´t say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I will help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tonight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13. I can not say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how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happy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is.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14. I can’t say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car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is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15. I can’t say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a word about that.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Why?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71C7C40-ACA9-47B8-ACBE-3AAE17ED329C}"/>
              </a:ext>
            </a:extLst>
          </p:cNvPr>
          <p:cNvSpPr txBox="1"/>
          <p:nvPr/>
        </p:nvSpPr>
        <p:spPr>
          <a:xfrm>
            <a:off x="617518" y="7378385"/>
            <a:ext cx="57692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16. I can not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see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that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movie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dirty="0">
                <a:solidFill>
                  <a:srgbClr val="212529"/>
                </a:solidFill>
                <a:latin typeface="system-ui"/>
              </a:rPr>
              <a:t>When?</a:t>
            </a:r>
          </a:p>
          <a:p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17. I can not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hear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from her. 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What?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18. I can´t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visit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parentes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Holiday.  </a:t>
            </a:r>
            <a:r>
              <a:rPr lang="pt-BR" sz="1200" b="1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Change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Visit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 and Holiday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19. I can´t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for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vacation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Change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1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vacation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20. I can´t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wait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open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my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</a:rPr>
              <a:t>present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pt-BR" sz="1200" b="1" i="1" dirty="0">
                <a:solidFill>
                  <a:srgbClr val="212529"/>
                </a:solidFill>
                <a:latin typeface="system-ui"/>
              </a:rPr>
              <a:t>What presente?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61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8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69071" y="1231833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12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Escreva mais frases com os </a:t>
            </a:r>
            <a:r>
              <a:rPr lang="pt-BR" sz="1400" b="1" i="1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Phrasal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400" b="1" i="1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Verbs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AE87D9-AA1B-426C-A556-36337631710D}"/>
              </a:ext>
            </a:extLst>
          </p:cNvPr>
          <p:cNvSpPr txBox="1"/>
          <p:nvPr/>
        </p:nvSpPr>
        <p:spPr>
          <a:xfrm>
            <a:off x="369071" y="1641886"/>
            <a:ext cx="57661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0" dirty="0" err="1">
                <a:solidFill>
                  <a:srgbClr val="8B0000"/>
                </a:solidFill>
                <a:effectLst/>
                <a:latin typeface="system-ui"/>
              </a:rPr>
              <a:t>Think</a:t>
            </a:r>
            <a:r>
              <a:rPr lang="pt-BR" sz="1200" b="1" i="0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dirty="0" err="1">
                <a:solidFill>
                  <a:srgbClr val="8B0000"/>
                </a:solidFill>
                <a:effectLst/>
                <a:latin typeface="system-ui"/>
              </a:rPr>
              <a:t>something</a:t>
            </a:r>
            <a:r>
              <a:rPr lang="pt-BR" sz="1200" b="1" i="0" dirty="0">
                <a:solidFill>
                  <a:srgbClr val="8B0000"/>
                </a:solidFill>
                <a:effectLst/>
                <a:latin typeface="system-ui"/>
              </a:rPr>
              <a:t> over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(</a:t>
            </a:r>
            <a:r>
              <a:rPr lang="pt-BR" sz="1200" b="0" i="0" dirty="0" err="1">
                <a:solidFill>
                  <a:srgbClr val="0D6EFD"/>
                </a:solidFill>
                <a:effectLst/>
                <a:latin typeface="system-ui"/>
              </a:rPr>
              <a:t>consider</a:t>
            </a:r>
            <a:r>
              <a:rPr lang="pt-BR" sz="1200" b="0" i="0" dirty="0">
                <a:solidFill>
                  <a:srgbClr val="0D6EFD"/>
                </a:solidFill>
                <a:effectLst/>
                <a:latin typeface="system-ui"/>
              </a:rPr>
              <a:t> 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- ponderar, considerar</a:t>
            </a:r>
            <a:br>
              <a:rPr lang="pt-BR" sz="1200" dirty="0"/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Jane is thinking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suggestion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over before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final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decision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br>
              <a:rPr lang="pt-BR" sz="1200" dirty="0"/>
            </a:b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Work 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(exercise 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exercitar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-se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Bob goes to the gym to work out every afternoon.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i="1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Look at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(attention)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olhar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ter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atenção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Please, look at me.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</p:txBody>
      </p:sp>
      <p:pic>
        <p:nvPicPr>
          <p:cNvPr id="3074" name="Picture 2" descr="Andrade Gutierrez e FIEMG vão ampliar internação contra o Covid-19 em MG -  Diário do Comércio">
            <a:extLst>
              <a:ext uri="{FF2B5EF4-FFF2-40B4-BE49-F238E27FC236}">
                <a16:creationId xmlns:a16="http://schemas.microsoft.com/office/drawing/2014/main" id="{EA7BBFFF-3C71-4997-ACE6-DC419BFC0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190" y="1641886"/>
            <a:ext cx="1844092" cy="11308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0 Ways You Didn't Realize You're Working Out Wrong — Eat This Not That">
            <a:extLst>
              <a:ext uri="{FF2B5EF4-FFF2-40B4-BE49-F238E27FC236}">
                <a16:creationId xmlns:a16="http://schemas.microsoft.com/office/drawing/2014/main" id="{DD8E4E19-15FB-4BC2-85BC-2BCA3890A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190" y="4296303"/>
            <a:ext cx="1795819" cy="11950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s cinco sentidos em inglês - Visão - inFlux Blog">
            <a:extLst>
              <a:ext uri="{FF2B5EF4-FFF2-40B4-BE49-F238E27FC236}">
                <a16:creationId xmlns:a16="http://schemas.microsoft.com/office/drawing/2014/main" id="{A9F0EB71-07A1-4BC5-8314-10FAE73BC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57" y="6979012"/>
            <a:ext cx="1844092" cy="7705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25700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CONVERSATION TOPICS</a:t>
            </a:r>
            <a:endParaRPr lang="pt-BR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66107" y="1360713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i="0" dirty="0">
                <a:solidFill>
                  <a:srgbClr val="008000"/>
                </a:solidFill>
                <a:effectLst/>
                <a:latin typeface="system-ui"/>
              </a:rPr>
              <a:t>IMMIGRATION</a:t>
            </a:r>
            <a:endParaRPr lang="pt-BR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64623" y="928274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13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Responda as perguntas: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8872C8-8A84-4C84-A49F-D91F89AB1740}"/>
              </a:ext>
            </a:extLst>
          </p:cNvPr>
          <p:cNvSpPr txBox="1"/>
          <p:nvPr/>
        </p:nvSpPr>
        <p:spPr>
          <a:xfrm>
            <a:off x="366106" y="1634218"/>
            <a:ext cx="633949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comes to mind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hear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word ‘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immigration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’?</a:t>
            </a: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immigration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immigration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issue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country?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report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illegal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immigrant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police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are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benefits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immigration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Has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immigration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around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world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successful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When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immigration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became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social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issue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and work in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another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country?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immigrants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raw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deal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the countries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they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in?</a:t>
            </a: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happen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world’s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population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all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immigration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laws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ended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6DCF5D0-E8FE-489C-ABC8-63CCBA982084}"/>
              </a:ext>
            </a:extLst>
          </p:cNvPr>
          <p:cNvSpPr txBox="1"/>
          <p:nvPr/>
        </p:nvSpPr>
        <p:spPr>
          <a:xfrm>
            <a:off x="377688" y="5589454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i="0" dirty="0">
                <a:solidFill>
                  <a:srgbClr val="008000"/>
                </a:solidFill>
                <a:effectLst/>
                <a:latin typeface="system-ui"/>
              </a:rPr>
              <a:t>INTERNET</a:t>
            </a:r>
            <a:endParaRPr lang="pt-BR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C0C0CC-9AFC-4DE4-99D4-2FE692AB1C5C}"/>
              </a:ext>
            </a:extLst>
          </p:cNvPr>
          <p:cNvSpPr txBox="1"/>
          <p:nvPr/>
        </p:nvSpPr>
        <p:spPr>
          <a:xfrm>
            <a:off x="384821" y="5878800"/>
            <a:ext cx="57691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is the Internet?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What would the world be like without the Internet?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Could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live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without the Internet?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the Internet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dangerous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kind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technology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will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replace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Internet?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annoys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about the Internet?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addicted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the Internet?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social networking sites like Facebook and Instagram?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Can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remember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first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time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Internet?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How has the Internet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changed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world?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6790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28347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TRANSLATE INTO ENGLISH</a:t>
            </a:r>
            <a:endParaRPr lang="pt-BR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09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851893" y="1608736"/>
            <a:ext cx="5290489" cy="4270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estava conversando com o Papai Noel. (mãe)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 pai estava dizendo a verdade. (uma mentira)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verdade, estávamos pensando em você. (dele)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Estávamos voltando para casa quando conheci Jane. (eles)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Estava chovendo quando me levantei. (nevando)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Machuquei minhas costas enquanto trabalhava no jardim. (braço)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Acenei para Jane, mas ela não estava olhando. (Prumo)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Estou parando para fumar. (beber)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Meu irmão está estudando em Columbia. (em casa)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crianças estão fazendo um teste. (seus brinquedos)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água está fervendo. Tome cuidado! (Não toque nele)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Estou ficando com sede. Vamos beber. (com fome - para comer)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população mundial está aumentando muito rapidamente. (na China)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está trabalhando duro hoje. (estude)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ligue entre 10 e 11. Estaremos comendo. (dormir)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governo fará uma declaração sobre a crise ainda hoje. (O presidente)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Estarei viajando pela Europa na próxima semana. (mês)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vai se tornar profissional. (mestre)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Bem, tenho certeza que uma vez que eles ouvirem o que seu filho fez, eles entenderão. 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o médico irá visitá-la no dia 14. (em 10 dias)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1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10896</TotalTime>
  <Words>2266</Words>
  <Application>Microsoft Office PowerPoint</Application>
  <PresentationFormat>Papel A4 (210 x 297 mm)</PresentationFormat>
  <Paragraphs>461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510</cp:revision>
  <cp:lastPrinted>2022-03-15T13:55:48Z</cp:lastPrinted>
  <dcterms:created xsi:type="dcterms:W3CDTF">2021-10-15T13:30:39Z</dcterms:created>
  <dcterms:modified xsi:type="dcterms:W3CDTF">2022-03-15T16:42:20Z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