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9" r:id="rId11"/>
    <p:sldId id="268" r:id="rId12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78" y="-91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15/03/2022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191557"/>
            <a:ext cx="6052928" cy="634890"/>
            <a:chOff x="129210" y="1341685"/>
            <a:chExt cx="6052928" cy="63489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417444" y="1341685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95344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Interrogative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B20554-508C-4DEE-8116-363B3EF620D3}"/>
              </a:ext>
            </a:extLst>
          </p:cNvPr>
          <p:cNvSpPr txBox="1"/>
          <p:nvPr/>
        </p:nvSpPr>
        <p:spPr>
          <a:xfrm>
            <a:off x="417444" y="2574640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VERBS &amp; WORDS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417444" y="2882416"/>
            <a:ext cx="5893903" cy="1354217"/>
            <a:chOff x="417444" y="3032544"/>
            <a:chExt cx="5893903" cy="1354217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417444" y="3032544"/>
              <a:ext cx="57646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i="1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546653" y="3371098"/>
              <a:ext cx="57646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Oferecer</a:t>
              </a:r>
              <a:r>
                <a:rPr lang="pt-B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Pagar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Fornecer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Colocar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Alcançar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 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Continuar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Lembrar</a:t>
              </a:r>
              <a:r>
                <a:rPr lang="pt-BR" sz="12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Dizer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Ver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 			</a:t>
              </a:r>
              <a:endPara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489326" y="4674446"/>
            <a:ext cx="6082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66" y="5119017"/>
            <a:ext cx="971550" cy="448295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WINTER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SNOW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UMBRELLA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WARM DAYS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SUMMER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RAINBOWS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68A8A"/>
                </a:solidFill>
                <a:latin typeface="system-ui"/>
              </a:rPr>
              <a:t>SUNSCREEN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AUTUMN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FALL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CLOUDY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FOGGY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HURRICANE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RAINY</a:t>
            </a:r>
            <a:endParaRPr lang="pt-BR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78" y="5135832"/>
            <a:ext cx="1569559" cy="44783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guarda-chuva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dias quentes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cair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arco-íris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protetor solar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furacão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enevoado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nublado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outono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chuvoso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93" y="5118445"/>
            <a:ext cx="971550" cy="43815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S_O_M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S_N</a:t>
            </a:r>
            <a:endParaRPr lang="en-US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SU_NY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T_UN_ER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W_ND</a:t>
            </a:r>
            <a:endParaRPr lang="en-US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WIN_Y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O_D</a:t>
            </a:r>
            <a:endParaRPr lang="en-US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FRE_ZI_G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T_RN_DO</a:t>
            </a:r>
            <a:endParaRPr lang="en-US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R_INI_G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I_Y</a:t>
            </a:r>
            <a:endParaRPr lang="en-US" sz="12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CLO_D_</a:t>
            </a:r>
            <a:endParaRPr lang="en-US" sz="1200" b="0" i="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SWI_MI_G POOL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B_AC_</a:t>
            </a:r>
            <a:endParaRPr lang="pt-BR" sz="1200" dirty="0">
              <a:solidFill>
                <a:srgbClr val="068A8A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F42BD5-C440-4520-B7D3-43D11009B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9196" r="22982" b="47461"/>
          <a:stretch/>
        </p:blipFill>
        <p:spPr>
          <a:xfrm rot="5400000">
            <a:off x="5403455" y="7055001"/>
            <a:ext cx="1513052" cy="7349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A499F03-2CD3-4677-B7DB-971D0DEA2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83" r="91131" b="50000"/>
          <a:stretch/>
        </p:blipFill>
        <p:spPr>
          <a:xfrm>
            <a:off x="1868557" y="2569394"/>
            <a:ext cx="608266" cy="3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1375265" y="1497257"/>
            <a:ext cx="4406867" cy="4085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Quantas línguas você fala?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licença, posso apenas abrir a janela?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Posso usar seu telefone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para falar inglês fluentemente?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Posso sugerir uma ideia para o projeto?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vai me dar o número de telefone dele?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em seu trabalho?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Posso pegar seu carro emprestado?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Quantos copos de água você pode beber em um minuto?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não deveria tentar comer melhor?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Posso visitá-lo amanhã?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repetir isso, por favor?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gostaria de uma fatia de pizza?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Posso falar com Jane?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deve sair neste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fumar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que você deve vestir para a entrevista de emprego?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poderia me trazer um copo de água?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me compraria um anel?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limpar seu quarto?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56541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SEASONS</a:t>
            </a:r>
            <a:endParaRPr lang="pt-BR" sz="1200" b="1" dirty="0">
              <a:solidFill>
                <a:srgbClr val="AEAAAA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 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você está no verão?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durante o inverno?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mundo gosta do sprint?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é a sua estação favorita?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que odeia o verão?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F6DAA8-0F76-47C1-A82C-6640657FD85B}"/>
              </a:ext>
            </a:extLst>
          </p:cNvPr>
          <p:cNvSpPr txBox="1"/>
          <p:nvPr/>
        </p:nvSpPr>
        <p:spPr>
          <a:xfrm>
            <a:off x="377688" y="6165776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8066338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WEATHER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Como o clima muda seus sentimentos?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Gostaria de trabalhar como meteorologista?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Como estava o clima hoje?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usa óculos escuros quando está quente?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sempre leva seu guarda-chuva quando está nublado?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4154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estudar.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entender a aula dela.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responder suas perguntas o tempo todo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baixar este material.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concordar com suas ideias.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fazer uma pausa.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lançar um novo slogan.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mudar para outro país.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candidatar ao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ler esse livro.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parasse de estudar.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12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Eu odiaria que você deixasse o emprego.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ficasse doente.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falhasse novamente.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vendesse seu carro.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não fazia ideia de que ela era tão inteligente.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 não tem ideia de como chegar lá.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tenho ideia de que horas devo falar.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de como ela cozinhou aquela refeição.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do que ele está pensando.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08476" y="6058407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O que você está procurando? 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Preciso entregar meu dever de casa na próxima aula. 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b="0" i="1" dirty="0">
                <a:solidFill>
                  <a:srgbClr val="212529"/>
                </a:solidFill>
                <a:effectLst/>
                <a:latin typeface="system-ui"/>
              </a:rPr>
              <a:t>Eu dei a maioria das minhas roupas quando me mudei para o exterior.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2104AE8-2A55-4827-8452-663DB8A43D94}"/>
              </a:ext>
            </a:extLst>
          </p:cNvPr>
          <p:cNvSpPr txBox="1"/>
          <p:nvPr/>
        </p:nvSpPr>
        <p:spPr>
          <a:xfrm>
            <a:off x="377688" y="847207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417444" y="1191557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Risque a palavra incorreta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6) Passe as frases para Negativa: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417444" y="1539557"/>
            <a:ext cx="5766178" cy="310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 / cans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speak Spanish.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 / Can to 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go to the bathroom?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  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cans not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 Jane. She is at work now.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She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en-US" sz="1200" b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culd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play the piano when she was five years old.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My brother </a:t>
            </a:r>
            <a:r>
              <a:rPr lang="en-US" sz="1200" b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couldz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the club.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could / could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get much hotter in December.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 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could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lend you my smartphone.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may / mays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rain tomorrow.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May To / May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 come in?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might / </a:t>
            </a:r>
            <a:r>
              <a:rPr lang="en-US" sz="1200" b="1" dirty="0" err="1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mights</a:t>
            </a:r>
            <a:r>
              <a:rPr lang="en-US" sz="1200" b="1" dirty="0">
                <a:solidFill>
                  <a:srgbClr val="008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rain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415960" y="4688632"/>
            <a:ext cx="5766178" cy="353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  rain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might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You  run 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musn´t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inside church the.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quite It´s dark, it  be after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 o´clock.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smoke 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shouldn´t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  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 she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believe harder study time this.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It´s cold close here very . I  the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window.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when I swim was 6 old years.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She what I was understand saying.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My 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5 grandfather l speak languages.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on Jane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shouldn´t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the street be  at this time.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 sometimes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go for a walk You.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377688" y="1299480"/>
            <a:ext cx="5766178" cy="602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8) Responda as perguntas:</a:t>
            </a:r>
          </a:p>
          <a:p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How many languages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speak?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Excuse me,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just open the window?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your phone now?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 to speak English fluently?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Might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suggest an idea for the project?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give me his phone number?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 in your job?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borrow your car?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How many glasses of water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drink in one minute?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Shouldn´t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try to eat better?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visit you tomorrow?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repeat that please?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Would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like a slice of pizza?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speak to Jane?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leave this weekend?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we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smoke here?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wear for the job interview?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bring me a glass of water?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Would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buy me a ring?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clean your room?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17239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9) Complete as palavras das imagens: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995EDC-E7C0-45BA-AE50-4302221F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990733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40F876D-FB65-492D-8EFA-598220B37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5258482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96CFD0-1DA5-4CC9-B4D4-10E59451977A}"/>
              </a:ext>
            </a:extLst>
          </p:cNvPr>
          <p:cNvSpPr/>
          <p:nvPr/>
        </p:nvSpPr>
        <p:spPr>
          <a:xfrm>
            <a:off x="1672389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1A45B96-736E-474A-9380-8CDCE25D03CD}"/>
              </a:ext>
            </a:extLst>
          </p:cNvPr>
          <p:cNvSpPr/>
          <p:nvPr/>
        </p:nvSpPr>
        <p:spPr>
          <a:xfrm>
            <a:off x="3654722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D4DD34D-ED2C-434A-B162-5EE4254915AD}"/>
              </a:ext>
            </a:extLst>
          </p:cNvPr>
          <p:cNvSpPr/>
          <p:nvPr/>
        </p:nvSpPr>
        <p:spPr>
          <a:xfrm>
            <a:off x="1676051" y="368602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3926262-85ED-45A9-B6FA-3F0F7FE36F95}"/>
              </a:ext>
            </a:extLst>
          </p:cNvPr>
          <p:cNvSpPr/>
          <p:nvPr/>
        </p:nvSpPr>
        <p:spPr>
          <a:xfrm>
            <a:off x="1676051" y="464985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6211AAE9-9CEC-4334-9039-A0F3E8DA825A}"/>
              </a:ext>
            </a:extLst>
          </p:cNvPr>
          <p:cNvSpPr/>
          <p:nvPr/>
        </p:nvSpPr>
        <p:spPr>
          <a:xfrm>
            <a:off x="1676051" y="40480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E6A3405-27F8-490B-80C0-8CAFD1154E2E}"/>
              </a:ext>
            </a:extLst>
          </p:cNvPr>
          <p:cNvSpPr/>
          <p:nvPr/>
        </p:nvSpPr>
        <p:spPr>
          <a:xfrm>
            <a:off x="2671443" y="371994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A941B2D-F1A8-4593-8497-7ACF0ADF3D86}"/>
              </a:ext>
            </a:extLst>
          </p:cNvPr>
          <p:cNvSpPr/>
          <p:nvPr/>
        </p:nvSpPr>
        <p:spPr>
          <a:xfrm>
            <a:off x="2671443" y="412996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742D692-B943-472C-ADA7-778ECBC88CD9}"/>
              </a:ext>
            </a:extLst>
          </p:cNvPr>
          <p:cNvSpPr/>
          <p:nvPr/>
        </p:nvSpPr>
        <p:spPr>
          <a:xfrm>
            <a:off x="3644848" y="384040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0356BFE-EAA5-4669-B4F3-537B2965B1C2}"/>
              </a:ext>
            </a:extLst>
          </p:cNvPr>
          <p:cNvSpPr/>
          <p:nvPr/>
        </p:nvSpPr>
        <p:spPr>
          <a:xfrm>
            <a:off x="3656879" y="43018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6A6F23F-E4C3-41C3-B246-CEFEC872A7C9}"/>
              </a:ext>
            </a:extLst>
          </p:cNvPr>
          <p:cNvSpPr/>
          <p:nvPr/>
        </p:nvSpPr>
        <p:spPr>
          <a:xfrm>
            <a:off x="4620410" y="386970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8A4E9DC-F220-4F50-A41B-D3A24368DF41}"/>
              </a:ext>
            </a:extLst>
          </p:cNvPr>
          <p:cNvSpPr/>
          <p:nvPr/>
        </p:nvSpPr>
        <p:spPr>
          <a:xfrm>
            <a:off x="4620410" y="44455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CA47A32-C878-4B43-AFB8-DE6640E2BE2D}"/>
              </a:ext>
            </a:extLst>
          </p:cNvPr>
          <p:cNvSpPr/>
          <p:nvPr/>
        </p:nvSpPr>
        <p:spPr>
          <a:xfrm>
            <a:off x="1847200" y="641758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2EB2697-1B06-47B2-869C-FA90948B5665}"/>
              </a:ext>
            </a:extLst>
          </p:cNvPr>
          <p:cNvSpPr/>
          <p:nvPr/>
        </p:nvSpPr>
        <p:spPr>
          <a:xfrm>
            <a:off x="4772810" y="45979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6477FB8-9BFD-431E-8D50-571B1C090074}"/>
              </a:ext>
            </a:extLst>
          </p:cNvPr>
          <p:cNvSpPr/>
          <p:nvPr/>
        </p:nvSpPr>
        <p:spPr>
          <a:xfrm>
            <a:off x="4944182" y="630775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9F5839A-399A-48E0-9B51-9CB7212C4967}"/>
              </a:ext>
            </a:extLst>
          </p:cNvPr>
          <p:cNvSpPr/>
          <p:nvPr/>
        </p:nvSpPr>
        <p:spPr>
          <a:xfrm>
            <a:off x="4178573" y="714964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5041BE5-236B-4DB8-9980-CF2E44C7BE4F}"/>
              </a:ext>
            </a:extLst>
          </p:cNvPr>
          <p:cNvSpPr/>
          <p:nvPr/>
        </p:nvSpPr>
        <p:spPr>
          <a:xfrm>
            <a:off x="1847200" y="809799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F069AB07-83E3-4563-9619-0AA1F4D937AD}"/>
              </a:ext>
            </a:extLst>
          </p:cNvPr>
          <p:cNvSpPr/>
          <p:nvPr/>
        </p:nvSpPr>
        <p:spPr>
          <a:xfrm>
            <a:off x="4178573" y="883736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D7EBE05-356E-4DF9-9E65-55AD88EE41DF}"/>
              </a:ext>
            </a:extLst>
          </p:cNvPr>
          <p:cNvSpPr/>
          <p:nvPr/>
        </p:nvSpPr>
        <p:spPr>
          <a:xfrm>
            <a:off x="4956214" y="817403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10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 abaixo: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29B2C3E-2A58-4BC5-BAC8-0547436A328A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Where 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on Summer?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winter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everybody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sprint?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What´s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favourite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season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know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anyone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hates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0E3E392-FED4-48FD-AB82-CB1229B98DD6}"/>
              </a:ext>
            </a:extLst>
          </p:cNvPr>
          <p:cNvSpPr txBox="1"/>
          <p:nvPr/>
        </p:nvSpPr>
        <p:spPr>
          <a:xfrm>
            <a:off x="3095767" y="5858714"/>
            <a:ext cx="57661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a)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does the weather change you feelings?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b)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Would you like to work as a weather forecaster?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c) How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the Weather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today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d)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sunglasses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it´s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hot?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e)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always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take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umbrella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When it is cloudy?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26784" y="620403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WEATHER</a:t>
            </a:r>
          </a:p>
        </p:txBody>
      </p:sp>
      <p:pic>
        <p:nvPicPr>
          <p:cNvPr id="3074" name="Picture 2" descr="The Four Seasons .. How do they occur? | ArabiaWeather | ArabiaWeather">
            <a:extLst>
              <a:ext uri="{FF2B5EF4-FFF2-40B4-BE49-F238E27FC236}">
                <a16:creationId xmlns:a16="http://schemas.microsoft.com/office/drawing/2014/main" id="{8B826555-BD63-4638-8CC5-B762E726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7" y="2785519"/>
            <a:ext cx="2290009" cy="15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7C7405-5D3A-4AAC-8839-A2E618CA1EED}"/>
              </a:ext>
            </a:extLst>
          </p:cNvPr>
          <p:cNvSpPr txBox="1"/>
          <p:nvPr/>
        </p:nvSpPr>
        <p:spPr>
          <a:xfrm>
            <a:off x="1006071" y="23261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SEASONS</a:t>
            </a:r>
          </a:p>
        </p:txBody>
      </p:sp>
      <p:pic>
        <p:nvPicPr>
          <p:cNvPr id="3078" name="Picture 6" descr="Weather Afis - meteoblue">
            <a:extLst>
              <a:ext uri="{FF2B5EF4-FFF2-40B4-BE49-F238E27FC236}">
                <a16:creationId xmlns:a16="http://schemas.microsoft.com/office/drawing/2014/main" id="{DD472A98-56FE-4908-A8A5-0ADDD644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8" y="671887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11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Dê continuidade as frases abaixo: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683B12-1971-4E1E-B76C-F61E4C9AAC62}"/>
              </a:ext>
            </a:extLst>
          </p:cNvPr>
          <p:cNvSpPr txBox="1"/>
          <p:nvPr/>
        </p:nvSpPr>
        <p:spPr>
          <a:xfrm>
            <a:off x="508476" y="1624530"/>
            <a:ext cx="57691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hard time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studying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hard time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understanding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hard time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answering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time.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hard time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downloading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material.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hard time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agreeing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053488-4D61-4121-9510-C5B43972F019}"/>
              </a:ext>
            </a:extLst>
          </p:cNvPr>
          <p:cNvSpPr txBox="1"/>
          <p:nvPr/>
        </p:nvSpPr>
        <p:spPr>
          <a:xfrm>
            <a:off x="508476" y="3587088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taking a break.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launching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new slogan.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moving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another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country.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applying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that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0B494B-5101-43FF-8788-3778CF870B73}"/>
              </a:ext>
            </a:extLst>
          </p:cNvPr>
          <p:cNvSpPr txBox="1"/>
          <p:nvPr/>
        </p:nvSpPr>
        <p:spPr>
          <a:xfrm>
            <a:off x="508476" y="5526080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studying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13.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14.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again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car..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211B09C-C4F1-4F62-91EB-4F19A1070DEA}"/>
              </a:ext>
            </a:extLst>
          </p:cNvPr>
          <p:cNvSpPr txBox="1"/>
          <p:nvPr/>
        </p:nvSpPr>
        <p:spPr>
          <a:xfrm>
            <a:off x="508476" y="7482750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16.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had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smart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 He has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18.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time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should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speak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19.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cooked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meal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of what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thinking.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149086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endParaRPr lang="pt-BR" sz="18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614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8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9071" y="1231833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12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Escreva mais frases com os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400" b="1" i="1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Verbs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AE87D9-AA1B-426C-A556-36337631710D}"/>
              </a:ext>
            </a:extLst>
          </p:cNvPr>
          <p:cNvSpPr txBox="1"/>
          <p:nvPr/>
        </p:nvSpPr>
        <p:spPr>
          <a:xfrm>
            <a:off x="369071" y="1641886"/>
            <a:ext cx="576617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(search)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procurar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buscar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are you looking for?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(surrender)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entregue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need to give in my homework next class.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4098" name="Picture 2" descr="Phrasal Verb: look for e look up - inFlux Blog">
            <a:extLst>
              <a:ext uri="{FF2B5EF4-FFF2-40B4-BE49-F238E27FC236}">
                <a16:creationId xmlns:a16="http://schemas.microsoft.com/office/drawing/2014/main" id="{9684A00D-6697-4926-8271-52538121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23" y="1539610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rasal Verbs com Take: aprenda Take out, Take over e Take in no inglês -  Wizard Idiomas">
            <a:extLst>
              <a:ext uri="{FF2B5EF4-FFF2-40B4-BE49-F238E27FC236}">
                <a16:creationId xmlns:a16="http://schemas.microsoft.com/office/drawing/2014/main" id="{CAD66EAD-079F-40A5-946B-D76930E7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65" y="4436910"/>
            <a:ext cx="2406955" cy="13478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25,051 Donate Clothes Stock Photos, Pictures &amp; Royalty-Free Images - iStock">
            <a:extLst>
              <a:ext uri="{FF2B5EF4-FFF2-40B4-BE49-F238E27FC236}">
                <a16:creationId xmlns:a16="http://schemas.microsoft.com/office/drawing/2014/main" id="{119ED9C4-182A-40AA-827B-C23C9A80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7" y="7005291"/>
            <a:ext cx="2045368" cy="13610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57004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 TOPICS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66107" y="1360713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JUNK FOOD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64623" y="928274"/>
            <a:ext cx="5766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13</a:t>
            </a:r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Responda as perguntas:</a:t>
            </a:r>
            <a:r>
              <a:rPr lang="pt-BR" sz="1400" b="1" i="1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72C8-8A84-4C84-A49F-D91F89AB1740}"/>
              </a:ext>
            </a:extLst>
          </p:cNvPr>
          <p:cNvSpPr txBox="1"/>
          <p:nvPr/>
        </p:nvSpPr>
        <p:spPr>
          <a:xfrm>
            <a:off x="366106" y="1634218"/>
            <a:ext cx="633949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springs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term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food’?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it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that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tax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help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people who go to hospital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problems?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delicious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who feed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their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children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irresponsible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there’ll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more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in the future?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tastier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lifestyle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CF5D0-E8FE-489C-ABC8-63CCBA982084}"/>
              </a:ext>
            </a:extLst>
          </p:cNvPr>
          <p:cNvSpPr txBox="1"/>
          <p:nvPr/>
        </p:nvSpPr>
        <p:spPr>
          <a:xfrm>
            <a:off x="377688" y="5589454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i="0" dirty="0">
                <a:solidFill>
                  <a:srgbClr val="008000"/>
                </a:solidFill>
                <a:effectLst/>
                <a:latin typeface="system-ui"/>
              </a:rPr>
              <a:t>JOB INTERVIEW QUESTIONS</a:t>
            </a:r>
            <a:endParaRPr lang="pt-BR" sz="18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C0C0CC-9AFC-4DE4-99D4-2FE692AB1C5C}"/>
              </a:ext>
            </a:extLst>
          </p:cNvPr>
          <p:cNvSpPr txBox="1"/>
          <p:nvPr/>
        </p:nvSpPr>
        <p:spPr>
          <a:xfrm>
            <a:off x="384821" y="5878800"/>
            <a:ext cx="57691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skills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strengths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weaknesses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qualifications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personality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applying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learn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player?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7CA273-F90A-4B24-AAE7-ABC0C75DA407}"/>
              </a:ext>
            </a:extLst>
          </p:cNvPr>
          <p:cNvSpPr txBox="1"/>
          <p:nvPr/>
        </p:nvSpPr>
        <p:spPr>
          <a:xfrm>
            <a:off x="377688" y="428060"/>
            <a:ext cx="28347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TRANSLATE INTO ENGLISH</a:t>
            </a:r>
            <a:endParaRPr lang="pt-BR" sz="18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EA8077-13C9-4356-93BD-ADDB17DAD5DB}"/>
              </a:ext>
            </a:extLst>
          </p:cNvPr>
          <p:cNvSpPr txBox="1"/>
          <p:nvPr/>
        </p:nvSpPr>
        <p:spPr>
          <a:xfrm>
            <a:off x="377688" y="895221"/>
            <a:ext cx="576469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Lesson 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40604" y="1685990"/>
            <a:ext cx="4976791" cy="6219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Eu posso falar espanhol.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Posso ir ao banheiro?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Não pode ser Jane. Ela está no trabalho agora.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Ela sabia tocar piano quando tinha cinco anos.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5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. Meu irmão poderia ir ao clube.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Pode ficar muito mais quente em dezembro.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Eu poderia te emprestar meu smartphone.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Pode chover amanhã.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9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. Posso entrar?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Pode chover hoje.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não deve correr dentro da igreja.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Está bem escuro, deve ser depois das 9 horas.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Ela não deve fumar.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Acredito que ela vai estudar mais dessa vez.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Está muito frio aqui. Eu vou fechar a janela.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16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. Eu sabia nadar quando tinha 6 anos.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Ela não conseguia entender o que eu estava dizendo.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Meu avô falava 5 idiomas.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Jane não deveria estar na rua a essa hora.</a:t>
            </a:r>
          </a:p>
          <a:p>
            <a:pPr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egoe UI" panose="020B0502040204020203" pitchFamily="34" charset="0"/>
                <a:cs typeface="Times New Roman" panose="02020603050405020304" pitchFamily="18" charset="0"/>
              </a:rPr>
              <a:t>Você deveria dar uma volta de vez em quando.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10564</TotalTime>
  <Words>2197</Words>
  <Application>Microsoft Office PowerPoint</Application>
  <PresentationFormat>Papel A4 (210 x 297 mm)</PresentationFormat>
  <Paragraphs>489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498</cp:revision>
  <cp:lastPrinted>2022-03-14T14:20:28Z</cp:lastPrinted>
  <dcterms:created xsi:type="dcterms:W3CDTF">2021-10-15T13:30:39Z</dcterms:created>
  <dcterms:modified xsi:type="dcterms:W3CDTF">2022-03-15T23:22:56Z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