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0" r:id="rId3"/>
    <p:sldId id="261" r:id="rId4"/>
    <p:sldId id="263" r:id="rId5"/>
    <p:sldId id="262" r:id="rId6"/>
    <p:sldId id="264" r:id="rId7"/>
    <p:sldId id="265" r:id="rId8"/>
    <p:sldId id="266" r:id="rId9"/>
    <p:sldId id="269" r:id="rId10"/>
    <p:sldId id="270" r:id="rId11"/>
    <p:sldId id="268" r:id="rId12"/>
    <p:sldId id="271" r:id="rId13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" userDrawn="1">
          <p15:clr>
            <a:srgbClr val="A4A3A4"/>
          </p15:clr>
        </p15:guide>
        <p15:guide id="2" pos="4224" userDrawn="1">
          <p15:clr>
            <a:srgbClr val="A4A3A4"/>
          </p15:clr>
        </p15:guide>
        <p15:guide id="3" orient="horz" pos="104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2358" y="42"/>
      </p:cViewPr>
      <p:guideLst>
        <p:guide pos="96"/>
        <p:guide pos="4224"/>
        <p:guide orient="horz" pos="104"/>
        <p:guide orient="horz" pos="60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18/03/2022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2EA3FD88-CD31-4720-8C07-B5BDA9A42C35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1 - 12</a:t>
            </a:r>
          </a:p>
        </p:txBody>
      </p:sp>
      <p:sp>
        <p:nvSpPr>
          <p:cNvPr id="34" name="Caixa de Texto 2">
            <a:extLst>
              <a:ext uri="{FF2B5EF4-FFF2-40B4-BE49-F238E27FC236}">
                <a16:creationId xmlns:a16="http://schemas.microsoft.com/office/drawing/2014/main" id="{5D60D551-52A8-4968-9BC9-FAB0161CC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941" y="5761557"/>
            <a:ext cx="513226" cy="3436838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2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3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4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5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6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7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8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9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10</a:t>
            </a: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11</a:t>
            </a:r>
          </a:p>
          <a:p>
            <a:pPr>
              <a:spcAft>
                <a:spcPts val="800"/>
              </a:spcAft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05223E73-9D88-45E6-B375-A6E00F28DBD9}"/>
              </a:ext>
            </a:extLst>
          </p:cNvPr>
          <p:cNvGrpSpPr/>
          <p:nvPr/>
        </p:nvGrpSpPr>
        <p:grpSpPr>
          <a:xfrm>
            <a:off x="129210" y="1489729"/>
            <a:ext cx="5793616" cy="553002"/>
            <a:chOff x="129210" y="1341685"/>
            <a:chExt cx="5793616" cy="553002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F134DAFD-E937-40F0-A59B-84D0431B67E1}"/>
                </a:ext>
              </a:extLst>
            </p:cNvPr>
            <p:cNvSpPr txBox="1"/>
            <p:nvPr/>
          </p:nvSpPr>
          <p:spPr>
            <a:xfrm>
              <a:off x="158132" y="1341685"/>
              <a:ext cx="57646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b="1" i="1" dirty="0">
                  <a:solidFill>
                    <a:srgbClr val="212529"/>
                  </a:solidFill>
                  <a:effectLst/>
                  <a:latin typeface="system-ui"/>
                  <a:ea typeface="Times New Roman" panose="02020603050405020304" pitchFamily="18" charset="0"/>
                  <a:cs typeface="Times New Roman" panose="02020603050405020304" pitchFamily="18" charset="0"/>
                </a:rPr>
                <a:t>1) Escreva as frases usadas no vídeo:</a:t>
              </a:r>
              <a:endPara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5A072622-0FEB-405B-AA22-B973158C03D6}"/>
                </a:ext>
              </a:extLst>
            </p:cNvPr>
            <p:cNvSpPr txBox="1"/>
            <p:nvPr/>
          </p:nvSpPr>
          <p:spPr>
            <a:xfrm>
              <a:off x="129210" y="1613456"/>
              <a:ext cx="5764694" cy="2812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b="1" i="1" dirty="0">
                  <a:effectLst/>
                  <a:latin typeface="system-ui"/>
                  <a:ea typeface="Calibri" panose="020F0502020204030204" pitchFamily="34" charset="0"/>
                  <a:cs typeface="Times New Roman" panose="02020603050405020304" pitchFamily="18" charset="0"/>
                </a:rPr>
                <a:t>Affirmative		Negative		  Interrogative</a:t>
              </a:r>
              <a:endPara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FEFADA63-FE33-4DF7-8586-794FDE3FE6D3}"/>
              </a:ext>
            </a:extLst>
          </p:cNvPr>
          <p:cNvGrpSpPr/>
          <p:nvPr/>
        </p:nvGrpSpPr>
        <p:grpSpPr>
          <a:xfrm>
            <a:off x="185428" y="3815447"/>
            <a:ext cx="5878726" cy="1297406"/>
            <a:chOff x="335556" y="2882416"/>
            <a:chExt cx="5878726" cy="1297406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B7FB8D9-479C-4E65-9D7F-667A1FD24178}"/>
                </a:ext>
              </a:extLst>
            </p:cNvPr>
            <p:cNvSpPr txBox="1"/>
            <p:nvPr/>
          </p:nvSpPr>
          <p:spPr>
            <a:xfrm>
              <a:off x="335556" y="2882416"/>
              <a:ext cx="57646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b="1" i="1" dirty="0">
                  <a:solidFill>
                    <a:srgbClr val="212529"/>
                  </a:solidFill>
                  <a:effectLst/>
                  <a:latin typeface="system-ui"/>
                  <a:ea typeface="Times New Roman" panose="02020603050405020304" pitchFamily="18" charset="0"/>
                  <a:cs typeface="Times New Roman" panose="02020603050405020304" pitchFamily="18" charset="0"/>
                </a:rPr>
                <a:t>2) Escreva os verbos em Inglês:</a:t>
              </a:r>
              <a:endPara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4F47B15-380E-41C1-96F9-992CD2938C24}"/>
                </a:ext>
              </a:extLst>
            </p:cNvPr>
            <p:cNvSpPr txBox="1"/>
            <p:nvPr/>
          </p:nvSpPr>
          <p:spPr>
            <a:xfrm>
              <a:off x="449588" y="3164159"/>
              <a:ext cx="5764694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212529"/>
                  </a:solidFill>
                  <a:latin typeface="system-ui"/>
                  <a:cs typeface="Times New Roman" panose="02020603050405020304" pitchFamily="18" charset="0"/>
                </a:rPr>
                <a:t>- deixar, permitir		- olhar; parecer	- gostar	</a:t>
              </a:r>
            </a:p>
            <a:p>
              <a:r>
                <a:rPr lang="pt-BR" sz="1200" dirty="0">
                  <a:solidFill>
                    <a:srgbClr val="212529"/>
                  </a:solidFill>
                  <a:latin typeface="system-ui"/>
                  <a:cs typeface="Times New Roman" panose="02020603050405020304" pitchFamily="18" charset="0"/>
                </a:rPr>
                <a:t>- fazer			- perder 		- significar</a:t>
              </a:r>
            </a:p>
            <a:p>
              <a:r>
                <a:rPr lang="pt-BR" sz="1200" dirty="0">
                  <a:solidFill>
                    <a:srgbClr val="212529"/>
                  </a:solidFill>
                  <a:latin typeface="system-ui"/>
                  <a:cs typeface="Times New Roman" panose="02020603050405020304" pitchFamily="18" charset="0"/>
                </a:rPr>
                <a:t>- encontrar (com alguém)		- mover; mudar (de residência)</a:t>
              </a:r>
            </a:p>
            <a:p>
              <a:r>
                <a:rPr lang="pt-BR" sz="1200" dirty="0">
                  <a:solidFill>
                    <a:srgbClr val="212529"/>
                  </a:solidFill>
                  <a:latin typeface="system-ui"/>
                  <a:cs typeface="Times New Roman" panose="02020603050405020304" pitchFamily="18" charset="0"/>
                </a:rPr>
                <a:t>- (possibilidade) poder		- (possibilidade) poder	</a:t>
              </a:r>
            </a:p>
            <a:p>
              <a:r>
                <a:rPr lang="pt-BR" sz="1200" dirty="0">
                  <a:solidFill>
                    <a:srgbClr val="212529"/>
                  </a:solidFill>
                  <a:effectLst/>
                  <a:latin typeface="system-ui"/>
                  <a:ea typeface="Calibri" panose="020F0502020204030204" pitchFamily="34" charset="0"/>
                  <a:cs typeface="Times New Roman" panose="02020603050405020304" pitchFamily="18" charset="0"/>
                </a:rPr>
                <a:t>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</a:rPr>
                <a:t>(obrigação) ter que</a:t>
              </a:r>
              <a:r>
                <a:rPr lang="pt-BR" sz="1200" dirty="0">
                  <a:solidFill>
                    <a:srgbClr val="212529"/>
                  </a:solidFill>
                  <a:effectLst/>
                  <a:latin typeface="system-ui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endParaRPr lang="pt-BR" sz="1200" dirty="0">
                <a:solidFill>
                  <a:srgbClr val="212529"/>
                </a:solidFill>
                <a:latin typeface="system-ui"/>
              </a:endParaRPr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3A0E823-A2F9-4691-A8BB-EF7F329D7D24}"/>
              </a:ext>
            </a:extLst>
          </p:cNvPr>
          <p:cNvSpPr txBox="1"/>
          <p:nvPr/>
        </p:nvSpPr>
        <p:spPr>
          <a:xfrm>
            <a:off x="220556" y="5221315"/>
            <a:ext cx="64168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3) Ligue as palavras:</a:t>
            </a:r>
            <a:r>
              <a:rPr lang="pt-BR" sz="1200" b="1" i="1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         	</a:t>
            </a:r>
            <a:r>
              <a:rPr lang="pt-BR" sz="1200" b="1" i="1" dirty="0"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4) Complete as letras das palavras: </a:t>
            </a:r>
            <a:endParaRPr lang="pt-BR" sz="1200" b="1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09</a:t>
            </a:r>
          </a:p>
        </p:txBody>
      </p:sp>
      <p:sp>
        <p:nvSpPr>
          <p:cNvPr id="30" name="Caixa de Texto 2">
            <a:extLst>
              <a:ext uri="{FF2B5EF4-FFF2-40B4-BE49-F238E27FC236}">
                <a16:creationId xmlns:a16="http://schemas.microsoft.com/office/drawing/2014/main" id="{6811050D-17C2-475B-B3E1-3F480CEA5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869" y="5770732"/>
            <a:ext cx="971550" cy="314958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800"/>
              </a:spcAft>
            </a:pPr>
            <a:r>
              <a:rPr lang="pt-BR" sz="1200" dirty="0" err="1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Christmas</a:t>
            </a:r>
            <a:endParaRPr lang="pt-BR" sz="1200" dirty="0">
              <a:solidFill>
                <a:srgbClr val="000000"/>
              </a:solidFill>
              <a:latin typeface="system-ui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200" dirty="0" err="1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Truth</a:t>
            </a:r>
            <a:endParaRPr lang="pt-BR" sz="1200" dirty="0">
              <a:solidFill>
                <a:srgbClr val="000000"/>
              </a:solidFill>
              <a:latin typeface="system-ui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200" dirty="0" err="1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Actually</a:t>
            </a:r>
            <a:r>
              <a:rPr lang="pt-BR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Brother </a:t>
            </a:r>
          </a:p>
          <a:p>
            <a:pPr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Class</a:t>
            </a:r>
            <a:endParaRPr lang="pt-BR" sz="1200" dirty="0">
              <a:solidFill>
                <a:srgbClr val="000000"/>
              </a:solidFill>
              <a:latin typeface="system-ui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200" dirty="0" err="1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Smoke</a:t>
            </a:r>
            <a:endParaRPr lang="pt-BR" sz="1200" dirty="0">
              <a:solidFill>
                <a:srgbClr val="000000"/>
              </a:solidFill>
              <a:latin typeface="system-ui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Test</a:t>
            </a:r>
          </a:p>
          <a:p>
            <a:pPr>
              <a:spcAft>
                <a:spcPts val="800"/>
              </a:spcAft>
            </a:pPr>
            <a:r>
              <a:rPr lang="pt-BR" sz="1200" dirty="0" err="1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Europe</a:t>
            </a:r>
            <a:r>
              <a:rPr lang="pt-BR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Once </a:t>
            </a:r>
          </a:p>
          <a:p>
            <a:pPr>
              <a:spcAft>
                <a:spcPts val="800"/>
              </a:spcAft>
            </a:pPr>
            <a:r>
              <a:rPr lang="pt-BR" sz="1200" dirty="0" err="1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Doctor</a:t>
            </a:r>
            <a:r>
              <a:rPr lang="pt-BR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800"/>
              </a:spcAft>
            </a:pPr>
            <a:r>
              <a:rPr lang="pt-BR" sz="1200" dirty="0" err="1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Phones</a:t>
            </a:r>
            <a:endParaRPr lang="pt-BR" sz="1200" dirty="0">
              <a:solidFill>
                <a:srgbClr val="000000"/>
              </a:solidFill>
              <a:latin typeface="system-ui"/>
              <a:cs typeface="Times New Roman" panose="02020603050405020304" pitchFamily="18" charset="0"/>
            </a:endParaRPr>
          </a:p>
        </p:txBody>
      </p:sp>
      <p:sp>
        <p:nvSpPr>
          <p:cNvPr id="31" name="Caixa de Texto 2">
            <a:extLst>
              <a:ext uri="{FF2B5EF4-FFF2-40B4-BE49-F238E27FC236}">
                <a16:creationId xmlns:a16="http://schemas.microsoft.com/office/drawing/2014/main" id="{F70D9D2B-3E35-4DEA-91C0-0370DF133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7986" y="5823650"/>
            <a:ext cx="1523217" cy="31495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Verdade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Na realidade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Classe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Natal 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Irmão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Doutor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Fumaça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Teste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Telefones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Uma vez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Europa</a:t>
            </a:r>
          </a:p>
        </p:txBody>
      </p:sp>
      <p:sp>
        <p:nvSpPr>
          <p:cNvPr id="32" name="Caixa de Texto 2">
            <a:extLst>
              <a:ext uri="{FF2B5EF4-FFF2-40B4-BE49-F238E27FC236}">
                <a16:creationId xmlns:a16="http://schemas.microsoft.com/office/drawing/2014/main" id="{34B7E2EA-0BAB-452D-B8F0-12949D7A6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855" y="5496070"/>
            <a:ext cx="1523217" cy="388375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_</a:t>
            </a:r>
            <a:r>
              <a:rPr lang="pt-BR" sz="1200" spc="300" dirty="0" err="1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r_ing</a:t>
            </a:r>
            <a:endParaRPr lang="pt-BR" sz="1200" spc="300" dirty="0">
              <a:solidFill>
                <a:srgbClr val="000000"/>
              </a:solidFill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C_u_ch</a:t>
            </a:r>
            <a:endParaRPr lang="pt-BR" sz="1200" spc="300" dirty="0">
              <a:solidFill>
                <a:srgbClr val="000000"/>
              </a:solidFill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_</a:t>
            </a:r>
            <a:r>
              <a:rPr lang="pt-BR" sz="1200" spc="300" dirty="0" err="1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c_ua_ly</a:t>
            </a:r>
            <a:r>
              <a:rPr lang="pt-BR" sz="1200" spc="3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B_ot_e</a:t>
            </a:r>
            <a:r>
              <a:rPr lang="pt-BR" sz="1200" spc="3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_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_ _</a:t>
            </a:r>
            <a:r>
              <a:rPr lang="pt-BR" sz="1200" spc="300" dirty="0" err="1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ce</a:t>
            </a:r>
            <a:endParaRPr lang="pt-BR" sz="1200" spc="300" dirty="0">
              <a:solidFill>
                <a:srgbClr val="000000"/>
              </a:solidFill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_m_ _e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_ _ut_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E_ro</a:t>
            </a:r>
            <a:r>
              <a:rPr lang="pt-BR" sz="1200" spc="3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_ _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 </a:t>
            </a:r>
            <a:r>
              <a:rPr lang="pt-BR" sz="1200" spc="300" dirty="0" err="1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Ph_n</a:t>
            </a:r>
            <a:r>
              <a:rPr lang="pt-BR" sz="1200" spc="3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_ 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_o_ _or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Co_re_t_y</a:t>
            </a:r>
            <a:endParaRPr lang="pt-BR" sz="1200" spc="300" dirty="0">
              <a:solidFill>
                <a:srgbClr val="000000"/>
              </a:solidFill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_es_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_l_ _ _</a:t>
            </a:r>
            <a:endParaRPr lang="pt-BR" sz="1200" spc="300" dirty="0">
              <a:latin typeface="system-ui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F6E5362-84CA-425F-8125-CA35767F22F4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2E0E828-CFCF-454B-B06A-C80E6DBBC2BB}"/>
              </a:ext>
            </a:extLst>
          </p:cNvPr>
          <p:cNvSpPr/>
          <p:nvPr/>
        </p:nvSpPr>
        <p:spPr>
          <a:xfrm>
            <a:off x="267316" y="1030860"/>
            <a:ext cx="969820" cy="28644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44C91EB-AA2F-4C97-9331-942B904FD4EF}"/>
              </a:ext>
            </a:extLst>
          </p:cNvPr>
          <p:cNvSpPr txBox="1"/>
          <p:nvPr/>
        </p:nvSpPr>
        <p:spPr>
          <a:xfrm>
            <a:off x="423414" y="1015947"/>
            <a:ext cx="74548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Caixa de Texto 2">
            <a:extLst>
              <a:ext uri="{FF2B5EF4-FFF2-40B4-BE49-F238E27FC236}">
                <a16:creationId xmlns:a16="http://schemas.microsoft.com/office/drawing/2014/main" id="{501D6846-9A9F-45F8-9702-2C756F138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181" y="5773598"/>
            <a:ext cx="375973" cy="3577711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J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b="1" kern="1200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4A5B350-9A8F-4BB8-AFC3-CFF33EC6B3F3}"/>
              </a:ext>
            </a:extLst>
          </p:cNvPr>
          <p:cNvGrpSpPr/>
          <p:nvPr/>
        </p:nvGrpSpPr>
        <p:grpSpPr>
          <a:xfrm>
            <a:off x="280964" y="3377092"/>
            <a:ext cx="1590080" cy="327826"/>
            <a:chOff x="418914" y="2874304"/>
            <a:chExt cx="1590080" cy="327826"/>
          </a:xfrm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B3FDBB0F-6A56-4FB3-AA49-286B2A1A6759}"/>
                </a:ext>
              </a:extLst>
            </p:cNvPr>
            <p:cNvSpPr/>
            <p:nvPr/>
          </p:nvSpPr>
          <p:spPr>
            <a:xfrm>
              <a:off x="418914" y="2874304"/>
              <a:ext cx="1590080" cy="32436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B91A8A0A-562C-48EF-8518-6B89093D9FC6}"/>
                </a:ext>
              </a:extLst>
            </p:cNvPr>
            <p:cNvSpPr txBox="1"/>
            <p:nvPr/>
          </p:nvSpPr>
          <p:spPr>
            <a:xfrm>
              <a:off x="503531" y="2889480"/>
              <a:ext cx="1444650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VERBS &amp; WORDS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5CCB3E1-24AA-4E28-AEC2-8A78939FBC45}"/>
              </a:ext>
            </a:extLst>
          </p:cNvPr>
          <p:cNvSpPr txBox="1"/>
          <p:nvPr/>
        </p:nvSpPr>
        <p:spPr>
          <a:xfrm>
            <a:off x="4632023" y="670374"/>
            <a:ext cx="1602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Tenses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6121D4C6-12E6-4AF8-8F0B-3614E2541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08" y="932066"/>
            <a:ext cx="536548" cy="536548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EDB96AA4-DC9C-48CE-956F-48C7657C5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76" y="3279513"/>
            <a:ext cx="526578" cy="52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09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338C53-73F8-4C0E-95CB-59E45A7521F6}"/>
              </a:ext>
            </a:extLst>
          </p:cNvPr>
          <p:cNvSpPr txBox="1"/>
          <p:nvPr/>
        </p:nvSpPr>
        <p:spPr>
          <a:xfrm>
            <a:off x="499730" y="1244971"/>
            <a:ext cx="5967509" cy="78992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Eu estava conversando com o Papai Noel. (mãe)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Seu pai estava dizendo a verdade. (uma mentira)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Na verdade, estávamos pensando em você. (dele)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Estávamos voltando para casa quando conheci Jane. (eles)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Estava chovendo quando me levantei. (nevando)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Machuquei minhas costas enquanto trabalhava no jardim. (braço)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Acenei para Jane, mas ela não estava olhando. (Prumo)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Estou parando para fumar. (beber)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Meu irmão está estudando em Columbia. (em casa)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As crianças estão fazendo um teste. (seus brinquedos)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A água está fervendo. Tome cuidado! (Não toque nele)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Estou ficando com sede. Vamos beber. (com fome - para comer)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A população mundial está aumentando muito rapidamente. (na China)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está trabalhando duro hoje. (estude)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Não ligue entre 10 e 11. Estaremos comendo. (dormir)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governo fará uma declaração sobre a crise ainda hoje. (O presidente)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Estarei viajando pela Europa na próxima semana. (mês)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vai se tornar profissional. (mestre)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Bem, tenho certeza que uma vez que eles ouvirem o que seu filho fez, eles entenderão. 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 o médico irá visitá-la no dia 14. (em 10 dias)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B7AC5D-60E1-4CA5-8BBF-520A64FFE75E}"/>
              </a:ext>
            </a:extLst>
          </p:cNvPr>
          <p:cNvSpPr txBox="1"/>
          <p:nvPr/>
        </p:nvSpPr>
        <p:spPr>
          <a:xfrm>
            <a:off x="1868557" y="854923"/>
            <a:ext cx="57646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14) Fale em Inglês as frases do Site: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A2FDF48-8E76-4BAD-BAD8-EBD48FBE4B09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10 - 12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C145101-3F44-4E2B-BFB8-9A4830AFD41E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76DF621-6195-4ED6-9139-D5E05732AE59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09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66096EC-26BD-4EDD-88CA-DF5C895EFE8D}"/>
              </a:ext>
            </a:extLst>
          </p:cNvPr>
          <p:cNvSpPr txBox="1"/>
          <p:nvPr/>
        </p:nvSpPr>
        <p:spPr>
          <a:xfrm>
            <a:off x="4632023" y="670374"/>
            <a:ext cx="1602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Tenses</a:t>
            </a:r>
          </a:p>
        </p:txBody>
      </p:sp>
    </p:spTree>
    <p:extLst>
      <p:ext uri="{BB962C8B-B14F-4D97-AF65-F5344CB8AC3E}">
        <p14:creationId xmlns:p14="http://schemas.microsoft.com/office/powerpoint/2010/main" val="3898447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16EF325-8425-4B4F-9483-3C4E22C529A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11 - 12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EB61E88-D430-4216-8151-3BB863BC5EE0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5613909-834A-4F39-A702-EC00393DF599}"/>
              </a:ext>
            </a:extLst>
          </p:cNvPr>
          <p:cNvSpPr txBox="1"/>
          <p:nvPr/>
        </p:nvSpPr>
        <p:spPr>
          <a:xfrm>
            <a:off x="1265931" y="1138694"/>
            <a:ext cx="3893002" cy="40858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1.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 estava indo para a escola?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Eles estavam cantando uma música?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 estava trabalhando em casa?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estava ensinando inglês?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 estava comendo pizza?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estava respondendo corretamente?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Eles estavam chorando?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 vai à igreja?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Seu filho está comprando um telefone novo?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Eles estão jogando futebol?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Você está gostando da música?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Está chovendo?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Você está realmente me ajudando?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 está tomando seus remédios?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irá para a escola?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 estará esperando aqui?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Eles vão nos ajudar?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Vamos usar nossos telefones?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 vai dormir?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Eles vão comer?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E1B1CA2-AC0B-4EF2-973C-91F12457315F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09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602B764-9866-42BB-9B67-CE5050A78EB1}"/>
              </a:ext>
            </a:extLst>
          </p:cNvPr>
          <p:cNvSpPr txBox="1"/>
          <p:nvPr/>
        </p:nvSpPr>
        <p:spPr>
          <a:xfrm>
            <a:off x="4632023" y="670374"/>
            <a:ext cx="1602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Tenses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321C841-8BEB-4051-BF55-FA393ADE2842}"/>
              </a:ext>
            </a:extLst>
          </p:cNvPr>
          <p:cNvSpPr txBox="1"/>
          <p:nvPr/>
        </p:nvSpPr>
        <p:spPr>
          <a:xfrm>
            <a:off x="449805" y="6123265"/>
            <a:ext cx="5769142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latin typeface="Segoe UI" panose="020B0502040204020203" pitchFamily="34" charset="0"/>
              </a:rPr>
              <a:t>HEALTH</a:t>
            </a:r>
          </a:p>
          <a:p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 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Você se preocupa com sua saúde?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 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que frequência você faz um exame de saúde?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 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Onde você vai para obter informações sobre saúde?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 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Quais são os melhores e os piores empregos para sua saúde?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e) 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está a saúde do seu computador / da economia / do planeta?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9DA0F02-89EC-4606-8DBA-3C1003A22F0D}"/>
              </a:ext>
            </a:extLst>
          </p:cNvPr>
          <p:cNvSpPr txBox="1"/>
          <p:nvPr/>
        </p:nvSpPr>
        <p:spPr>
          <a:xfrm>
            <a:off x="449805" y="7642664"/>
            <a:ext cx="5769142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BODY</a:t>
            </a:r>
          </a:p>
          <a:p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a) 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Você acha que nosso corpo está perfeitamente formado?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b) 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Que parte do seu corpo você gostaria de mudar?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c)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Como seu corpo está mudando? Você gosta dessas mudanças?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d) 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Qual é a melhor e a pior coisa que já aconteceu com seu corpo?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e)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O que você faz para cuidar do seu corpo?</a:t>
            </a:r>
          </a:p>
        </p:txBody>
      </p:sp>
    </p:spTree>
    <p:extLst>
      <p:ext uri="{BB962C8B-B14F-4D97-AF65-F5344CB8AC3E}">
        <p14:creationId xmlns:p14="http://schemas.microsoft.com/office/powerpoint/2010/main" val="2157827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16EF325-8425-4B4F-9483-3C4E22C529A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12 - 12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EB61E88-D430-4216-8151-3BB863BC5EE0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26C5A64-8A35-4D2D-8A4D-961A4D1C109C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09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727B099-1D8D-495A-B42B-453BD416D3E0}"/>
              </a:ext>
            </a:extLst>
          </p:cNvPr>
          <p:cNvSpPr txBox="1"/>
          <p:nvPr/>
        </p:nvSpPr>
        <p:spPr>
          <a:xfrm>
            <a:off x="4632023" y="670374"/>
            <a:ext cx="1602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Tenses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C5F844B-304B-4F7D-8103-CF97FD319EFC}"/>
              </a:ext>
            </a:extLst>
          </p:cNvPr>
          <p:cNvSpPr txBox="1"/>
          <p:nvPr/>
        </p:nvSpPr>
        <p:spPr>
          <a:xfrm>
            <a:off x="544429" y="1555647"/>
            <a:ext cx="5733189" cy="41549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COMMON SENTENCES</a:t>
            </a:r>
          </a:p>
          <a:p>
            <a:endParaRPr lang="pt-BR" sz="1200" dirty="0">
              <a:latin typeface="system-ui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1.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Estou ansioso para conhecê-lo.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2.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Ela está ansiosa para falar com você.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3.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Estou ansioso para ir a Paris.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4.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Estou ansioso para passar tempo com meus amigos.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5.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Estou ansioso pelo nosso futuro.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6.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Decidi aceitar o trabalho.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7.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Decidi terminar minha graduação.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8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. Decidi parar de trabalhar.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9.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Decidi voltar ao ginásio.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10.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Decidi estudar inglês novamente.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11.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Não posso falar bem dela.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12.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Não posso dizer que vou ajudá-lo esta noite.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13.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Não posso dizer o quanto ela está feliz.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14.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Não posso dizer que este carro é dele.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15.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Não posso dizer uma palavra sobre isso.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16.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Mal posso esperar para ver esse filme.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17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. Mal posso esperar para ouvi-la.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18.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Mal posso esperar para visitar meus pais neste feriado.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19.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Mal posso esperar pelas minhas férias.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20.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Mal posso esperar para abrir meu presente.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979101-2503-4148-9E25-938CCF6CF6F8}"/>
              </a:ext>
            </a:extLst>
          </p:cNvPr>
          <p:cNvSpPr txBox="1"/>
          <p:nvPr/>
        </p:nvSpPr>
        <p:spPr>
          <a:xfrm>
            <a:off x="544429" y="6166552"/>
            <a:ext cx="5769142" cy="10156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PHRASAL VERBS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1. </a:t>
            </a: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Jane está pensando na sugestão antes de sua decisão final.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2. </a:t>
            </a: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Bob vai à academia malhar todas as tardes.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3. </a:t>
            </a: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Por favor, olhe para mim.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89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134DAFD-E937-40F0-A59B-84D0431B67E1}"/>
              </a:ext>
            </a:extLst>
          </p:cNvPr>
          <p:cNvSpPr txBox="1"/>
          <p:nvPr/>
        </p:nvSpPr>
        <p:spPr>
          <a:xfrm>
            <a:off x="158132" y="1587349"/>
            <a:ext cx="66998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5) Complete com os verbos:	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6) Passe as frases para Negativa </a:t>
            </a:r>
            <a:r>
              <a:rPr lang="pt-BR" sz="1200" i="1" dirty="0">
                <a:solidFill>
                  <a:srgbClr val="0D6EFD"/>
                </a:solidFill>
                <a:latin typeface="system-ui"/>
              </a:rPr>
              <a:t>(azul):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08ED10D-C56E-4716-8F4F-83152AC34F54}"/>
              </a:ext>
            </a:extLst>
          </p:cNvPr>
          <p:cNvSpPr txBox="1"/>
          <p:nvPr/>
        </p:nvSpPr>
        <p:spPr>
          <a:xfrm>
            <a:off x="240020" y="1921694"/>
            <a:ext cx="5766178" cy="2833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 were / was talking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to Father Christmas.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(mom)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Your father </a:t>
            </a:r>
            <a:r>
              <a:rPr lang="en-US" sz="1200" b="1" dirty="0">
                <a:solidFill>
                  <a:srgbClr val="008000"/>
                </a:solidFill>
                <a:latin typeface="system-ui"/>
              </a:rPr>
              <a:t>were /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was telling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the truth.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(a lie)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Actually we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were / was thinking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of you.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(him)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We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were / was walking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home when I met Jane. 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(them)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It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 were / was raining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when I got up. 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(snowing)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 hurt my back while I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 were / was working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in the garden. 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(arm)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 waved to Jane, but she </a:t>
            </a:r>
            <a:r>
              <a:rPr lang="en-US" sz="1200" b="1" dirty="0">
                <a:solidFill>
                  <a:srgbClr val="008000"/>
                </a:solidFill>
                <a:latin typeface="system-ui"/>
              </a:rPr>
              <a:t>weren´t / 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wasn’t looking. 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(Bob)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 </a:t>
            </a: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am / is stopping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for a smoke.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(drink)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My brother </a:t>
            </a: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is / are studying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at Columbia.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(at home)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10.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The children </a:t>
            </a: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am / are taking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a test.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(their toys)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0175A6-1F0C-489E-82FB-49BC1E95FF91}"/>
              </a:ext>
            </a:extLst>
          </p:cNvPr>
          <p:cNvSpPr txBox="1"/>
          <p:nvPr/>
        </p:nvSpPr>
        <p:spPr>
          <a:xfrm>
            <a:off x="170295" y="4901878"/>
            <a:ext cx="6294299" cy="4102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7) Escreva as frases na ordem correta:</a:t>
            </a:r>
            <a:endParaRPr lang="pt-BR" sz="14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11.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The / </a:t>
            </a: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is /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water / careful / </a:t>
            </a: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boiling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 /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Be! 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12.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getting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/ thirst. / Let’s / I</a:t>
            </a: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´m /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go / drink / and.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13.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The / </a:t>
            </a: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increasing /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of / fast / the / population / world / </a:t>
            </a: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is /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very.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14.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You /</a:t>
            </a: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today / </a:t>
            </a: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working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/ hard /</a:t>
            </a: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are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B8B80E"/>
                </a:solidFill>
                <a:effectLst/>
                <a:latin typeface="system-ui"/>
              </a:rPr>
              <a:t>15.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Don’t / </a:t>
            </a:r>
            <a:r>
              <a:rPr lang="en-US" sz="1200" b="1" i="0" dirty="0">
                <a:solidFill>
                  <a:srgbClr val="B8B80E"/>
                </a:solidFill>
                <a:effectLst/>
                <a:latin typeface="system-ui"/>
              </a:rPr>
              <a:t>eating /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between / 10 / and / 11. / phone / We</a:t>
            </a:r>
            <a:r>
              <a:rPr lang="en-US" sz="1200" b="1" i="0" dirty="0">
                <a:solidFill>
                  <a:srgbClr val="B8B80E"/>
                </a:solidFill>
                <a:effectLst/>
                <a:latin typeface="system-ui"/>
              </a:rPr>
              <a:t>´ll be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 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B8B80E"/>
                </a:solidFill>
                <a:effectLst/>
                <a:latin typeface="system-ui"/>
              </a:rPr>
              <a:t>16.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 government / The  / </a:t>
            </a:r>
            <a:r>
              <a:rPr lang="en-US" sz="1200" b="1" i="0" dirty="0">
                <a:solidFill>
                  <a:srgbClr val="B8B80E"/>
                </a:solidFill>
                <a:effectLst/>
                <a:latin typeface="system-ui"/>
              </a:rPr>
              <a:t>will / making / be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/ a / statement / the / crisis / about / later / today. 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B8B80E"/>
                </a:solidFill>
                <a:effectLst/>
                <a:latin typeface="system-ui"/>
              </a:rPr>
              <a:t>17.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  / Europe / </a:t>
            </a:r>
            <a:r>
              <a:rPr lang="en-US" sz="1200" b="1" i="0" dirty="0">
                <a:solidFill>
                  <a:srgbClr val="B8B80E"/>
                </a:solidFill>
                <a:effectLst/>
                <a:latin typeface="system-ui"/>
              </a:rPr>
              <a:t>will /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next / </a:t>
            </a:r>
            <a:r>
              <a:rPr lang="en-US" sz="1200" b="1" i="0" dirty="0">
                <a:solidFill>
                  <a:srgbClr val="B8B80E"/>
                </a:solidFill>
                <a:effectLst/>
                <a:latin typeface="system-ui"/>
              </a:rPr>
              <a:t>be /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round / week /</a:t>
            </a:r>
            <a:r>
              <a:rPr lang="en-US" sz="1200" b="1" i="0" dirty="0">
                <a:solidFill>
                  <a:srgbClr val="B8B80E"/>
                </a:solidFill>
                <a:effectLst/>
                <a:latin typeface="system-ui"/>
              </a:rPr>
              <a:t>travelling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B8B80E"/>
                </a:solidFill>
                <a:effectLst/>
                <a:latin typeface="system-ui"/>
              </a:rPr>
              <a:t>18.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He / pro  / </a:t>
            </a:r>
            <a:r>
              <a:rPr lang="en-US" sz="1200" b="1" i="0" dirty="0">
                <a:solidFill>
                  <a:srgbClr val="B8B80E"/>
                </a:solidFill>
                <a:effectLst/>
                <a:latin typeface="system-ui"/>
              </a:rPr>
              <a:t>will / be / turning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 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B8B80E"/>
                </a:solidFill>
                <a:effectLst/>
                <a:latin typeface="system-ui"/>
              </a:rPr>
              <a:t>19.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Well, / I’m / sure / they / hear / once / They / what / their /boy / did, </a:t>
            </a:r>
            <a:r>
              <a:rPr lang="en-US" sz="1200" b="1" i="0" dirty="0">
                <a:solidFill>
                  <a:srgbClr val="B8B80E"/>
                </a:solidFill>
                <a:effectLst/>
                <a:latin typeface="system-ui"/>
              </a:rPr>
              <a:t> / will be understanding.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B8B80E"/>
                </a:solidFill>
                <a:effectLst/>
                <a:latin typeface="system-ui"/>
              </a:rPr>
              <a:t>20.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And / her / the  / </a:t>
            </a:r>
            <a:r>
              <a:rPr lang="en-US" sz="1200" b="1" i="0" dirty="0">
                <a:solidFill>
                  <a:srgbClr val="B8B80E"/>
                </a:solidFill>
                <a:effectLst/>
                <a:latin typeface="system-ui"/>
              </a:rPr>
              <a:t>will be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/ doctor / on / the 14</a:t>
            </a:r>
            <a:r>
              <a:rPr lang="en-US" sz="1200" b="0" i="0" baseline="30000" dirty="0">
                <a:solidFill>
                  <a:srgbClr val="212529"/>
                </a:solidFill>
                <a:effectLst/>
                <a:latin typeface="system-ui"/>
              </a:rPr>
              <a:t>th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/ </a:t>
            </a:r>
            <a:r>
              <a:rPr lang="en-US" sz="1200" b="1" i="0" dirty="0">
                <a:solidFill>
                  <a:srgbClr val="B8B80E"/>
                </a:solidFill>
                <a:effectLst/>
                <a:latin typeface="system-ui"/>
              </a:rPr>
              <a:t>visiting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</a:t>
            </a:r>
            <a:endParaRPr lang="en-US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8FC28DF-3ABB-4289-8C7E-0E7AF99DE991}"/>
              </a:ext>
            </a:extLst>
          </p:cNvPr>
          <p:cNvSpPr/>
          <p:nvPr/>
        </p:nvSpPr>
        <p:spPr>
          <a:xfrm>
            <a:off x="283685" y="1008952"/>
            <a:ext cx="1146876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3D635FE-AD4B-462A-94B0-131A4E8F9A9D}"/>
              </a:ext>
            </a:extLst>
          </p:cNvPr>
          <p:cNvSpPr txBox="1"/>
          <p:nvPr/>
        </p:nvSpPr>
        <p:spPr>
          <a:xfrm>
            <a:off x="320370" y="987668"/>
            <a:ext cx="1146875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6672958-B162-45BD-B119-1F39E5AF426D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29739B-6B8A-4FF0-B17C-1041A626E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96" y="872851"/>
            <a:ext cx="571685" cy="571685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15C37C3-7BB5-4AF5-B3E4-4F7E42C2B09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2 - 12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3D1C8DA-365B-44AE-8603-F745C5B7B191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09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970F617-8F95-4118-B744-9E6642001EDE}"/>
              </a:ext>
            </a:extLst>
          </p:cNvPr>
          <p:cNvSpPr txBox="1"/>
          <p:nvPr/>
        </p:nvSpPr>
        <p:spPr>
          <a:xfrm>
            <a:off x="4632023" y="670374"/>
            <a:ext cx="1602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Tenses</a:t>
            </a:r>
          </a:p>
        </p:txBody>
      </p:sp>
    </p:spTree>
    <p:extLst>
      <p:ext uri="{BB962C8B-B14F-4D97-AF65-F5344CB8AC3E}">
        <p14:creationId xmlns:p14="http://schemas.microsoft.com/office/powerpoint/2010/main" val="327314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CF2955-0AEB-40E3-8CD6-7D3DA46062E6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9EF2AB-7465-486B-8F64-1E13F4571FD0}"/>
              </a:ext>
            </a:extLst>
          </p:cNvPr>
          <p:cNvSpPr txBox="1"/>
          <p:nvPr/>
        </p:nvSpPr>
        <p:spPr>
          <a:xfrm>
            <a:off x="207446" y="1272184"/>
            <a:ext cx="5766178" cy="832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8) Responda as perguntas: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Was she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going to school?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Were they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singing a song?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Was she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working at home?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Was he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teaching English?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Was she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eating pizza?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Was I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answering correctly?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Were they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crying?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Is she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going to church?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Is your son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buying a new phone?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Are they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playing soccer?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Are you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enjoying the music?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Is it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raining?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Are you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really helping me?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Is she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taking her medicines?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Will he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be going to school?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Will she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be waiting here?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Will they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be helping us?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Will we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be using our phones?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Will she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be sleeping?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20.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Will they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be eating?</a:t>
            </a:r>
          </a:p>
          <a:p>
            <a:pPr>
              <a:lnSpc>
                <a:spcPct val="250000"/>
              </a:lnSpc>
            </a:pPr>
            <a:endParaRPr lang="pt-BR" sz="1200" b="1" i="1" dirty="0">
              <a:solidFill>
                <a:srgbClr val="212529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F1C7586-248E-47BC-8A39-E500AEF2ADFC}"/>
              </a:ext>
            </a:extLst>
          </p:cNvPr>
          <p:cNvGrpSpPr/>
          <p:nvPr/>
        </p:nvGrpSpPr>
        <p:grpSpPr>
          <a:xfrm>
            <a:off x="283685" y="987668"/>
            <a:ext cx="1146876" cy="318910"/>
            <a:chOff x="283685" y="987668"/>
            <a:chExt cx="1146876" cy="318910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A797F58A-E55E-4490-A0DC-F8600D008A00}"/>
                </a:ext>
              </a:extLst>
            </p:cNvPr>
            <p:cNvSpPr/>
            <p:nvPr/>
          </p:nvSpPr>
          <p:spPr>
            <a:xfrm>
              <a:off x="283685" y="1008952"/>
              <a:ext cx="1146876" cy="29762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6E2AE83-5737-44A7-A3C9-FB78E757E8F5}"/>
                </a:ext>
              </a:extLst>
            </p:cNvPr>
            <p:cNvSpPr txBox="1"/>
            <p:nvPr/>
          </p:nvSpPr>
          <p:spPr>
            <a:xfrm>
              <a:off x="320371" y="987668"/>
              <a:ext cx="1110190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QUESTIONS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8C078BA3-2C95-4EEE-9767-BF15A7C71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12" y="878776"/>
            <a:ext cx="570832" cy="57083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EA07481A-0589-4AC6-AB61-95FE62F06AD0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3 - 12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3F3E290-8647-48B0-8520-2D6CF96B32D0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09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225BC3D-983D-4832-9D0E-FF0757C3920C}"/>
              </a:ext>
            </a:extLst>
          </p:cNvPr>
          <p:cNvSpPr txBox="1"/>
          <p:nvPr/>
        </p:nvSpPr>
        <p:spPr>
          <a:xfrm>
            <a:off x="4632023" y="670374"/>
            <a:ext cx="1602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Tenses</a:t>
            </a:r>
          </a:p>
        </p:txBody>
      </p:sp>
    </p:spTree>
    <p:extLst>
      <p:ext uri="{BB962C8B-B14F-4D97-AF65-F5344CB8AC3E}">
        <p14:creationId xmlns:p14="http://schemas.microsoft.com/office/powerpoint/2010/main" val="270716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 rot="16200000">
            <a:off x="-2345869" y="3732628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9) Complete as palavras das imagens: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A7DCB3D-FAC9-45DB-B16F-66D9687B9545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4 - 12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93AFE77-C0A6-41D8-8CFC-43F2495B89DE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EB295525-B4C2-4B57-946D-50A7CFA73747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6277720A-3B74-4178-B4D6-F9D6C006BFF4}"/>
              </a:ext>
            </a:extLst>
          </p:cNvPr>
          <p:cNvGrpSpPr/>
          <p:nvPr/>
        </p:nvGrpSpPr>
        <p:grpSpPr>
          <a:xfrm>
            <a:off x="405914" y="1008952"/>
            <a:ext cx="1176766" cy="862209"/>
            <a:chOff x="388765" y="1008952"/>
            <a:chExt cx="1176766" cy="862209"/>
          </a:xfrm>
        </p:grpSpPr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40C5BB2F-D1C7-45DD-900D-96AF4D2D41C8}"/>
                </a:ext>
              </a:extLst>
            </p:cNvPr>
            <p:cNvSpPr txBox="1"/>
            <p:nvPr/>
          </p:nvSpPr>
          <p:spPr>
            <a:xfrm>
              <a:off x="388765" y="1008952"/>
              <a:ext cx="1176766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02 TOPICS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01D0FFA0-293A-459A-A210-CC350A977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659" y="1386084"/>
              <a:ext cx="485077" cy="485077"/>
            </a:xfrm>
            <a:prstGeom prst="rect">
              <a:avLst/>
            </a:prstGeom>
          </p:spPr>
        </p:pic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8A0AA9F-FF28-4122-8162-00BAF52B31B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09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8740048-C16D-4834-BECB-E60DAFB11EF7}"/>
              </a:ext>
            </a:extLst>
          </p:cNvPr>
          <p:cNvSpPr txBox="1"/>
          <p:nvPr/>
        </p:nvSpPr>
        <p:spPr>
          <a:xfrm>
            <a:off x="4632023" y="670374"/>
            <a:ext cx="1602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Tenses</a:t>
            </a: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097C876C-7FA7-4DB6-BB87-C7A409CC6A32}"/>
              </a:ext>
            </a:extLst>
          </p:cNvPr>
          <p:cNvGrpSpPr/>
          <p:nvPr/>
        </p:nvGrpSpPr>
        <p:grpSpPr>
          <a:xfrm>
            <a:off x="1787768" y="969948"/>
            <a:ext cx="3229395" cy="4008065"/>
            <a:chOff x="1704112" y="730888"/>
            <a:chExt cx="3449776" cy="4281584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2A2B2260-9599-43B9-AF2A-AE6CABF07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112" y="730888"/>
              <a:ext cx="3425267" cy="4281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06D30D5C-1EC9-47B3-A4B4-B81BBFDCE293}"/>
                </a:ext>
              </a:extLst>
            </p:cNvPr>
            <p:cNvSpPr/>
            <p:nvPr/>
          </p:nvSpPr>
          <p:spPr>
            <a:xfrm>
              <a:off x="1868558" y="2280692"/>
              <a:ext cx="682138" cy="14968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D5854927-5DB2-4805-A9CB-583BC5E1162C}"/>
                </a:ext>
              </a:extLst>
            </p:cNvPr>
            <p:cNvSpPr/>
            <p:nvPr/>
          </p:nvSpPr>
          <p:spPr>
            <a:xfrm>
              <a:off x="3429000" y="2280691"/>
              <a:ext cx="682138" cy="14968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FB81A019-A119-4DFD-99F3-B32B622DF7D1}"/>
                </a:ext>
              </a:extLst>
            </p:cNvPr>
            <p:cNvSpPr/>
            <p:nvPr/>
          </p:nvSpPr>
          <p:spPr>
            <a:xfrm>
              <a:off x="4217110" y="2280690"/>
              <a:ext cx="682138" cy="14968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73101F3D-58E7-408C-9562-76812EC276AE}"/>
                </a:ext>
              </a:extLst>
            </p:cNvPr>
            <p:cNvSpPr/>
            <p:nvPr/>
          </p:nvSpPr>
          <p:spPr>
            <a:xfrm>
              <a:off x="3416745" y="3390958"/>
              <a:ext cx="682138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5726F33F-D278-48DA-9590-27A25F50956A}"/>
                </a:ext>
              </a:extLst>
            </p:cNvPr>
            <p:cNvSpPr/>
            <p:nvPr/>
          </p:nvSpPr>
          <p:spPr>
            <a:xfrm>
              <a:off x="1904654" y="4553763"/>
              <a:ext cx="682138" cy="14968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4E29D9FF-67E0-4376-A366-7F7C44201272}"/>
                </a:ext>
              </a:extLst>
            </p:cNvPr>
            <p:cNvSpPr/>
            <p:nvPr/>
          </p:nvSpPr>
          <p:spPr>
            <a:xfrm>
              <a:off x="2734607" y="4581494"/>
              <a:ext cx="682138" cy="14968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906FD2E3-701C-4E3B-9E90-E77EB0A46327}"/>
                </a:ext>
              </a:extLst>
            </p:cNvPr>
            <p:cNvSpPr/>
            <p:nvPr/>
          </p:nvSpPr>
          <p:spPr>
            <a:xfrm>
              <a:off x="4471750" y="4559630"/>
              <a:ext cx="682138" cy="14968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69A6A36F-09A4-4CB6-B137-C8BD579DF29C}"/>
              </a:ext>
            </a:extLst>
          </p:cNvPr>
          <p:cNvGrpSpPr/>
          <p:nvPr/>
        </p:nvGrpSpPr>
        <p:grpSpPr>
          <a:xfrm>
            <a:off x="1771648" y="5057451"/>
            <a:ext cx="3222572" cy="4128986"/>
            <a:chOff x="1711401" y="5104081"/>
            <a:chExt cx="3442487" cy="4410757"/>
          </a:xfrm>
        </p:grpSpPr>
        <p:pic>
          <p:nvPicPr>
            <p:cNvPr id="75" name="Imagem 74">
              <a:extLst>
                <a:ext uri="{FF2B5EF4-FFF2-40B4-BE49-F238E27FC236}">
                  <a16:creationId xmlns:a16="http://schemas.microsoft.com/office/drawing/2014/main" id="{1ECE3392-8F91-4CEB-86CC-AC601F6C2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74966" y="5104081"/>
              <a:ext cx="3308068" cy="4410757"/>
            </a:xfrm>
            <a:prstGeom prst="rect">
              <a:avLst/>
            </a:prstGeom>
          </p:spPr>
        </p:pic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8CBB3BD3-A55E-4643-98C2-4F1707FD08DA}"/>
                </a:ext>
              </a:extLst>
            </p:cNvPr>
            <p:cNvSpPr/>
            <p:nvPr/>
          </p:nvSpPr>
          <p:spPr>
            <a:xfrm>
              <a:off x="2393538" y="5633921"/>
              <a:ext cx="682138" cy="14968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3765A06F-5970-4776-815C-421BB48A185E}"/>
                </a:ext>
              </a:extLst>
            </p:cNvPr>
            <p:cNvSpPr/>
            <p:nvPr/>
          </p:nvSpPr>
          <p:spPr>
            <a:xfrm>
              <a:off x="2209627" y="6313448"/>
              <a:ext cx="682138" cy="1601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6C436F1C-2FBD-456B-9A99-15EA59160275}"/>
                </a:ext>
              </a:extLst>
            </p:cNvPr>
            <p:cNvSpPr/>
            <p:nvPr/>
          </p:nvSpPr>
          <p:spPr>
            <a:xfrm>
              <a:off x="2015628" y="6523706"/>
              <a:ext cx="682138" cy="1601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FF1E2B34-B986-4DA9-8CBE-43C702F6BE18}"/>
                </a:ext>
              </a:extLst>
            </p:cNvPr>
            <p:cNvSpPr/>
            <p:nvPr/>
          </p:nvSpPr>
          <p:spPr>
            <a:xfrm>
              <a:off x="3770069" y="6223444"/>
              <a:ext cx="682138" cy="1601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A53454C3-BBA5-49D7-9AD7-2DAB1E024422}"/>
                </a:ext>
              </a:extLst>
            </p:cNvPr>
            <p:cNvSpPr/>
            <p:nvPr/>
          </p:nvSpPr>
          <p:spPr>
            <a:xfrm>
              <a:off x="1711401" y="7263482"/>
              <a:ext cx="682138" cy="1601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E3D1D970-C1A8-4D6F-AB29-4FFE71497D49}"/>
                </a:ext>
              </a:extLst>
            </p:cNvPr>
            <p:cNvSpPr/>
            <p:nvPr/>
          </p:nvSpPr>
          <p:spPr>
            <a:xfrm>
              <a:off x="4319331" y="7824520"/>
              <a:ext cx="682138" cy="1601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1ED33D4F-BB4D-4B67-9EF1-83AC56CE54F7}"/>
                </a:ext>
              </a:extLst>
            </p:cNvPr>
            <p:cNvSpPr/>
            <p:nvPr/>
          </p:nvSpPr>
          <p:spPr>
            <a:xfrm>
              <a:off x="4105125" y="8414964"/>
              <a:ext cx="682138" cy="1601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0BC803B0-089B-466A-AF55-67B13485B239}"/>
                </a:ext>
              </a:extLst>
            </p:cNvPr>
            <p:cNvSpPr/>
            <p:nvPr/>
          </p:nvSpPr>
          <p:spPr>
            <a:xfrm>
              <a:off x="4471750" y="6083322"/>
              <a:ext cx="682138" cy="1601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A0C00798-090E-44BC-B11F-C61FDDEB1B21}"/>
                </a:ext>
              </a:extLst>
            </p:cNvPr>
            <p:cNvSpPr/>
            <p:nvPr/>
          </p:nvSpPr>
          <p:spPr>
            <a:xfrm>
              <a:off x="1904654" y="8034618"/>
              <a:ext cx="682138" cy="1601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3E23D31C-19B9-419D-9EF5-A6222140D477}"/>
                </a:ext>
              </a:extLst>
            </p:cNvPr>
            <p:cNvSpPr/>
            <p:nvPr/>
          </p:nvSpPr>
          <p:spPr>
            <a:xfrm>
              <a:off x="4217110" y="8666722"/>
              <a:ext cx="682138" cy="1601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680370E0-7C73-4BC3-ACB3-EA5D17159CDE}"/>
                </a:ext>
              </a:extLst>
            </p:cNvPr>
            <p:cNvSpPr/>
            <p:nvPr/>
          </p:nvSpPr>
          <p:spPr>
            <a:xfrm>
              <a:off x="4361104" y="6928114"/>
              <a:ext cx="682138" cy="1601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73329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3019496" y="1266011"/>
            <a:ext cx="27170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10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Responda as perguntas abaixo: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1D9DA63-A18C-4E4F-BE94-1084CE5895C0}"/>
              </a:ext>
            </a:extLst>
          </p:cNvPr>
          <p:cNvCxnSpPr/>
          <p:nvPr/>
        </p:nvCxnSpPr>
        <p:spPr>
          <a:xfrm>
            <a:off x="1868557" y="5445457"/>
            <a:ext cx="271709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517B6914-F843-461D-A9C6-21592FCA62A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5 - 12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70757C85-E0C0-4A92-A4CE-9A1EF9DBE560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6737B62-CAC1-4E90-AEC8-134C2BE42659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29AAD68-C479-4801-9AEA-2E4E3B66E6A8}"/>
              </a:ext>
            </a:extLst>
          </p:cNvPr>
          <p:cNvSpPr txBox="1"/>
          <p:nvPr/>
        </p:nvSpPr>
        <p:spPr>
          <a:xfrm>
            <a:off x="405914" y="1008952"/>
            <a:ext cx="1176766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02 TOPICS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EEAA7B4F-6D16-449B-9AEA-41EBF67A9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370" y="938053"/>
            <a:ext cx="485077" cy="485077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7DC6EFD9-D1BA-4E21-8560-98B9355B3DFE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09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CF0A0BE-9775-4471-AA6E-49CE3902AA28}"/>
              </a:ext>
            </a:extLst>
          </p:cNvPr>
          <p:cNvSpPr txBox="1"/>
          <p:nvPr/>
        </p:nvSpPr>
        <p:spPr>
          <a:xfrm>
            <a:off x="4632023" y="670374"/>
            <a:ext cx="1602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Tenses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E00B5E2-F1A7-4DD3-9ED0-F7680CA444EA}"/>
              </a:ext>
            </a:extLst>
          </p:cNvPr>
          <p:cNvSpPr txBox="1"/>
          <p:nvPr/>
        </p:nvSpPr>
        <p:spPr>
          <a:xfrm>
            <a:off x="3070800" y="1735830"/>
            <a:ext cx="36348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Do you worry about your health?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b)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How often do you have a health check?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Where do you go to get information on health?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What are the best and worst jobs for your health?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How is the health of your computer / the economy / the planet?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0EAAFDB-110E-44B6-9459-E6DB6F8CC745}"/>
              </a:ext>
            </a:extLst>
          </p:cNvPr>
          <p:cNvSpPr txBox="1"/>
          <p:nvPr/>
        </p:nvSpPr>
        <p:spPr>
          <a:xfrm>
            <a:off x="3095767" y="5858714"/>
            <a:ext cx="344941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a)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Do you think our body is perfectly formed?</a:t>
            </a:r>
            <a:br>
              <a:rPr lang="pt-BR" sz="1200" dirty="0">
                <a:solidFill>
                  <a:srgbClr val="212529"/>
                </a:solidFill>
                <a:latin typeface="system-ui"/>
              </a:rPr>
            </a:b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b)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What part of your body would you like to change?</a:t>
            </a: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c)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How is your body changing? Do you like these changes?</a:t>
            </a: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068A8A"/>
                </a:solidFill>
                <a:latin typeface="system-ui"/>
              </a:rPr>
              <a:t>d</a:t>
            </a: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What’s the best and worst thing ever to happen to your body?</a:t>
            </a: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068A8A"/>
                </a:solidFill>
                <a:latin typeface="system-ui"/>
              </a:rPr>
              <a:t>e</a:t>
            </a: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)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What do you do to look after your body?</a:t>
            </a: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6DD5E28-8473-4FFC-9A9A-5E1740FCD7B8}"/>
              </a:ext>
            </a:extLst>
          </p:cNvPr>
          <p:cNvSpPr txBox="1"/>
          <p:nvPr/>
        </p:nvSpPr>
        <p:spPr>
          <a:xfrm>
            <a:off x="1213234" y="607628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BODY</a:t>
            </a:r>
          </a:p>
        </p:txBody>
      </p:sp>
      <p:pic>
        <p:nvPicPr>
          <p:cNvPr id="34" name="Picture 2" descr="What Is Health Care Economics? | HBS Online">
            <a:extLst>
              <a:ext uri="{FF2B5EF4-FFF2-40B4-BE49-F238E27FC236}">
                <a16:creationId xmlns:a16="http://schemas.microsoft.com/office/drawing/2014/main" id="{5620EC27-13A6-4DBE-89EC-BD9E658F0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55" y="2686866"/>
            <a:ext cx="2350968" cy="117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AA3FA195-2FB4-4C53-BFEE-2F5BEC55BC4C}"/>
              </a:ext>
            </a:extLst>
          </p:cNvPr>
          <p:cNvSpPr txBox="1"/>
          <p:nvPr/>
        </p:nvSpPr>
        <p:spPr>
          <a:xfrm>
            <a:off x="1087142" y="2170440"/>
            <a:ext cx="110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HEALTH</a:t>
            </a:r>
          </a:p>
        </p:txBody>
      </p:sp>
      <p:pic>
        <p:nvPicPr>
          <p:cNvPr id="36" name="Picture 4" descr="Human Anatomy VR">
            <a:extLst>
              <a:ext uri="{FF2B5EF4-FFF2-40B4-BE49-F238E27FC236}">
                <a16:creationId xmlns:a16="http://schemas.microsoft.com/office/drawing/2014/main" id="{E506288E-C14B-4BF5-8D33-85AD555B0B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5"/>
          <a:stretch/>
        </p:blipFill>
        <p:spPr bwMode="auto">
          <a:xfrm>
            <a:off x="440455" y="6559090"/>
            <a:ext cx="2471187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84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251668" y="1377209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11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Responda as perguntas: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4412942-A73D-45A1-B12B-BB208F3A8DDB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6 - 12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1218169-AB37-4E75-B5F3-A5CE39B52D80}"/>
              </a:ext>
            </a:extLst>
          </p:cNvPr>
          <p:cNvSpPr/>
          <p:nvPr/>
        </p:nvSpPr>
        <p:spPr>
          <a:xfrm>
            <a:off x="309087" y="923578"/>
            <a:ext cx="197076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01E127F-75AF-4D32-A7E9-40B42A475ABB}"/>
              </a:ext>
            </a:extLst>
          </p:cNvPr>
          <p:cNvSpPr txBox="1"/>
          <p:nvPr/>
        </p:nvSpPr>
        <p:spPr>
          <a:xfrm>
            <a:off x="369248" y="916066"/>
            <a:ext cx="194476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SENTENCES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47533495-F330-4AF5-9149-99469B995BA1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716D19-4DE9-4F61-AF5B-947C0D4F1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15" y="791631"/>
            <a:ext cx="559596" cy="559596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E802DF87-F8B4-42B6-812A-C53AB7AA55AF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09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AC59800-E139-41C8-84C3-C1147D154DB6}"/>
              </a:ext>
            </a:extLst>
          </p:cNvPr>
          <p:cNvSpPr txBox="1"/>
          <p:nvPr/>
        </p:nvSpPr>
        <p:spPr>
          <a:xfrm>
            <a:off x="4632023" y="670374"/>
            <a:ext cx="1602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Tenses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51BDDE1-6E90-4A6C-B649-2A4343385D6D}"/>
              </a:ext>
            </a:extLst>
          </p:cNvPr>
          <p:cNvSpPr txBox="1"/>
          <p:nvPr/>
        </p:nvSpPr>
        <p:spPr>
          <a:xfrm>
            <a:off x="3931695" y="4401874"/>
            <a:ext cx="24551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OBS:  Complete as frases: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CEFB883-BA5F-4A25-A4E4-6DF87726C22F}"/>
              </a:ext>
            </a:extLst>
          </p:cNvPr>
          <p:cNvSpPr txBox="1"/>
          <p:nvPr/>
        </p:nvSpPr>
        <p:spPr>
          <a:xfrm>
            <a:off x="614887" y="1645268"/>
            <a:ext cx="469034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>
              <a:buAutoNum type="arabicPeriod"/>
            </a:pP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I'm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looking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forward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meeting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Why?</a:t>
            </a:r>
            <a:b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I´m </a:t>
            </a:r>
            <a:r>
              <a:rPr lang="pt-BR" sz="1200" b="0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looking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forward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 to meeting </a:t>
            </a:r>
            <a:r>
              <a:rPr lang="pt-BR" sz="1200" b="0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 because </a:t>
            </a: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2.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She`s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looking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forward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talking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with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Why?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3. I'm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looking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forward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going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to Paris.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Why?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4. I'm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looking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forward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spending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time with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my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friends.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Who?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5. I'm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looking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forward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our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future.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Why?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5146A13-AE91-4A06-B3F2-FCCF55AD2EC5}"/>
              </a:ext>
            </a:extLst>
          </p:cNvPr>
          <p:cNvSpPr txBox="1"/>
          <p:nvPr/>
        </p:nvSpPr>
        <p:spPr>
          <a:xfrm>
            <a:off x="614887" y="3586266"/>
            <a:ext cx="3429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6.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I've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decided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</a:t>
            </a:r>
            <a:r>
              <a:rPr lang="pt-BR" sz="1200" b="1" dirty="0">
                <a:solidFill>
                  <a:srgbClr val="DC3545"/>
                </a:solidFill>
                <a:latin typeface="system-ui"/>
              </a:rPr>
              <a:t> _________________________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7.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I've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decided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to__________________________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8.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I've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decided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</a:t>
            </a:r>
            <a:r>
              <a:rPr lang="pt-BR" sz="1200" b="1" dirty="0">
                <a:solidFill>
                  <a:srgbClr val="DC3545"/>
                </a:solidFill>
                <a:latin typeface="system-ui"/>
              </a:rPr>
              <a:t> _________________________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9.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I've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decided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to_________________________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10.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I've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decided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 </a:t>
            </a:r>
            <a:r>
              <a:rPr lang="pt-BR" sz="1200" b="1" dirty="0">
                <a:solidFill>
                  <a:srgbClr val="DC3545"/>
                </a:solidFill>
                <a:latin typeface="system-ui"/>
              </a:rPr>
              <a:t>________________________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4CA1050-BC6E-4A43-B96C-0DCA24AA99C4}"/>
              </a:ext>
            </a:extLst>
          </p:cNvPr>
          <p:cNvSpPr txBox="1"/>
          <p:nvPr/>
        </p:nvSpPr>
        <p:spPr>
          <a:xfrm>
            <a:off x="614887" y="5525259"/>
            <a:ext cx="3429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11. I can not say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good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things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about her.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Why?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dirty="0">
                <a:solidFill>
                  <a:srgbClr val="212529"/>
                </a:solidFill>
                <a:latin typeface="system-ui"/>
              </a:rPr>
              <a:t>      </a:t>
            </a:r>
            <a:r>
              <a:rPr lang="pt-BR" sz="1200" i="1" dirty="0">
                <a:solidFill>
                  <a:srgbClr val="212529"/>
                </a:solidFill>
                <a:latin typeface="system-ui"/>
              </a:rPr>
              <a:t>I can not say because </a:t>
            </a:r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12. I can´t say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I will help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tonight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Why?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13. I can not say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how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happy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she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is.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Why?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14. I can’t say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this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car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is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his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Why?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15. I can’t say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a word about that.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Why?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44A704C-2787-482F-B6CF-E95371D57511}"/>
              </a:ext>
            </a:extLst>
          </p:cNvPr>
          <p:cNvSpPr txBox="1"/>
          <p:nvPr/>
        </p:nvSpPr>
        <p:spPr>
          <a:xfrm>
            <a:off x="617518" y="7378385"/>
            <a:ext cx="576928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16. I can not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wait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to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see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that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movie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dirty="0">
                <a:solidFill>
                  <a:srgbClr val="212529"/>
                </a:solidFill>
                <a:latin typeface="system-ui"/>
              </a:rPr>
              <a:t>When?</a:t>
            </a:r>
          </a:p>
          <a:p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17. I can not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wait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to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hear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from her.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What?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18. I can´t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wait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to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visit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my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parentes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this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Holiday.  	</a:t>
            </a:r>
            <a:r>
              <a:rPr lang="pt-BR" sz="1200" b="1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Change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1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Visit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 and Holiday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19. I can´t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wait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for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my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vacation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Change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1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my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1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vacation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20. I can´t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wait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open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my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present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dirty="0">
                <a:solidFill>
                  <a:srgbClr val="212529"/>
                </a:solidFill>
                <a:latin typeface="system-ui"/>
              </a:rPr>
              <a:t>What presente?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428175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F573C7A-0F2D-4281-A314-B7C9EB268B2F}"/>
              </a:ext>
            </a:extLst>
          </p:cNvPr>
          <p:cNvSpPr/>
          <p:nvPr/>
        </p:nvSpPr>
        <p:spPr>
          <a:xfrm>
            <a:off x="309087" y="923578"/>
            <a:ext cx="1507681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236895" y="1354258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12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Escreva mais frases com os </a:t>
            </a:r>
            <a:r>
              <a:rPr lang="pt-BR" sz="1200" b="1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Phrasal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b="1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Verbs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CFA140E-2F21-4EF1-8BFB-0E7F9A2D3C67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7 - 12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0DE7237-518D-400D-8FA5-E160FB674032}"/>
              </a:ext>
            </a:extLst>
          </p:cNvPr>
          <p:cNvSpPr txBox="1"/>
          <p:nvPr/>
        </p:nvSpPr>
        <p:spPr>
          <a:xfrm>
            <a:off x="369248" y="916066"/>
            <a:ext cx="1447520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PHRASAL VERBS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CF4C379-95C1-41A5-AB73-3A8F5AA70FF7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14CC67-1D8F-405E-B157-14245ACD7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45" y="782059"/>
            <a:ext cx="612334" cy="612334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1B928F-0C28-4F36-81A2-C0BF8153571C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09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2AFFF36-FFD2-43F9-B381-3E6AB0F42A47}"/>
              </a:ext>
            </a:extLst>
          </p:cNvPr>
          <p:cNvSpPr txBox="1"/>
          <p:nvPr/>
        </p:nvSpPr>
        <p:spPr>
          <a:xfrm>
            <a:off x="4632023" y="670374"/>
            <a:ext cx="1602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Tenses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B620F2B-3F57-4810-85DD-7B727A55E5D7}"/>
              </a:ext>
            </a:extLst>
          </p:cNvPr>
          <p:cNvSpPr txBox="1"/>
          <p:nvPr/>
        </p:nvSpPr>
        <p:spPr>
          <a:xfrm>
            <a:off x="369071" y="1641886"/>
            <a:ext cx="576617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0" dirty="0" err="1">
                <a:solidFill>
                  <a:srgbClr val="8B0000"/>
                </a:solidFill>
                <a:effectLst/>
                <a:latin typeface="system-ui"/>
              </a:rPr>
              <a:t>Think</a:t>
            </a:r>
            <a:r>
              <a:rPr lang="pt-BR" sz="1200" b="1" i="0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dirty="0" err="1">
                <a:solidFill>
                  <a:srgbClr val="8B0000"/>
                </a:solidFill>
                <a:effectLst/>
                <a:latin typeface="system-ui"/>
              </a:rPr>
              <a:t>something</a:t>
            </a:r>
            <a:r>
              <a:rPr lang="pt-BR" sz="1200" b="1" i="0" dirty="0">
                <a:solidFill>
                  <a:srgbClr val="8B0000"/>
                </a:solidFill>
                <a:effectLst/>
                <a:latin typeface="system-ui"/>
              </a:rPr>
              <a:t> over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pt-BR" sz="1200" b="0" i="0" dirty="0">
                <a:solidFill>
                  <a:srgbClr val="0D6EFD"/>
                </a:solidFill>
                <a:effectLst/>
                <a:latin typeface="system-ui"/>
              </a:rPr>
              <a:t>(</a:t>
            </a:r>
            <a:r>
              <a:rPr lang="pt-BR" sz="1200" b="0" i="0" dirty="0" err="1">
                <a:solidFill>
                  <a:srgbClr val="0D6EFD"/>
                </a:solidFill>
                <a:effectLst/>
                <a:latin typeface="system-ui"/>
              </a:rPr>
              <a:t>consider</a:t>
            </a:r>
            <a:r>
              <a:rPr lang="pt-BR" sz="1200" b="0" i="0" dirty="0">
                <a:solidFill>
                  <a:srgbClr val="0D6EFD"/>
                </a:solidFill>
                <a:effectLst/>
                <a:latin typeface="system-ui"/>
              </a:rPr>
              <a:t> 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- ponderar, considerar</a:t>
            </a:r>
            <a:br>
              <a:rPr lang="pt-BR" sz="1200" dirty="0"/>
            </a:b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Jane is thinking 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suggestion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over before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final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decision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br>
              <a:rPr lang="pt-BR" sz="1200" dirty="0"/>
            </a:b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 </a:t>
            </a:r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 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-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Work out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(exercise 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exercitar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-se</a:t>
            </a:r>
            <a:br>
              <a:rPr lang="en-US" sz="1200" dirty="0"/>
            </a:b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Bob goes to the gym to work out every afternoon.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i="1" dirty="0">
                <a:solidFill>
                  <a:srgbClr val="212529"/>
                </a:solidFill>
                <a:latin typeface="system-ui"/>
              </a:rPr>
              <a:t>-</a:t>
            </a: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-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Look at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(attention)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olhar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ter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atenção</a:t>
            </a:r>
            <a:br>
              <a:rPr lang="en-US" sz="1200" dirty="0"/>
            </a:b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Please, look at me.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-</a:t>
            </a: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</a:p>
        </p:txBody>
      </p:sp>
      <p:pic>
        <p:nvPicPr>
          <p:cNvPr id="22" name="Picture 2" descr="Andrade Gutierrez e FIEMG vão ampliar internação contra o Covid-19 em MG -  Diário do Comércio">
            <a:extLst>
              <a:ext uri="{FF2B5EF4-FFF2-40B4-BE49-F238E27FC236}">
                <a16:creationId xmlns:a16="http://schemas.microsoft.com/office/drawing/2014/main" id="{4C9A9714-7E11-4A3D-8196-81D240AB3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190" y="1641886"/>
            <a:ext cx="1844092" cy="11308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10 Ways You Didn't Realize You're Working Out Wrong — Eat This Not That">
            <a:extLst>
              <a:ext uri="{FF2B5EF4-FFF2-40B4-BE49-F238E27FC236}">
                <a16:creationId xmlns:a16="http://schemas.microsoft.com/office/drawing/2014/main" id="{B2DEF0A1-55CB-425E-9273-05F88184D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190" y="4296303"/>
            <a:ext cx="1795819" cy="11950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Os cinco sentidos em inglês - Visão - inFlux Blog">
            <a:extLst>
              <a:ext uri="{FF2B5EF4-FFF2-40B4-BE49-F238E27FC236}">
                <a16:creationId xmlns:a16="http://schemas.microsoft.com/office/drawing/2014/main" id="{DB9280AC-40F7-4623-BA83-67D5A49A9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157" y="6979012"/>
            <a:ext cx="1844092" cy="7705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88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4217122" y="1094743"/>
            <a:ext cx="21762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13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Responda as perguntas: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C0D173E-0BF8-4728-93DE-7EA5835AE181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8 - 12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158F915E-7116-4851-B850-B7C795FBEE64}"/>
              </a:ext>
            </a:extLst>
          </p:cNvPr>
          <p:cNvSpPr/>
          <p:nvPr/>
        </p:nvSpPr>
        <p:spPr>
          <a:xfrm>
            <a:off x="141669" y="343417"/>
            <a:ext cx="3058731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CONVERSATION TOPICS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5FB5817-CB2F-471F-9D66-510D22046C7E}"/>
              </a:ext>
            </a:extLst>
          </p:cNvPr>
          <p:cNvSpPr/>
          <p:nvPr/>
        </p:nvSpPr>
        <p:spPr>
          <a:xfrm>
            <a:off x="366107" y="1066346"/>
            <a:ext cx="1518041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B9EFC5A-10B8-4598-A59D-10C8F63BC1C7}"/>
              </a:ext>
            </a:extLst>
          </p:cNvPr>
          <p:cNvSpPr txBox="1"/>
          <p:nvPr/>
        </p:nvSpPr>
        <p:spPr>
          <a:xfrm>
            <a:off x="512778" y="1066346"/>
            <a:ext cx="1518041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IMMIGRATION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E4CF7AF-96F1-4AB4-8173-45ABDA503031}"/>
              </a:ext>
            </a:extLst>
          </p:cNvPr>
          <p:cNvSpPr txBox="1"/>
          <p:nvPr/>
        </p:nvSpPr>
        <p:spPr>
          <a:xfrm>
            <a:off x="366106" y="1419870"/>
            <a:ext cx="6339493" cy="7057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comes to mind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when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hear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the word ‘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immigration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’?</a:t>
            </a:r>
          </a:p>
          <a:p>
            <a:pPr algn="l">
              <a:lnSpc>
                <a:spcPct val="200000"/>
              </a:lnSpc>
            </a:pP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2)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Is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immigration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good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bad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>
              <a:lnSpc>
                <a:spcPct val="200000"/>
              </a:lnSpc>
            </a:pP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3)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Is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immigration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issue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country?</a:t>
            </a:r>
          </a:p>
          <a:p>
            <a:pPr algn="l">
              <a:lnSpc>
                <a:spcPct val="200000"/>
              </a:lnSpc>
            </a:pP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4)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Would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report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illegal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immigrant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police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>
              <a:lnSpc>
                <a:spcPct val="200000"/>
              </a:lnSpc>
            </a:pP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5)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are 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benefits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of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immigration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>
              <a:lnSpc>
                <a:spcPct val="200000"/>
              </a:lnSpc>
            </a:pP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6)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Has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immigration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around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the world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been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successful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>
              <a:lnSpc>
                <a:spcPct val="200000"/>
              </a:lnSpc>
            </a:pP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7)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When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immigration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became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 social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issue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>
              <a:lnSpc>
                <a:spcPct val="200000"/>
              </a:lnSpc>
            </a:pP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8)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Would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to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live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and work in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another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country?</a:t>
            </a:r>
          </a:p>
          <a:p>
            <a:pPr algn="l">
              <a:lnSpc>
                <a:spcPct val="200000"/>
              </a:lnSpc>
            </a:pP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9)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immigrants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get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raw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deal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in the countries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they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live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in?</a:t>
            </a:r>
          </a:p>
          <a:p>
            <a:pPr algn="l">
              <a:lnSpc>
                <a:spcPct val="200000"/>
              </a:lnSpc>
            </a:pP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10)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would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happen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world’s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population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if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all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immigration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laws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ended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90DD664-EF54-435B-AF68-249AA4F587CB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09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12E2179-2DE2-4C77-BFAE-460579D2A50F}"/>
              </a:ext>
            </a:extLst>
          </p:cNvPr>
          <p:cNvSpPr txBox="1"/>
          <p:nvPr/>
        </p:nvSpPr>
        <p:spPr>
          <a:xfrm>
            <a:off x="4632023" y="670374"/>
            <a:ext cx="1602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Tenses</a:t>
            </a:r>
          </a:p>
        </p:txBody>
      </p:sp>
    </p:spTree>
    <p:extLst>
      <p:ext uri="{BB962C8B-B14F-4D97-AF65-F5344CB8AC3E}">
        <p14:creationId xmlns:p14="http://schemas.microsoft.com/office/powerpoint/2010/main" val="67907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4217122" y="1094743"/>
            <a:ext cx="21762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13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Responda as perguntas: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C0D173E-0BF8-4728-93DE-7EA5835AE181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9 - 12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158F915E-7116-4851-B850-B7C795FBEE64}"/>
              </a:ext>
            </a:extLst>
          </p:cNvPr>
          <p:cNvSpPr/>
          <p:nvPr/>
        </p:nvSpPr>
        <p:spPr>
          <a:xfrm>
            <a:off x="141669" y="343417"/>
            <a:ext cx="3058731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CONVERSATION TOPICS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B71C098-1B77-4EF1-B610-9351BBF69CA4}"/>
              </a:ext>
            </a:extLst>
          </p:cNvPr>
          <p:cNvGrpSpPr/>
          <p:nvPr/>
        </p:nvGrpSpPr>
        <p:grpSpPr>
          <a:xfrm>
            <a:off x="384821" y="1372113"/>
            <a:ext cx="1227411" cy="312650"/>
            <a:chOff x="384821" y="5389498"/>
            <a:chExt cx="1227411" cy="312650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C83B6296-E9A3-47EC-90B7-DB802D114014}"/>
                </a:ext>
              </a:extLst>
            </p:cNvPr>
            <p:cNvSpPr/>
            <p:nvPr/>
          </p:nvSpPr>
          <p:spPr>
            <a:xfrm>
              <a:off x="384821" y="5401530"/>
              <a:ext cx="1227411" cy="29762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596EC33-FF7F-49A6-B49D-C86190C16216}"/>
                </a:ext>
              </a:extLst>
            </p:cNvPr>
            <p:cNvSpPr txBox="1"/>
            <p:nvPr/>
          </p:nvSpPr>
          <p:spPr>
            <a:xfrm>
              <a:off x="572083" y="5389498"/>
              <a:ext cx="948090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INTERNET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2AC4593-CD47-4EB3-A29A-22D263B44807}"/>
              </a:ext>
            </a:extLst>
          </p:cNvPr>
          <p:cNvSpPr txBox="1"/>
          <p:nvPr/>
        </p:nvSpPr>
        <p:spPr>
          <a:xfrm>
            <a:off x="384821" y="1920399"/>
            <a:ext cx="5769142" cy="7057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is the Internet?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2) 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What would the world be like without the Internet?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3)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Could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live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without the Internet?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4)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Is the Internet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dangerous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5)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kind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of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technology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will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replace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the Internet?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6)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annoys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about the Internet?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7)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Are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addicted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the Internet?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8)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of social networking sites like Facebook and Instagram?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9)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Can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remember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first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time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used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the Internet?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10) 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How has the Internet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changed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the world?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984851B-C1FF-4702-976F-790F9F73329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09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92AE109-7552-480A-B073-1E90AC39B0B2}"/>
              </a:ext>
            </a:extLst>
          </p:cNvPr>
          <p:cNvSpPr txBox="1"/>
          <p:nvPr/>
        </p:nvSpPr>
        <p:spPr>
          <a:xfrm>
            <a:off x="4632023" y="670374"/>
            <a:ext cx="1602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Tenses</a:t>
            </a:r>
          </a:p>
        </p:txBody>
      </p:sp>
    </p:spTree>
    <p:extLst>
      <p:ext uri="{BB962C8B-B14F-4D97-AF65-F5344CB8AC3E}">
        <p14:creationId xmlns:p14="http://schemas.microsoft.com/office/powerpoint/2010/main" val="384635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10676</TotalTime>
  <Words>2556</Words>
  <Application>Microsoft Office PowerPoint</Application>
  <PresentationFormat>Papel A4 (210 x 297 mm)</PresentationFormat>
  <Paragraphs>466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Symbol</vt:lpstr>
      <vt:lpstr>system-ui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544</cp:revision>
  <cp:lastPrinted>2022-03-17T12:52:41Z</cp:lastPrinted>
  <dcterms:created xsi:type="dcterms:W3CDTF">2021-10-15T13:30:39Z</dcterms:created>
  <dcterms:modified xsi:type="dcterms:W3CDTF">2022-03-18T15:04:25Z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