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884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17/02/2022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FDE1E88-8A5D-4798-9AE0-EA6A8FAD2B7A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17/02/2022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A585451-7EF3-49CF-81A6-9AF8DDE1EB91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basicenglishspeaking.com/030-i-bet/" TargetMode="External"/><Relationship Id="rId18" Type="http://schemas.openxmlformats.org/officeDocument/2006/relationships/hyperlink" Target="https://basicenglishspeaking.com/035-i-dare-say/" TargetMode="External"/><Relationship Id="rId26" Type="http://schemas.openxmlformats.org/officeDocument/2006/relationships/hyperlink" Target="https://basicenglishspeaking.com/053-its-my-fault-for/" TargetMode="External"/><Relationship Id="rId39" Type="http://schemas.openxmlformats.org/officeDocument/2006/relationships/hyperlink" Target="https://basicenglishspeaking.com/085-what-do-you-say/" TargetMode="External"/><Relationship Id="rId21" Type="http://schemas.openxmlformats.org/officeDocument/2006/relationships/hyperlink" Target="https://basicenglishspeaking.com/043-ill-let-you-know/" TargetMode="External"/><Relationship Id="rId34" Type="http://schemas.openxmlformats.org/officeDocument/2006/relationships/hyperlink" Target="https://basicenglishspeaking.com/070-see-that/" TargetMode="External"/><Relationship Id="rId42" Type="http://schemas.openxmlformats.org/officeDocument/2006/relationships/hyperlink" Target="https://basicenglishspeaking.com/091-whats-the-use-of/" TargetMode="External"/><Relationship Id="rId7" Type="http://schemas.openxmlformats.org/officeDocument/2006/relationships/hyperlink" Target="https://basicenglishspeaking.com/048-im-not-really-happy-with/" TargetMode="External"/><Relationship Id="rId2" Type="http://schemas.openxmlformats.org/officeDocument/2006/relationships/hyperlink" Target="https://basicenglishspeaking.com/001-are-you-sure/" TargetMode="External"/><Relationship Id="rId16" Type="http://schemas.openxmlformats.org/officeDocument/2006/relationships/hyperlink" Target="https://basicenglishspeaking.com/033-i-cant-say/" TargetMode="External"/><Relationship Id="rId20" Type="http://schemas.openxmlformats.org/officeDocument/2006/relationships/hyperlink" Target="https://basicenglishspeaking.com/042-as-as-possible/" TargetMode="External"/><Relationship Id="rId29" Type="http://schemas.openxmlformats.org/officeDocument/2006/relationships/hyperlink" Target="https://basicenglishspeaking.com/059-it-may-surprise-you-but/" TargetMode="External"/><Relationship Id="rId41" Type="http://schemas.openxmlformats.org/officeDocument/2006/relationships/hyperlink" Target="https://basicenglishspeaking.com/089-whats-the-matter-wit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icenglishspeaking.com/010-dont-ever/" TargetMode="External"/><Relationship Id="rId11" Type="http://schemas.openxmlformats.org/officeDocument/2006/relationships/hyperlink" Target="https://basicenglishspeaking.com/025-how-come/" TargetMode="External"/><Relationship Id="rId24" Type="http://schemas.openxmlformats.org/officeDocument/2006/relationships/hyperlink" Target="https://basicenglishspeaking.com/049-im-thinking-about/" TargetMode="External"/><Relationship Id="rId32" Type="http://schemas.openxmlformats.org/officeDocument/2006/relationships/hyperlink" Target="https://basicenglishspeaking.com/067-once-you/" TargetMode="External"/><Relationship Id="rId37" Type="http://schemas.openxmlformats.org/officeDocument/2006/relationships/hyperlink" Target="https://basicenglishspeaking.com/082-what-can-i-do-for-&#65311;/" TargetMode="External"/><Relationship Id="rId40" Type="http://schemas.openxmlformats.org/officeDocument/2006/relationships/hyperlink" Target="https://basicenglishspeaking.com/088-what-im-trying-to-say-is/" TargetMode="External"/><Relationship Id="rId5" Type="http://schemas.openxmlformats.org/officeDocument/2006/relationships/hyperlink" Target="https://basicenglishspeaking.com/006-but-this-doesnt-mean-that/" TargetMode="External"/><Relationship Id="rId15" Type="http://schemas.openxmlformats.org/officeDocument/2006/relationships/hyperlink" Target="https://basicenglishspeaking.com/032-i-cant-help/" TargetMode="External"/><Relationship Id="rId23" Type="http://schemas.openxmlformats.org/officeDocument/2006/relationships/hyperlink" Target="https://basicenglishspeaking.com/016-shouldnt-we/" TargetMode="External"/><Relationship Id="rId28" Type="http://schemas.openxmlformats.org/officeDocument/2006/relationships/hyperlink" Target="https://basicenglishspeaking.com/057-its-up-to/" TargetMode="External"/><Relationship Id="rId36" Type="http://schemas.openxmlformats.org/officeDocument/2006/relationships/hyperlink" Target="https://basicenglishspeaking.com/028-how-long-does-it-take/" TargetMode="External"/><Relationship Id="rId10" Type="http://schemas.openxmlformats.org/officeDocument/2006/relationships/hyperlink" Target="https://basicenglishspeaking.com/064-no-matter-what/" TargetMode="External"/><Relationship Id="rId19" Type="http://schemas.openxmlformats.org/officeDocument/2006/relationships/hyperlink" Target="https://basicenglishspeaking.com/037-id-hate-for-you-to/" TargetMode="External"/><Relationship Id="rId31" Type="http://schemas.openxmlformats.org/officeDocument/2006/relationships/hyperlink" Target="https://basicenglishspeaking.com/065-no-wonder/" TargetMode="External"/><Relationship Id="rId44" Type="http://schemas.openxmlformats.org/officeDocument/2006/relationships/hyperlink" Target="https://basicenglishspeaking.com/071-speaking-of/" TargetMode="External"/><Relationship Id="rId4" Type="http://schemas.openxmlformats.org/officeDocument/2006/relationships/hyperlink" Target="https://basicenglishspeaking.com/005-be-careful-with/" TargetMode="External"/><Relationship Id="rId9" Type="http://schemas.openxmlformats.org/officeDocument/2006/relationships/hyperlink" Target="https://basicenglishspeaking.com/018-not-until/" TargetMode="External"/><Relationship Id="rId14" Type="http://schemas.openxmlformats.org/officeDocument/2006/relationships/hyperlink" Target="https://basicenglishspeaking.com/031-i-can-hardly-believe-that/" TargetMode="External"/><Relationship Id="rId22" Type="http://schemas.openxmlformats.org/officeDocument/2006/relationships/hyperlink" Target="https://basicenglishspeaking.com/045-im-afraid/" TargetMode="External"/><Relationship Id="rId27" Type="http://schemas.openxmlformats.org/officeDocument/2006/relationships/hyperlink" Target="https://basicenglishspeaking.com/056-its-said-that/" TargetMode="External"/><Relationship Id="rId30" Type="http://schemas.openxmlformats.org/officeDocument/2006/relationships/hyperlink" Target="https://basicenglishspeaking.com/062-i-wonder-if-&#65311;/" TargetMode="External"/><Relationship Id="rId35" Type="http://schemas.openxmlformats.org/officeDocument/2006/relationships/hyperlink" Target="https://basicenglishspeaking.com/076-there-is-nothing-as-as/" TargetMode="External"/><Relationship Id="rId43" Type="http://schemas.openxmlformats.org/officeDocument/2006/relationships/hyperlink" Target="https://basicenglishspeaking.com/096-why-not/" TargetMode="External"/><Relationship Id="rId8" Type="http://schemas.openxmlformats.org/officeDocument/2006/relationships/hyperlink" Target="https://basicenglishspeaking.com/023-help-yourself-to/" TargetMode="External"/><Relationship Id="rId3" Type="http://schemas.openxmlformats.org/officeDocument/2006/relationships/hyperlink" Target="https://basicenglishspeaking.com/007-by-the-way/" TargetMode="External"/><Relationship Id="rId12" Type="http://schemas.openxmlformats.org/officeDocument/2006/relationships/hyperlink" Target="https://basicenglishspeaking.com/026-how-dare-you/" TargetMode="External"/><Relationship Id="rId17" Type="http://schemas.openxmlformats.org/officeDocument/2006/relationships/hyperlink" Target="https://basicenglishspeaking.com/034-i-cannot-wait-to/" TargetMode="External"/><Relationship Id="rId25" Type="http://schemas.openxmlformats.org/officeDocument/2006/relationships/hyperlink" Target="https://basicenglishspeaking.com/050-i-really-go-for/" TargetMode="External"/><Relationship Id="rId33" Type="http://schemas.openxmlformats.org/officeDocument/2006/relationships/hyperlink" Target="https://basicenglishspeaking.com/069-on-one-hand-on-the-other-hand/" TargetMode="External"/><Relationship Id="rId38" Type="http://schemas.openxmlformats.org/officeDocument/2006/relationships/hyperlink" Target="https://basicenglishspeaking.com/044-id-be-gratefu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HKa48BWbPw" TargetMode="External"/><Relationship Id="rId13" Type="http://schemas.openxmlformats.org/officeDocument/2006/relationships/hyperlink" Target="https://www.youtube.com/watch?v=_fZnWz3tD2Y" TargetMode="External"/><Relationship Id="rId3" Type="http://schemas.openxmlformats.org/officeDocument/2006/relationships/hyperlink" Target="https://www.youtube.com/watch?v=CGIQ1iDaNqA" TargetMode="External"/><Relationship Id="rId7" Type="http://schemas.openxmlformats.org/officeDocument/2006/relationships/hyperlink" Target="https://www.youtube.com/watch?v=avvrLjbJnPk" TargetMode="External"/><Relationship Id="rId12" Type="http://schemas.openxmlformats.org/officeDocument/2006/relationships/hyperlink" Target="https://www.youtube.com/watch?v=wvxlX3kAsoU" TargetMode="External"/><Relationship Id="rId2" Type="http://schemas.openxmlformats.org/officeDocument/2006/relationships/hyperlink" Target="https://www.youtube.com/watch?v=9r7Jba1L1U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0heWo1XGhc&amp;t=300s" TargetMode="External"/><Relationship Id="rId11" Type="http://schemas.openxmlformats.org/officeDocument/2006/relationships/hyperlink" Target="https://www.youtube.com/watch?v=_sR5yKbBwbE" TargetMode="External"/><Relationship Id="rId5" Type="http://schemas.openxmlformats.org/officeDocument/2006/relationships/hyperlink" Target="https://www.youtube.com/watch?v=4mkfyLfUM5g" TargetMode="External"/><Relationship Id="rId10" Type="http://schemas.openxmlformats.org/officeDocument/2006/relationships/hyperlink" Target="https://www.youtube.com/watch?v=8-ktHXX0BkI" TargetMode="External"/><Relationship Id="rId4" Type="http://schemas.openxmlformats.org/officeDocument/2006/relationships/hyperlink" Target="https://www.youtube.com/watch?v=nIlnxm8m2ec" TargetMode="External"/><Relationship Id="rId9" Type="http://schemas.openxmlformats.org/officeDocument/2006/relationships/hyperlink" Target="https://www.youtube.com/watch?v=ZrQz8r_d7d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0640" y="73800"/>
            <a:ext cx="28861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GRAMMAR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Verb To Be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Past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Adjectives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Articles / There is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Plural / Pronouns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Future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Adverbs / Prepositions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Progressive Tense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Comparative / Superlative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Present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Although/ Though/ Even though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Passive Voice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Used to/ Be used to / Get used to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Unless / As long as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So do I / Neither do I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clauses / Tag Questions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Past Perfect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Future Continuous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If and Wish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Reported Speech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234600" y="90000"/>
            <a:ext cx="3391560" cy="48889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VOCABULARY 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Daily Activities  / Transportation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Jobs / Sports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Fruits &amp; Vegetables / Food &amp; drinks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People´s Appearance  / Clothes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Nationality / Time and dates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Colors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Numbers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Giving Directions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Airport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Family / Hobbies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D7D31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Health &amp; Medicine /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Body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Seasons / Weathers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School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Animals / 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Enviroment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Holidays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Christmas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Bathroom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Household Tools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Kitchen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Places in a city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Famouns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Architecture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Tv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Programmes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Cooking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Verbs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Computer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parts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Cars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Feeling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Emotions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Friendship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Rooms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in the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house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Hotel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Money /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Furniture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Music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Instruments</a:t>
            </a: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/ Sports </a:t>
            </a:r>
            <a:r>
              <a:rPr lang="pt-BR" sz="1200" b="0" strike="noStrike" spc="-1" dirty="0" err="1">
                <a:solidFill>
                  <a:srgbClr val="C00000"/>
                </a:solidFill>
                <a:latin typeface="Calibri"/>
                <a:ea typeface="Calibri"/>
              </a:rPr>
              <a:t>Outside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Fast Food </a:t>
            </a:r>
            <a:endParaRPr lang="pt-BR" sz="1200" spc="-1" dirty="0">
              <a:solidFill>
                <a:srgbClr val="C00000"/>
              </a:solidFill>
              <a:latin typeface="Calibri"/>
              <a:ea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Hospital / Office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70640" y="4989960"/>
            <a:ext cx="6455520" cy="4788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</a:t>
            </a:r>
            <a:r>
              <a:rPr lang="en-US" sz="16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-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basics</a:t>
            </a:r>
            <a:endParaRPr lang="pt-BR" sz="16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plan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to_1.15 &amp;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It´s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my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turn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pt-BR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_2.7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I´m good at_1.3 &amp; &amp; I´m not sure if _2.17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How was + (noun)_3.3 &amp; I was about to_1.17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 It's too bad that_3.5 &amp; I feel like _1.22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There's no need to_3.22 &amp; There is …wrong with _ 3.19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I'll help you _2.5 &amp; I was busy_1.24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getting_1.5 &amp; I'm trying _1.6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think I should _2.10 &amp; There's no way _ 3.27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looking forward to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_1.29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I've decided to_1.16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I'm having a hard time &amp; &amp; I'm thinking of _2.4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I've heard that_2.11 &amp; It occurred to me that_2.12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You're supposed to_2.23 &amp; Are you trying to_2.27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no use_ 3.26 &amp; There is something wrong_3.19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</a:t>
            </a:r>
            <a:r>
              <a:rPr lang="en-US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gonna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be_3.8 &amp; It looks like_3.9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How about_3.14 &amp; How much does it cost to_3.16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Do you mind if _2.18 &amp; Let's say that_3.21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plan to_1.15 &amp; I'm here to_1.27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very kind of you to_2.3 I should have_2.20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I didn´t mean to_1.18 </a:t>
            </a:r>
            <a:r>
              <a:rPr lang="pt-BR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I'm calling to _2.1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</a:t>
            </a: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Thank you for_ 2.14 &amp;  It's very kind of you to_3.28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Are you into_2.26 &amp; 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I </a:t>
            </a:r>
            <a:r>
              <a:rPr lang="en-US" sz="12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gotta</a:t>
            </a:r>
            <a:r>
              <a:rPr lang="en-US" sz="12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 _1.13 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Why don't we_3.4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 have something_ 1.28</a:t>
            </a:r>
            <a:endParaRPr lang="pt-BR" sz="1200" b="0" strike="noStrike" spc="-1" dirty="0">
              <a:latin typeface="Arial"/>
            </a:endParaRPr>
          </a:p>
          <a:p>
            <a:pPr marL="192960" indent="-19260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en-US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It's time to_3.11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9320" y="149760"/>
            <a:ext cx="6492240" cy="97133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451"/>
              </a:spcAft>
            </a:pPr>
            <a:r>
              <a:rPr lang="en-US" sz="16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SPOKEN ENGLISH – </a:t>
            </a:r>
            <a:r>
              <a:rPr lang="en-US" sz="1600" b="0" i="1" strike="noStrike" spc="-1" dirty="0">
                <a:solidFill>
                  <a:srgbClr val="C00000"/>
                </a:solidFill>
                <a:latin typeface="Calibri"/>
                <a:ea typeface="Calibri"/>
              </a:rPr>
              <a:t>Common Phrases</a:t>
            </a:r>
            <a:endParaRPr lang="pt-B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pt-BR" sz="16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Are you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sure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007. By the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way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005. Be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careful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 with…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5"/>
              </a:rPr>
              <a:t>006. But this doesn’t mean 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010.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Don’t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ever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6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027. How do you like…?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7"/>
              </a:rPr>
              <a:t>048. I’m not really happy with…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023. Help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yourself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018. Not…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until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9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064.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matter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0"/>
              </a:rPr>
              <a:t> what…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021. He is so… that…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022. He is not only……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025.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1"/>
              </a:rPr>
              <a:t> come…?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026.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How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2"/>
              </a:rPr>
              <a:t> you…!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030.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bet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3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4"/>
              </a:rPr>
              <a:t>031. I can hardly believe that…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032.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5"/>
              </a:rPr>
              <a:t> help…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66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033.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can’t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6"/>
              </a:rPr>
              <a:t>…</a:t>
            </a:r>
            <a:r>
              <a:rPr lang="pt-BR" sz="1200" b="0" u="sng" strike="noStrike" spc="-1" dirty="0">
                <a:solidFill>
                  <a:srgbClr val="FF66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7"/>
              </a:rPr>
              <a:t>034. I cannot wait to…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035.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dare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say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19"/>
              </a:rPr>
              <a:t>037. I’d hate for you to…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039. If there is one / 040. I have no idea…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042…. as… as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0"/>
              </a:rPr>
              <a:t>possible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1"/>
              </a:rPr>
              <a:t>043. I’ll let you know…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045.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afraid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2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016.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Shouldn’t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we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3"/>
              </a:rPr>
              <a:t>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049.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I’m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thinking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about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5"/>
              </a:rPr>
              <a:t>050. I really go for…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6"/>
              </a:rPr>
              <a:t>053. It’s my fault for…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056.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said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7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057.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It’s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up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to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8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9"/>
              </a:rPr>
              <a:t>059. It may surprise you, but…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061. I’ve had enough 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062. I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0"/>
              </a:rPr>
              <a:t> if…？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065. No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wonder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1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 /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066. Now that I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067.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Once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2"/>
              </a:rPr>
              <a:t> you…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3"/>
              </a:rPr>
              <a:t>069. On one hand…on the other hand…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070.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See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that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074. The first thing I’m 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5"/>
              </a:rPr>
              <a:t>076. There is nothing as…as…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077. There is nothing I 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028. How long </a:t>
            </a:r>
            <a:r>
              <a:rPr lang="en-US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dit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6"/>
              </a:rPr>
              <a:t> take…?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7"/>
              </a:rPr>
              <a:t>082. What can I do for…？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044.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I’d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be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grateful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8"/>
              </a:rPr>
              <a:t>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9"/>
              </a:rPr>
              <a:t>085. What do you say about?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0"/>
              </a:rPr>
              <a:t>088. What I’m trying to say is…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1"/>
              </a:rPr>
              <a:t>089. What’s the matter with?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en-US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2"/>
              </a:rPr>
              <a:t>091. What’s the use of…?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096.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Why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3"/>
              </a:rPr>
              <a:t> not…?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/ 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071.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Speaking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 </a:t>
            </a:r>
            <a:r>
              <a:rPr lang="pt-BR" sz="1200" b="0" u="sng" strike="noStrike" spc="-1" dirty="0" err="1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of</a:t>
            </a:r>
            <a:r>
              <a:rPr lang="pt-BR" sz="12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44"/>
              </a:rPr>
              <a:t>…</a:t>
            </a:r>
            <a:r>
              <a:rPr lang="pt-BR" sz="1200" b="0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</a:t>
            </a:r>
            <a:endParaRPr lang="pt-BR" sz="1200" b="0" strike="noStrike" spc="-1" dirty="0">
              <a:latin typeface="Arial"/>
            </a:endParaRP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55031" y="3801575"/>
            <a:ext cx="1327841" cy="583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Phrasal</a:t>
            </a: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Verbs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120 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21322" y="6013964"/>
            <a:ext cx="2086920" cy="1063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>
                <a:solidFill>
                  <a:srgbClr val="C00000"/>
                </a:solidFill>
                <a:latin typeface="Calibri"/>
              </a:rPr>
              <a:t>Songs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Oceans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I will Always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love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you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Let it go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642662" y="84960"/>
            <a:ext cx="2459964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Motivational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Quotes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240 Frases </a:t>
            </a:r>
          </a:p>
        </p:txBody>
      </p:sp>
      <p:sp>
        <p:nvSpPr>
          <p:cNvPr id="94" name="CustomShape 5"/>
          <p:cNvSpPr/>
          <p:nvPr/>
        </p:nvSpPr>
        <p:spPr>
          <a:xfrm>
            <a:off x="221322" y="2360001"/>
            <a:ext cx="2177640" cy="3254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trike="noStrike" spc="-1" dirty="0" err="1">
                <a:solidFill>
                  <a:srgbClr val="C00000"/>
                </a:solidFill>
                <a:latin typeface="Calibri"/>
              </a:rPr>
              <a:t>Movies</a:t>
            </a:r>
            <a:endParaRPr lang="pt-BR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Intern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Greatest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showman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Me before you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Divertidamente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Frozen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Era do Gelo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Hitch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Jumanji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Oceans 11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Beauty</a:t>
            </a: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 and the </a:t>
            </a: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Beast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 err="1">
                <a:solidFill>
                  <a:srgbClr val="70AD47"/>
                </a:solidFill>
                <a:latin typeface="Calibri"/>
                <a:ea typeface="Calibri"/>
              </a:rPr>
              <a:t>Moana</a:t>
            </a:r>
            <a:endParaRPr lang="pt-BR" sz="1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AD47"/>
              </a:buClr>
              <a:buFont typeface="Calibri Light"/>
              <a:buAutoNum type="arabicPeriod"/>
            </a:pPr>
            <a:r>
              <a:rPr lang="pt-BR" sz="12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Aladdin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658B7117-ECE9-4CB9-A88C-7201B16C53FB}"/>
              </a:ext>
            </a:extLst>
          </p:cNvPr>
          <p:cNvSpPr/>
          <p:nvPr/>
        </p:nvSpPr>
        <p:spPr>
          <a:xfrm>
            <a:off x="3655031" y="937363"/>
            <a:ext cx="2832652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Conversation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Topics</a:t>
            </a:r>
            <a:endParaRPr lang="pt-BR" sz="1600" b="1" spc="-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360 tópicos com 3600 perguntas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478314-2B5D-4448-AE19-6EECC451B140}"/>
              </a:ext>
            </a:extLst>
          </p:cNvPr>
          <p:cNvSpPr/>
          <p:nvPr/>
        </p:nvSpPr>
        <p:spPr>
          <a:xfrm>
            <a:off x="3642662" y="1911729"/>
            <a:ext cx="2459964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Com se diz em Inglês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240 Expressões</a:t>
            </a: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AF1DF48-B6BE-4442-8A5E-A4D879B0ECEA}"/>
              </a:ext>
            </a:extLst>
          </p:cNvPr>
          <p:cNvSpPr/>
          <p:nvPr/>
        </p:nvSpPr>
        <p:spPr>
          <a:xfrm>
            <a:off x="3664241" y="2873305"/>
            <a:ext cx="2459964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Commun</a:t>
            </a: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pc="-1" dirty="0" err="1">
                <a:solidFill>
                  <a:srgbClr val="C00000"/>
                </a:solidFill>
                <a:latin typeface="Calibri"/>
              </a:rPr>
              <a:t>Phrases</a:t>
            </a:r>
            <a:endParaRPr lang="pt-BR" sz="1600" b="1" spc="-1" dirty="0">
              <a:solidFill>
                <a:srgbClr val="C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400 Frases </a:t>
            </a: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A1B8A513-2A4D-4C5D-9CA3-D5CDC9E57204}"/>
              </a:ext>
            </a:extLst>
          </p:cNvPr>
          <p:cNvSpPr/>
          <p:nvPr/>
        </p:nvSpPr>
        <p:spPr>
          <a:xfrm>
            <a:off x="3053972" y="4809247"/>
            <a:ext cx="3404181" cy="19298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Livros PDF</a:t>
            </a:r>
          </a:p>
          <a:p>
            <a:pPr>
              <a:lnSpc>
                <a:spcPct val="100000"/>
              </a:lnSpc>
            </a:pPr>
            <a:endParaRPr lang="pt-BR" sz="1600" spc="-1" dirty="0"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t-BR" sz="1600" spc="-1" dirty="0">
                <a:latin typeface="Calibri"/>
              </a:rPr>
              <a:t>English </a:t>
            </a:r>
            <a:r>
              <a:rPr lang="pt-BR" sz="1600" spc="-1" dirty="0" err="1">
                <a:latin typeface="Calibri"/>
              </a:rPr>
              <a:t>Grammar</a:t>
            </a:r>
            <a:r>
              <a:rPr lang="pt-BR" sz="1600" spc="-1" dirty="0">
                <a:latin typeface="Calibri"/>
              </a:rPr>
              <a:t> in Use (Essential) </a:t>
            </a:r>
          </a:p>
          <a:p>
            <a:pPr>
              <a:lnSpc>
                <a:spcPct val="100000"/>
              </a:lnSpc>
            </a:pPr>
            <a:r>
              <a:rPr lang="pt-BR" sz="1600" spc="-1" dirty="0">
                <a:latin typeface="Calibri"/>
              </a:rPr>
              <a:t>English </a:t>
            </a:r>
            <a:r>
              <a:rPr lang="pt-BR" sz="1600" spc="-1" dirty="0" err="1">
                <a:latin typeface="Calibri"/>
              </a:rPr>
              <a:t>Grammar</a:t>
            </a:r>
            <a:r>
              <a:rPr lang="pt-BR" sz="1600" spc="-1" dirty="0">
                <a:latin typeface="Calibri"/>
              </a:rPr>
              <a:t> in Use (</a:t>
            </a:r>
            <a:r>
              <a:rPr lang="pt-BR" sz="1600" spc="-1" dirty="0" err="1">
                <a:latin typeface="Calibri"/>
              </a:rPr>
              <a:t>Intermediate</a:t>
            </a:r>
            <a:r>
              <a:rPr lang="pt-BR" sz="1400" spc="-1" dirty="0">
                <a:latin typeface="Calibri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American English File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English for Everyone</a:t>
            </a:r>
          </a:p>
          <a:p>
            <a:pPr>
              <a:lnSpc>
                <a:spcPct val="100000"/>
              </a:lnSpc>
            </a:pPr>
            <a:r>
              <a:rPr lang="pt-BR" sz="1400" spc="-1" dirty="0">
                <a:latin typeface="Calibri"/>
              </a:rPr>
              <a:t>Vocabulary in Pictures</a:t>
            </a:r>
          </a:p>
          <a:p>
            <a:pPr>
              <a:lnSpc>
                <a:spcPct val="100000"/>
              </a:lnSpc>
            </a:pPr>
            <a:endParaRPr lang="pt-BR" sz="1350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9255AA14-E56F-488F-B2EA-3DA9B2B99018}"/>
              </a:ext>
            </a:extLst>
          </p:cNvPr>
          <p:cNvSpPr/>
          <p:nvPr/>
        </p:nvSpPr>
        <p:spPr>
          <a:xfrm>
            <a:off x="221321" y="576444"/>
            <a:ext cx="2832651" cy="13758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Site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 err="1">
                <a:latin typeface="Arial"/>
              </a:rPr>
              <a:t>Videos</a:t>
            </a:r>
            <a:r>
              <a:rPr lang="pt-BR" sz="1350" spc="-1" dirty="0">
                <a:latin typeface="Arial"/>
              </a:rPr>
              <a:t> gramaticais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Imagens Resumo Gramatical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Frases de aprendizado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Imagens Vocabulário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350" spc="-1" dirty="0">
                <a:latin typeface="Arial"/>
              </a:rPr>
              <a:t>Vocabulário (</a:t>
            </a:r>
            <a:r>
              <a:rPr lang="pt-BR" sz="1350" spc="-1" dirty="0" err="1">
                <a:latin typeface="Arial"/>
              </a:rPr>
              <a:t>audio</a:t>
            </a:r>
            <a:r>
              <a:rPr lang="pt-BR" sz="1350" spc="-1" dirty="0">
                <a:latin typeface="Arial"/>
              </a:rPr>
              <a:t> &amp; tradução)</a:t>
            </a: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6F6D3E90-FFEA-44A4-81E8-1A6AAF091D4D}"/>
              </a:ext>
            </a:extLst>
          </p:cNvPr>
          <p:cNvSpPr/>
          <p:nvPr/>
        </p:nvSpPr>
        <p:spPr>
          <a:xfrm>
            <a:off x="5284151" y="3738498"/>
            <a:ext cx="1174002" cy="7525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1" spc="-1" dirty="0">
                <a:solidFill>
                  <a:srgbClr val="C00000"/>
                </a:solidFill>
                <a:latin typeface="Calibri"/>
              </a:rPr>
              <a:t>Exercícios </a:t>
            </a:r>
          </a:p>
          <a:p>
            <a:pPr>
              <a:lnSpc>
                <a:spcPct val="100000"/>
              </a:lnSpc>
            </a:pPr>
            <a:endParaRPr lang="pt-BR" sz="1350" spc="-1" dirty="0">
              <a:solidFill>
                <a:srgbClr val="C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50" spc="-1" dirty="0">
                <a:solidFill>
                  <a:srgbClr val="C00000"/>
                </a:solidFill>
                <a:latin typeface="Arial"/>
              </a:rPr>
              <a:t>240 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72320" y="399960"/>
            <a:ext cx="5932800" cy="57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00"/>
                </a:solidFill>
                <a:latin typeface="Calibri"/>
              </a:rPr>
              <a:t>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10 Phrasal Verbs que você PRECISA saber em inglês (lesson 07)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https://www.youtube.com/watch?v=9r7Jba1L1U4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20 High-Frequency Phrasal Verbs in English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https://www.youtube.com/watch?v=CGIQ1iDaNqA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50 Important Phrasal Verbs (lesson 08)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https://www.youtube.com/watch?v=nIlnxm8m2ec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I act out 20 Essential PHRASAL VERBS at Home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https://www.youtube.com/watch?v=4mkfyLfUM5g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50 English Phrasal Verbs with Examples (lesson 09)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https://www.youtube.com/watch?v=B0heWo1XGhc&amp;t=300s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 Fun Way to Learn 25 English Phrasal Verbs! Acted Out!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https://www.youtube.com/watch?v=avvrLjbJnPk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30 SUPER COMMON phrasal verbs | You can use them every day! (lesson 10)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https://www.youtube.com/watch?v=MHKa48BWbPw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PHRASAL VERBS - AÇÕES DO COTIDIANO EM INGLÊS - AULA 35 PARA INICIANTES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u="sng" strike="noStrike" spc="-1">
                <a:solidFill>
                  <a:srgbClr val="0563C1"/>
                </a:solidFill>
                <a:uFillTx/>
                <a:latin typeface="Calibri"/>
                <a:hlinkClick r:id="rId9"/>
              </a:rPr>
              <a:t>https://www.youtube.com/watch?v=ZrQz8r_d7dg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28120" y="5969160"/>
            <a:ext cx="4626720" cy="25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MY TOP TIPS! Learn &amp; Use More Phrasal Verbs (lesson 11)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https://www.youtube.com/watch?v=8-ktHXX0BkI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Phrasal verbs with "UP" - Learn English prepositions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https://www.youtube.com/watch?v=_sR5yKbBwbE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14 PHRASAL VERBS with meanings you can’t guess (lesson 12)!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2"/>
              </a:rPr>
              <a:t>https://www.youtube.com/watch?v=wvxlX3kAsoU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How to Pronounce and Use the Top 33 Phrasal Verbs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563C1"/>
                </a:solidFill>
                <a:uFillTx/>
                <a:latin typeface="Calibri"/>
                <a:hlinkClick r:id="rId13"/>
              </a:rPr>
              <a:t>https://www.youtube.com/watch?v=_fZnWz3tD2Y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-274680"/>
            <a:ext cx="360" cy="5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95200" y="1159920"/>
            <a:ext cx="4180680" cy="76647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00:01 retirement is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an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ongoing relentless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00:03 effort and creativity.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yoga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00:06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learn to cook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or supplants to classes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00:08 Mandarin.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Believe me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, I've tried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00:09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Open Sans"/>
                <a:ea typeface="Open Sans"/>
              </a:rPr>
              <a:t>everything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just know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hole in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00:12 my life and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need to fill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 soon.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00:14 I´m Ben Whitaker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an appointment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00:15 with Ms. Ashmol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00:20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she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was meeting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with new intern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00:23 That's me. How old are you? 70.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00:25 you? 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I'm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know I look older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it's a job at ages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00:29 you which won't be great in your case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00:32 sorry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00:33 hi Jules I'm Ben your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new intern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I'm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00:37 glad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also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humor in this be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00:39 hard not to.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Don't feel like you have to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00:43 dress up. I'm comfortable in the suit if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00:45 it's ok. Old school, at least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I'll stand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00:47 down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 don't think you need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suit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00:48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that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00:49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Do you want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door open or close?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00:50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It doesn´t matter.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00:53 Open,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actually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get used to me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00:55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 I look forward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00:57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My intern keeps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busy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01:00 Mr. congeniality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everybody loves him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01:02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Here she comes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hey back what's up?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01:03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look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really nice. How long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can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woman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01:06 be mad at you for?  I assumed you talked to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01:07 apologized.  I emailed her. subject line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01:10 I wrote:  I'm sorry it's like a ton of OHS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01:12 I was like I'm sorry with the sad emoticon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01:15 where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he's crying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41080" y="276840"/>
            <a:ext cx="56538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The Intern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44546A"/>
                </a:solidFill>
                <a:latin typeface="Calibri"/>
              </a:rPr>
              <a:t>https://www.youtube.com/watch?v=WNPpSfXGqXU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626720" y="115992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an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um/uma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06 - Article)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I´ve tried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tentei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13 - Present Perfect)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There´s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- Existe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6 – There is/are)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4626720" y="2665440"/>
            <a:ext cx="1964880" cy="1185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 thought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Eu pensei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 3 – Past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Open Sans"/>
                <a:ea typeface="Open Sans"/>
              </a:rPr>
              <a:t>I´m 24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– Eu tenho 24.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(L2 – To be)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4626720" y="4539960"/>
            <a:ext cx="1964880" cy="2097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New intern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novo interno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4 – Adjective)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I´ll stand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Eu permanecerei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7 – Future)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Actually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na realidade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8 – Adverbs)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4626720" y="682128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Her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ela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10 – Pronouns)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Can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- poder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 11- Modal)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C00000"/>
                </a:solidFill>
                <a:latin typeface="Calibri"/>
              </a:rPr>
              <a:t>he's crying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– ele está chorando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(l 9 – Progressive Tense)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5548320" y="790560"/>
            <a:ext cx="96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0000"/>
                </a:solidFill>
                <a:latin typeface="Calibri"/>
              </a:rPr>
              <a:t>Tooltip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-2265480" y="16095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1440" y="668880"/>
            <a:ext cx="4212000" cy="44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01:18 our investors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just think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a seasoned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01:20 CEO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it takes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some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things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off your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01:22 plate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did not see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that coming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01:25 she's just trying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to do right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by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01:27 everybody the company, the family,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01:29 pressure is unbelievable.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01:33  you started this business all by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year and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01:35 a half ago and now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you have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a staff of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01:37 220 people.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Remember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who did that.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01:45 Good times. The truth is, </a:t>
            </a: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something about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Open Sans"/>
                <a:ea typeface="Open Sans"/>
              </a:rPr>
              <a:t>01:47 you makes me feel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calm, more centered or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01:49 something .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I could use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 that obviously.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01:53 How in one generation have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men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gone from guys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01:56 like Jack Nicholson and Harrison Ford's to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01:58 Oh Boy.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02:01 I'm Fiona,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</a:t>
            </a:r>
            <a:r>
              <a:rPr lang="en-US" sz="1200" b="0" strike="noStrike" spc="-1">
                <a:solidFill>
                  <a:srgbClr val="C00000"/>
                </a:solidFill>
                <a:latin typeface="Open Sans"/>
                <a:ea typeface="Open Sans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house masseuse. loved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02:07 that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there's another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oldie but goodie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02:08 here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02:10 How´s that Ben?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02:12 Here you go.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02:13 You´re not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I thought </a:t>
            </a: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 were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. 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92240" y="932040"/>
            <a:ext cx="1964880" cy="1368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>
                <a:solidFill>
                  <a:srgbClr val="C00000"/>
                </a:solidFill>
                <a:latin typeface="Calibri"/>
              </a:rPr>
              <a:t>Things</a:t>
            </a:r>
            <a:r>
              <a:rPr lang="pt-BR" sz="12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 coisas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(L5 – Plural)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i="1" strike="noStrike" spc="-1">
                <a:solidFill>
                  <a:srgbClr val="C00000"/>
                </a:solidFill>
                <a:latin typeface="Calibri"/>
              </a:rPr>
              <a:t>I didn´t see that coming </a:t>
            </a:r>
            <a:r>
              <a:rPr lang="pt-BR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C00000"/>
                </a:solidFill>
                <a:latin typeface="Open Sans"/>
                <a:ea typeface="Open Sans"/>
              </a:rPr>
              <a:t>Yourself –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Open Sans"/>
              </a:rPr>
              <a:t>por si só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692240" y="2765160"/>
            <a:ext cx="1964880" cy="1915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</a:rPr>
              <a:t>The -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</a:rPr>
              <a:t>article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there's -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existir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 </a:t>
            </a: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men -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plural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I could use -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modal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as old as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–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tão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velho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(L 12 – Comparative)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You </a:t>
            </a:r>
            <a:r>
              <a:rPr lang="pt-BR" sz="1200" b="1" i="1" strike="noStrike" spc="-1" dirty="0" err="1">
                <a:solidFill>
                  <a:srgbClr val="C00000"/>
                </a:solidFill>
                <a:latin typeface="Calibri"/>
                <a:ea typeface="Open Sans"/>
              </a:rPr>
              <a:t>were</a:t>
            </a:r>
            <a:r>
              <a:rPr lang="pt-BR" sz="1200" b="1" i="1" strike="noStrike" spc="-1" dirty="0">
                <a:solidFill>
                  <a:srgbClr val="C00000"/>
                </a:solidFill>
                <a:latin typeface="Calibri"/>
                <a:ea typeface="Open Sans"/>
              </a:rPr>
              <a:t> – 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você era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(L 2 – 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To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 Be –</a:t>
            </a:r>
            <a:r>
              <a:rPr lang="pt-BR" sz="1200" b="0" strike="noStrike" spc="-1" dirty="0" err="1">
                <a:solidFill>
                  <a:srgbClr val="000000"/>
                </a:solidFill>
                <a:latin typeface="Calibri"/>
                <a:ea typeface="Open Sans"/>
              </a:rPr>
              <a:t>past</a:t>
            </a:r>
            <a:r>
              <a:rPr lang="pt-BR" sz="1200" b="0" strike="noStrike" spc="-1" dirty="0">
                <a:solidFill>
                  <a:srgbClr val="000000"/>
                </a:solidFill>
                <a:latin typeface="Calibri"/>
                <a:ea typeface="Open Sans"/>
              </a:rPr>
              <a:t>)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9987</TotalTime>
  <Words>1929</Words>
  <Application>Microsoft Office PowerPoint</Application>
  <PresentationFormat>Papel A4 (210 x 297 mm)</PresentationFormat>
  <Paragraphs>352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414</cp:revision>
  <cp:lastPrinted>2021-10-25T19:45:50Z</cp:lastPrinted>
  <dcterms:created xsi:type="dcterms:W3CDTF">2021-10-15T13:30:39Z</dcterms:created>
  <dcterms:modified xsi:type="dcterms:W3CDTF">2022-02-17T15:13:48Z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