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76" r:id="rId3"/>
    <p:sldId id="275" r:id="rId4"/>
    <p:sldId id="273" r:id="rId5"/>
    <p:sldId id="265" r:id="rId6"/>
    <p:sldId id="274" r:id="rId7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11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02" y="-208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1.6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7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25/05/2022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passive-voi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-Q9RHcgCqs" TargetMode="External"/><Relationship Id="rId4" Type="http://schemas.openxmlformats.org/officeDocument/2006/relationships/hyperlink" Target="https://www.youtube.com/watch?v=Kr4tQ-xdAAI&amp;t=537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pt/dicionario/ingles/dad" TargetMode="External"/><Relationship Id="rId13" Type="http://schemas.openxmlformats.org/officeDocument/2006/relationships/hyperlink" Target="https://dictionary.cambridge.org/pt/dicionario/ingles/versus" TargetMode="External"/><Relationship Id="rId3" Type="http://schemas.openxmlformats.org/officeDocument/2006/relationships/hyperlink" Target="https://www.youtube.com/watch?v=nIlnxm8m2ec&amp;t=382s" TargetMode="External"/><Relationship Id="rId7" Type="http://schemas.openxmlformats.org/officeDocument/2006/relationships/hyperlink" Target="https://dictionary.cambridge.org/pt/dicionario/essential-american-english/compensation" TargetMode="External"/><Relationship Id="rId12" Type="http://schemas.openxmlformats.org/officeDocument/2006/relationships/hyperlink" Target="https://dictionary.cambridge.org/pt/dicionario/ingles/englan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pt/dicionario/essential-american-english/fight" TargetMode="External"/><Relationship Id="rId11" Type="http://schemas.openxmlformats.org/officeDocument/2006/relationships/hyperlink" Target="https://dictionary.cambridge.org/pt/dicionario/ingles/bill" TargetMode="External"/><Relationship Id="rId5" Type="http://schemas.openxmlformats.org/officeDocument/2006/relationships/hyperlink" Target="https://dictionary.cambridge.org/pt/dicionario/essential-american-english/back" TargetMode="External"/><Relationship Id="rId15" Type="http://schemas.openxmlformats.org/officeDocument/2006/relationships/hyperlink" Target="https://dictionary.cambridge.org/pt/dicionario/ingles/bring" TargetMode="External"/><Relationship Id="rId10" Type="http://schemas.openxmlformats.org/officeDocument/2006/relationships/hyperlink" Target="https://dictionary.cambridge.org/pt/dicionario/ingles/saw" TargetMode="External"/><Relationship Id="rId4" Type="http://schemas.openxmlformats.org/officeDocument/2006/relationships/hyperlink" Target="https://dictionary.cambridge.org/pt/dicionario/essential-american-english/family" TargetMode="External"/><Relationship Id="rId9" Type="http://schemas.openxmlformats.org/officeDocument/2006/relationships/hyperlink" Target="https://dictionary.cambridge.org/pt/dicionario/ingles/blew" TargetMode="External"/><Relationship Id="rId14" Type="http://schemas.openxmlformats.org/officeDocument/2006/relationships/hyperlink" Target="https://dictionary.cambridge.org/pt/dicionario/ingles/braz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70BD07-43E1-44DD-A8AA-37D8B71F7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8" b="5402"/>
          <a:stretch/>
        </p:blipFill>
        <p:spPr>
          <a:xfrm>
            <a:off x="373502" y="1482202"/>
            <a:ext cx="6110995" cy="79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VIDEOS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CDD19C-D52F-4D31-A88C-A3254EFBEB29}"/>
              </a:ext>
            </a:extLst>
          </p:cNvPr>
          <p:cNvSpPr txBox="1"/>
          <p:nvPr/>
        </p:nvSpPr>
        <p:spPr>
          <a:xfrm>
            <a:off x="371932" y="2869948"/>
            <a:ext cx="5905686" cy="178510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EXPLICAÇÃO EM TEXTO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u="sng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https://www.todamateria.com.br/passive-voice/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GRAMMAR IN USE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42 Passive 1 (is done / </a:t>
            </a:r>
            <a:r>
              <a:rPr lang="pt-BR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done)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 Passive 2 (be done /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done / being done)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 Passive 3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 it is said that …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said to …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…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 have something done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DB78A-2FD8-4DE8-AEC0-D78E4C12368B}"/>
              </a:ext>
            </a:extLst>
          </p:cNvPr>
          <p:cNvSpPr txBox="1"/>
          <p:nvPr/>
        </p:nvSpPr>
        <p:spPr>
          <a:xfrm>
            <a:off x="315619" y="1475314"/>
            <a:ext cx="5961999" cy="111665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https://www.youtube.com/watch?v=Kr4tQ-xdAAI&amp;t=537s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2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https://www.youtube.com/watch?v=z-Q9RHcgCqs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FBE142-5B28-46F9-BD42-F938DE103D35}"/>
              </a:ext>
            </a:extLst>
          </p:cNvPr>
          <p:cNvSpPr txBox="1"/>
          <p:nvPr/>
        </p:nvSpPr>
        <p:spPr>
          <a:xfrm>
            <a:off x="357730" y="4898841"/>
            <a:ext cx="3093313" cy="3265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AS CONJUGAÇÕES DE ACTIVE/PASSIVE VOICE: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PRESENT: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Helps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PROGRESSIVE: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being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PAST: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PERFECT: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has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207C6-9868-443C-A2B3-111F66A103F6}"/>
              </a:ext>
            </a:extLst>
          </p:cNvPr>
          <p:cNvSpPr txBox="1"/>
          <p:nvPr/>
        </p:nvSpPr>
        <p:spPr>
          <a:xfrm>
            <a:off x="3324775" y="5347270"/>
            <a:ext cx="3429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 PROGRESSIVE: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 PERFECT: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FUTURE: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will help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PERFECT:</a:t>
            </a: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– John will have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– His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have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helped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John</a:t>
            </a:r>
          </a:p>
        </p:txBody>
      </p:sp>
    </p:spTree>
    <p:extLst>
      <p:ext uri="{BB962C8B-B14F-4D97-AF65-F5344CB8AC3E}">
        <p14:creationId xmlns:p14="http://schemas.microsoft.com/office/powerpoint/2010/main" val="11414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A57643-2693-4BC6-8066-382EED0D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 b="2225"/>
          <a:stretch/>
        </p:blipFill>
        <p:spPr>
          <a:xfrm>
            <a:off x="361314" y="1416950"/>
            <a:ext cx="6126719" cy="7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7094" y="996474"/>
            <a:ext cx="148807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2AE83-5737-44A7-A3C9-FB78E757E8F5}"/>
              </a:ext>
            </a:extLst>
          </p:cNvPr>
          <p:cNvSpPr txBox="1"/>
          <p:nvPr/>
        </p:nvSpPr>
        <p:spPr>
          <a:xfrm>
            <a:off x="381083" y="1003988"/>
            <a:ext cx="16481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TENSES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CEF775-2839-4ECA-8329-C063AD1C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02" y="970933"/>
            <a:ext cx="485077" cy="4850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941FF1-D940-4675-ABE9-6CAD3877A3A8}"/>
              </a:ext>
            </a:extLst>
          </p:cNvPr>
          <p:cNvSpPr txBox="1"/>
          <p:nvPr/>
        </p:nvSpPr>
        <p:spPr>
          <a:xfrm>
            <a:off x="256525" y="1819146"/>
            <a:ext cx="2954573" cy="72019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17. Dance – dançar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band played the guitar while we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danced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dances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well for a man of his years.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 </a:t>
            </a:r>
            <a:r>
              <a:rPr lang="pt-BR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dance</a:t>
            </a:r>
            <a:r>
              <a:rPr lang="pt-BR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dance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two performances of "Romeo and Juliet".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danced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taught all over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dance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reasonably well.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18. Date – namorar, datar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suit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from the 19th century.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Chris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lot of women.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I am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going to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have an exact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date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you go on a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me?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dated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anyone lately.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can'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 give you a precise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pt-BR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19. </a:t>
            </a:r>
            <a:r>
              <a:rPr lang="pt-BR" sz="105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depender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organization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depended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heavily on voluntary help.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Your future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depends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your dreams.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lot is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depend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how effectively you can manage your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outcome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depend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a number of factors.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farmer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depended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heavily on the weather.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decision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 depend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the situation as a whole.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 Die – morrer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 grandfather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ten years ago.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Envy</a:t>
            </a:r>
            <a:r>
              <a:rPr lang="pt-BR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105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never</a:t>
            </a:r>
            <a:r>
              <a:rPr lang="pt-BR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dies</a:t>
            </a:r>
            <a:r>
              <a:rPr lang="pt-BR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fear he is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die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Surrender to the enemy? We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die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first.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John is sad because his dog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 died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 also knew that 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could die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within five minutes.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24961-9096-4367-81E9-D4784189A1E4}"/>
              </a:ext>
            </a:extLst>
          </p:cNvPr>
          <p:cNvSpPr txBox="1"/>
          <p:nvPr/>
        </p:nvSpPr>
        <p:spPr>
          <a:xfrm>
            <a:off x="3395201" y="1834535"/>
            <a:ext cx="3126296" cy="6755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21. Do – fazer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Worrying never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anyone any good.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in Rome,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the Romans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are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do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whatever you wish.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am sorry for what 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done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the way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 do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22. Dream - sonhar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dreamed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becoming a chef.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dream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about you every night.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She´s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going to dream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with her vacation.</a:t>
            </a:r>
            <a:endParaRPr lang="en-US" sz="105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'll dream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 with this show.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have dreamed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of this day for a long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dream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it, you can do it.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 Drink – beber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drank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whole bottle each.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drinks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wine and beer but no liquor.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We are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going to drink 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a lot </a:t>
            </a:r>
            <a:r>
              <a:rPr lang="pt-BR" sz="1050" dirty="0" err="1">
                <a:solidFill>
                  <a:srgbClr val="000000"/>
                </a:solidFill>
                <a:latin typeface="Verdana" panose="020B0604030504040204" pitchFamily="34" charset="0"/>
              </a:rPr>
              <a:t>tonight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drink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gin and tonic.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can't possibly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drunk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all that on his own!</a:t>
            </a:r>
            <a:endParaRPr lang="en-US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 not drink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24. Drive -  dirigir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drove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away in a car.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Drive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your business, do not let it drive you. 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way am 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drive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them there.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Anna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drive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 home after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his own admission he should never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driven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so fast.</a:t>
            </a:r>
            <a:endParaRPr lang="pt-BR" sz="1050" b="1" i="0" dirty="0">
              <a:solidFill>
                <a:schemeClr val="accent1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 drive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the left-hand side of the road in Britain.</a:t>
            </a:r>
            <a:endParaRPr lang="pt-BR" sz="105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1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54E65A-9F9A-40C3-9C34-0C31D9AB0184}"/>
              </a:ext>
            </a:extLst>
          </p:cNvPr>
          <p:cNvSpPr txBox="1"/>
          <p:nvPr/>
        </p:nvSpPr>
        <p:spPr>
          <a:xfrm>
            <a:off x="2563115" y="1012437"/>
            <a:ext cx="341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ORAL 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A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reads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the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sentence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B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listens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to it and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change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into negative</a:t>
            </a:r>
            <a:r>
              <a:rPr lang="pt-BR" sz="1000" b="1" i="1" dirty="0"/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CCA731-E461-4B95-A7B2-DFCCCE15E0C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60CDE4-10BF-4A97-8DBD-047F1E4BC35F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</p:spTree>
    <p:extLst>
      <p:ext uri="{BB962C8B-B14F-4D97-AF65-F5344CB8AC3E}">
        <p14:creationId xmlns:p14="http://schemas.microsoft.com/office/powerpoint/2010/main" val="32908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70A2C-FFB1-4C64-B362-07ACBAC4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7" y="855721"/>
            <a:ext cx="424583" cy="42458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66B4E3BF-B2FC-41F3-8B62-B61733DA82F7}"/>
              </a:ext>
            </a:extLst>
          </p:cNvPr>
          <p:cNvSpPr txBox="1"/>
          <p:nvPr/>
        </p:nvSpPr>
        <p:spPr>
          <a:xfrm>
            <a:off x="309087" y="5261290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Complete as frases com os Phrasal Verbs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5">
                  <a:lumMod val="50000"/>
                </a:schemeClr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D17DA3-02F6-42DE-BC46-A2534D9301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95E690-FE92-4AB3-8B26-947A44623CB9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39D11D-121A-4BF4-B4CF-21ACB85BBD1D}"/>
              </a:ext>
            </a:extLst>
          </p:cNvPr>
          <p:cNvSpPr txBox="1"/>
          <p:nvPr/>
        </p:nvSpPr>
        <p:spPr>
          <a:xfrm>
            <a:off x="309087" y="1234882"/>
            <a:ext cx="57691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u="none" strike="noStrike" dirty="0">
                <a:solidFill>
                  <a:srgbClr val="00000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https://www.youtube.com/watch?v=nIlnxm8m2ec&amp;t=382s</a:t>
            </a:r>
            <a:endParaRPr lang="pt-BR" sz="1100" b="0" u="none" strike="noStrike" dirty="0">
              <a:solidFill>
                <a:srgbClr val="00000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1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To add Up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(1:40s)</a:t>
            </a:r>
          </a:p>
          <a:p>
            <a:r>
              <a:rPr lang="pt-BR" sz="1200" dirty="0">
                <a:solidFill>
                  <a:srgbClr val="0D6EFD"/>
                </a:solidFill>
                <a:latin typeface="system-ui"/>
              </a:rPr>
              <a:t>Something that makes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sense</a:t>
            </a:r>
            <a:r>
              <a:rPr lang="pt-BR" sz="1200" dirty="0">
                <a:solidFill>
                  <a:srgbClr val="0D6EFD"/>
                </a:solidFill>
                <a:latin typeface="system-ui"/>
              </a:rPr>
              <a:t> ; usually negative.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story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didn´t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add up. I think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she’s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lying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pt-BR" sz="1100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história dela não batia. Acho que ela está mentindo.</a:t>
            </a:r>
          </a:p>
          <a:p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To Back (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somebody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) Up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(3:10s)</a:t>
            </a:r>
          </a:p>
          <a:p>
            <a:r>
              <a:rPr lang="pt-BR" sz="1200" dirty="0">
                <a:solidFill>
                  <a:srgbClr val="0D6EFD"/>
                </a:solidFill>
                <a:latin typeface="system-ui"/>
              </a:rPr>
              <a:t>To support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someone</a:t>
            </a:r>
            <a:endParaRPr lang="pt-BR" sz="1200" dirty="0">
              <a:solidFill>
                <a:srgbClr val="0D6EFD"/>
              </a:solidFill>
              <a:latin typeface="system-ui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backed</a:t>
            </a:r>
            <a:r>
              <a:rPr lang="pt-BR" sz="1100" b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me up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when I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to apply for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graduate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/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Meus pais me apoiaram quando decidi me candidatar a pós-graduação.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I’ve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got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your back.</a:t>
            </a:r>
          </a:p>
          <a:p>
            <a:pPr indent="228600"/>
            <a:r>
              <a:rPr lang="pt-BR" sz="1100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te dou cobertura.</a:t>
            </a:r>
          </a:p>
          <a:p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To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Blow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Up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(4:48s)</a:t>
            </a:r>
          </a:p>
          <a:p>
            <a:r>
              <a:rPr lang="pt-BR" sz="1200" dirty="0">
                <a:solidFill>
                  <a:srgbClr val="0D6EFD"/>
                </a:solidFill>
                <a:latin typeface="system-ui"/>
              </a:rPr>
              <a:t>To become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suddenly</a:t>
            </a:r>
            <a:r>
              <a:rPr lang="pt-BR" sz="1200" dirty="0">
                <a:solidFill>
                  <a:srgbClr val="0D6EFD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angry</a:t>
            </a:r>
            <a:endParaRPr lang="pt-BR" sz="1200" dirty="0">
              <a:solidFill>
                <a:srgbClr val="0D6EFD"/>
              </a:solidFill>
              <a:latin typeface="system-ui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When I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told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couldn’t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come to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party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she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blew</a:t>
            </a:r>
            <a:r>
              <a:rPr lang="pt-BR" sz="1100" b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up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To Bring it One 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(5:36s)</a:t>
            </a:r>
          </a:p>
          <a:p>
            <a:r>
              <a:rPr lang="pt-BR" sz="1200" dirty="0">
                <a:solidFill>
                  <a:srgbClr val="0D6EFD"/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accept</a:t>
            </a:r>
            <a:r>
              <a:rPr lang="pt-BR" sz="1200" dirty="0">
                <a:solidFill>
                  <a:srgbClr val="0D6EFD"/>
                </a:solidFill>
                <a:latin typeface="system-ui"/>
              </a:rPr>
              <a:t> a challenge with </a:t>
            </a:r>
            <a:r>
              <a:rPr lang="pt-BR" sz="1200" dirty="0" err="1">
                <a:solidFill>
                  <a:srgbClr val="0D6EFD"/>
                </a:solidFill>
                <a:latin typeface="system-ui"/>
              </a:rPr>
              <a:t>confidence</a:t>
            </a:r>
            <a:endParaRPr lang="pt-BR" sz="1200" dirty="0">
              <a:solidFill>
                <a:srgbClr val="0D6EFD"/>
              </a:solidFill>
              <a:latin typeface="system-ui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Fifty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new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phrasal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verbs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Yeah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, bring it on!</a:t>
            </a:r>
          </a:p>
          <a:p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Cinquenta novos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phrasal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verbs</a:t>
            </a:r>
            <a:r>
              <a: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? Sim, traga-os!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41A539-33D8-4D3A-81C0-796507909F69}"/>
              </a:ext>
            </a:extLst>
          </p:cNvPr>
          <p:cNvSpPr txBox="1"/>
          <p:nvPr/>
        </p:nvSpPr>
        <p:spPr>
          <a:xfrm>
            <a:off x="6993356" y="2869094"/>
            <a:ext cx="57691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His evidence didn't really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up to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very much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My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family"/>
              </a:rPr>
              <a:t>family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sng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5" tooltip="backed"/>
              </a:rPr>
              <a:t>backed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me up in my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6" tooltip="fight"/>
              </a:rPr>
              <a:t>fight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7" tooltip="compensation"/>
              </a:rPr>
              <a:t>compensation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i="1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My </a:t>
            </a:r>
            <a:r>
              <a:rPr lang="en-US" b="0" i="1" u="sng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dad"/>
              </a:rPr>
              <a:t>dad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9" tooltip="blew"/>
              </a:rPr>
              <a:t>blew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up (</a:t>
            </a:r>
            <a:r>
              <a:rPr lang="en-US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me) when he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0" tooltip="saw"/>
              </a:rPr>
              <a:t>saw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1" tooltip="bill"/>
              </a:rPr>
              <a:t>bill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i="1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r>
              <a:rPr lang="en-US" b="0" i="1" u="sng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2" tooltip="England"/>
              </a:rPr>
              <a:t>England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3" tooltip="versus"/>
              </a:rPr>
              <a:t>versus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4" tooltip="Brazil"/>
              </a:rPr>
              <a:t>Brazil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US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5" tooltip="bring"/>
              </a:rPr>
              <a:t>bring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it on!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0FF6E4D-95F9-4E90-BEF2-02F5458BDFB9}"/>
              </a:ext>
            </a:extLst>
          </p:cNvPr>
          <p:cNvSpPr txBox="1"/>
          <p:nvPr/>
        </p:nvSpPr>
        <p:spPr>
          <a:xfrm>
            <a:off x="309087" y="5522339"/>
            <a:ext cx="576914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system-ui"/>
              </a:rPr>
              <a:t>My dad ________ (at me) when he saw the bill.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system-ui"/>
              </a:rPr>
              <a:t>His evidence didn't really _________ to very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system-ui"/>
              </a:rPr>
              <a:t>English vs Brazil - ___________!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system-ui"/>
              </a:rPr>
              <a:t>My family ______ me ___ in my fight for compensation.</a:t>
            </a:r>
            <a:endParaRPr lang="pt-BR" sz="1100" dirty="0">
              <a:latin typeface="system-ui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05CD711-3296-4DA8-B3C9-879E0ED2C26C}"/>
              </a:ext>
            </a:extLst>
          </p:cNvPr>
          <p:cNvSpPr/>
          <p:nvPr/>
        </p:nvSpPr>
        <p:spPr>
          <a:xfrm>
            <a:off x="159095" y="6918006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787B150-E379-4324-9259-36957CEC2305}"/>
              </a:ext>
            </a:extLst>
          </p:cNvPr>
          <p:cNvSpPr txBox="1"/>
          <p:nvPr/>
        </p:nvSpPr>
        <p:spPr>
          <a:xfrm>
            <a:off x="492269" y="8052645"/>
            <a:ext cx="21426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b="1" dirty="0">
                <a:solidFill>
                  <a:srgbClr val="068A8A"/>
                </a:solidFill>
                <a:latin typeface="system-ui"/>
              </a:rPr>
              <a:t>How about </a:t>
            </a:r>
            <a:r>
              <a:rPr lang="pt-BR" sz="1100" dirty="0" err="1">
                <a:solidFill>
                  <a:srgbClr val="212529"/>
                </a:solidFill>
                <a:latin typeface="system-ui"/>
              </a:rPr>
              <a:t>singing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?.	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1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How about </a:t>
            </a:r>
            <a:r>
              <a:rPr lang="pt-BR" sz="1100" dirty="0" err="1">
                <a:solidFill>
                  <a:srgbClr val="212529"/>
                </a:solidFill>
                <a:latin typeface="system-ui"/>
              </a:rPr>
              <a:t>considering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 it?	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53910DF-AD5C-4D56-B19E-5FD39B9C7DA5}"/>
              </a:ext>
            </a:extLst>
          </p:cNvPr>
          <p:cNvSpPr txBox="1"/>
          <p:nvPr/>
        </p:nvSpPr>
        <p:spPr>
          <a:xfrm>
            <a:off x="3004396" y="8023684"/>
            <a:ext cx="26880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5"/>
            </a:pPr>
            <a:r>
              <a:rPr lang="en-US" sz="1100" b="1" dirty="0">
                <a:solidFill>
                  <a:srgbClr val="008000"/>
                </a:solidFill>
                <a:latin typeface="system-ui"/>
              </a:rPr>
              <a:t>It’s up to you </a:t>
            </a:r>
            <a:r>
              <a:rPr lang="en-US" sz="1100" dirty="0">
                <a:solidFill>
                  <a:srgbClr val="212529"/>
                </a:solidFill>
                <a:latin typeface="system-ui"/>
              </a:rPr>
              <a:t>to help those in need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pt-BR" sz="1100" b="1" dirty="0">
                <a:solidFill>
                  <a:srgbClr val="008000"/>
                </a:solidFill>
                <a:latin typeface="system-ui"/>
              </a:rPr>
              <a:t>It’s up to 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CFE2B8-962C-4364-8F2F-38EB322AA606}"/>
              </a:ext>
            </a:extLst>
          </p:cNvPr>
          <p:cNvSpPr txBox="1"/>
          <p:nvPr/>
        </p:nvSpPr>
        <p:spPr>
          <a:xfrm>
            <a:off x="3012925" y="8566048"/>
            <a:ext cx="35683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 may surprise you, but </a:t>
            </a:r>
            <a:r>
              <a:rPr lang="en-US" sz="1100" dirty="0">
                <a:solidFill>
                  <a:srgbClr val="212529"/>
                </a:solidFill>
                <a:latin typeface="system-ui"/>
              </a:rPr>
              <a:t>she refused my proposal.</a:t>
            </a:r>
          </a:p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 may surprise you, but Bob </a:t>
            </a:r>
            <a:r>
              <a:rPr lang="en-US" sz="1100" dirty="0">
                <a:solidFill>
                  <a:srgbClr val="212529"/>
                </a:solidFill>
                <a:latin typeface="system-ui"/>
              </a:rPr>
              <a:t>was once in prison.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1B7790C-F030-4936-BF27-C0AEE460BDD7}"/>
              </a:ext>
            </a:extLst>
          </p:cNvPr>
          <p:cNvSpPr txBox="1"/>
          <p:nvPr/>
        </p:nvSpPr>
        <p:spPr>
          <a:xfrm>
            <a:off x="492269" y="8595009"/>
            <a:ext cx="24702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How much does it cost </a:t>
            </a:r>
            <a:r>
              <a:rPr lang="en-US" sz="1100" dirty="0">
                <a:solidFill>
                  <a:srgbClr val="212529"/>
                </a:solidFill>
                <a:latin typeface="system-ui"/>
              </a:rPr>
              <a:t>to fly to Europe?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How much would it cost to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rent a car?.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9BE1589-CC05-4A7A-8D26-2565204C34E5}"/>
              </a:ext>
            </a:extLst>
          </p:cNvPr>
          <p:cNvSpPr/>
          <p:nvPr/>
        </p:nvSpPr>
        <p:spPr>
          <a:xfrm>
            <a:off x="496087" y="749306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63A4631-D21C-413F-8B5A-1373F1E25DC7}"/>
              </a:ext>
            </a:extLst>
          </p:cNvPr>
          <p:cNvSpPr txBox="1"/>
          <p:nvPr/>
        </p:nvSpPr>
        <p:spPr>
          <a:xfrm>
            <a:off x="490150" y="7493068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221574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434141" y="928874"/>
            <a:ext cx="206729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MOTIVATIONAL QUOTES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8" y="791631"/>
            <a:ext cx="559596" cy="559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14:cNvPr>
              <p14:cNvContentPartPr/>
              <p14:nvPr/>
            </p14:nvContentPartPr>
            <p14:xfrm>
              <a:off x="2138133" y="790498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133" y="7841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14:cNvPr>
              <p14:cNvContentPartPr/>
              <p14:nvPr/>
            </p14:nvContentPartPr>
            <p14:xfrm>
              <a:off x="5589453" y="7344465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453" y="728146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A3F947-B5E5-44A5-80F9-63C86547BE73}"/>
              </a:ext>
            </a:extLst>
          </p:cNvPr>
          <p:cNvSpPr txBox="1"/>
          <p:nvPr/>
        </p:nvSpPr>
        <p:spPr>
          <a:xfrm>
            <a:off x="371471" y="2554149"/>
            <a:ext cx="6115056" cy="40439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1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Instruções: </a:t>
            </a:r>
          </a:p>
          <a:p>
            <a:r>
              <a:rPr lang="pt-BR" sz="11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SUBLINHE o que você já estudou &amp; ESCREVA o número da Lição.</a:t>
            </a: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“The same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boiling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softens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potato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hardens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It’s what you’re made of. Not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circumstances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</a:t>
            </a:r>
          </a:p>
          <a:p>
            <a:pPr lvl="0">
              <a:lnSpc>
                <a:spcPct val="107000"/>
              </a:lnSpc>
            </a:pPr>
            <a:r>
              <a:rPr lang="pt-B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 mesma água fervente que amolece a batata endurece o ovo. É do que você é feito. Não as circunstâncias.</a:t>
            </a:r>
            <a:endParaRPr lang="pt-BR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“If we have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attitude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it’s going to be a great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 usually is.” </a:t>
            </a:r>
          </a:p>
          <a:p>
            <a:pPr lvl="0">
              <a:lnSpc>
                <a:spcPct val="107000"/>
              </a:lnSpc>
            </a:pPr>
            <a:r>
              <a:rPr lang="pt-BR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tivermos a atitude de que será um ótimo dia, geralmente é.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B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“You can either experience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discipline or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regret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yours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 –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Unknown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experimentar a dor da disciplina ou a dor do arrependimento. A escolha é sua.</a:t>
            </a:r>
          </a:p>
          <a:p>
            <a:pPr marL="457200">
              <a:lnSpc>
                <a:spcPct val="107000"/>
              </a:lnSpc>
            </a:pPr>
            <a:r>
              <a:rPr lang="pt-BR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“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Impossible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just an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</a:t>
            </a:r>
          </a:p>
          <a:p>
            <a:pPr lvl="0">
              <a:lnSpc>
                <a:spcPct val="107000"/>
              </a:lnSpc>
            </a:pPr>
            <a:r>
              <a:rPr lang="pt-B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Impossível é apenas uma opinião.</a:t>
            </a:r>
          </a:p>
          <a:p>
            <a:pPr marL="45720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“Your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waiting for your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courage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catch up.” </a:t>
            </a: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Sua paixão está esperando por sua coragem para alcançá-la.” </a:t>
            </a:r>
          </a:p>
          <a:p>
            <a:pPr marL="45720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“Magic is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believing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yourself. If you can make that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you can make anything </a:t>
            </a:r>
            <a:r>
              <a:rPr lang="pt-B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</a:t>
            </a: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Magia é acreditar em si mesmo. Se você pode fazer isso acontecer, você pode fazer qualquer coisa acontecer.</a:t>
            </a:r>
            <a:endParaRPr lang="pt-BR" sz="11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F8E597-35C3-44D0-8B32-CE1A5CF61CB7}"/>
              </a:ext>
            </a:extLst>
          </p:cNvPr>
          <p:cNvSpPr txBox="1"/>
          <p:nvPr/>
        </p:nvSpPr>
        <p:spPr>
          <a:xfrm>
            <a:off x="152400" y="1501792"/>
            <a:ext cx="6553199" cy="93871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	2. Verb To Be 		3. Past Tense		4. Adjectives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5. Articles / There is	6. Plural / Pronouns	7. Future	8. Adverbs / Prepositions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9. Progressive Tense	10. Modal		11. Comparative / Superlative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12. Present Perfect	</a:t>
            </a:r>
            <a:r>
              <a:rPr lang="en-US" sz="1100" spc="-1" dirty="0">
                <a:solidFill>
                  <a:srgbClr val="70AD47"/>
                </a:solidFill>
                <a:latin typeface="Calibri"/>
              </a:rPr>
              <a:t>13.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	14. Although/ Though/ Even though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spc="-1" dirty="0">
                <a:solidFill>
                  <a:srgbClr val="70AD47"/>
                </a:solidFill>
                <a:latin typeface="Calibri"/>
              </a:rPr>
              <a:t>15. Passive Voice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C81B-EF9D-4160-8864-2DFFE7FFC145}"/>
              </a:ext>
            </a:extLst>
          </p:cNvPr>
          <p:cNvSpPr txBox="1"/>
          <p:nvPr/>
        </p:nvSpPr>
        <p:spPr>
          <a:xfrm>
            <a:off x="347689" y="7194598"/>
            <a:ext cx="424981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are you made of?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would be an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attitude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to have a great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day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can we do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nowadays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that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impossible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50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years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ago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is your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passion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Do you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believe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in yourself? What do you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believe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you can do?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arenR"/>
            </a:pP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2D84B6-47A5-4D4E-8306-1B981F684D2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E2ADBB-4F53-4CF0-A127-8D758D2EC4B1}"/>
              </a:ext>
            </a:extLst>
          </p:cNvPr>
          <p:cNvSpPr txBox="1"/>
          <p:nvPr/>
        </p:nvSpPr>
        <p:spPr>
          <a:xfrm>
            <a:off x="4380669" y="688792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Passive Voice</a:t>
            </a:r>
          </a:p>
        </p:txBody>
      </p:sp>
    </p:spTree>
    <p:extLst>
      <p:ext uri="{BB962C8B-B14F-4D97-AF65-F5344CB8AC3E}">
        <p14:creationId xmlns:p14="http://schemas.microsoft.com/office/powerpoint/2010/main" val="635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12548</TotalTime>
  <Words>1565</Words>
  <Application>Microsoft Office PowerPoint</Application>
  <PresentationFormat>Papel A4 (210 x 297 mm)</PresentationFormat>
  <Paragraphs>249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635</cp:revision>
  <cp:lastPrinted>2022-05-24T19:38:04Z</cp:lastPrinted>
  <dcterms:created xsi:type="dcterms:W3CDTF">2021-10-15T13:30:39Z</dcterms:created>
  <dcterms:modified xsi:type="dcterms:W3CDTF">2022-05-25T19:46:21Z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