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2" r:id="rId6"/>
    <p:sldId id="267" r:id="rId7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6" y="-2598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25/05/2022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1 - 9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09" y="5845785"/>
            <a:ext cx="513226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5223E73-9D88-45E6-B375-A6E00F28DBD9}"/>
              </a:ext>
            </a:extLst>
          </p:cNvPr>
          <p:cNvGrpSpPr/>
          <p:nvPr/>
        </p:nvGrpSpPr>
        <p:grpSpPr>
          <a:xfrm>
            <a:off x="129210" y="1489729"/>
            <a:ext cx="5793616" cy="553002"/>
            <a:chOff x="129210" y="1341685"/>
            <a:chExt cx="5793616" cy="55300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134DAFD-E937-40F0-A59B-84D0431B67E1}"/>
                </a:ext>
              </a:extLst>
            </p:cNvPr>
            <p:cNvSpPr txBox="1"/>
            <p:nvPr/>
          </p:nvSpPr>
          <p:spPr>
            <a:xfrm>
              <a:off x="158132" y="1341685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1) Escreva as frases usadas no vídeo:</a:t>
              </a:r>
              <a:endPara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A072622-0FEB-405B-AA22-B973158C03D6}"/>
                </a:ext>
              </a:extLst>
            </p:cNvPr>
            <p:cNvSpPr txBox="1"/>
            <p:nvPr/>
          </p:nvSpPr>
          <p:spPr>
            <a:xfrm>
              <a:off x="129210" y="1613456"/>
              <a:ext cx="5764694" cy="2812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i="1" dirty="0">
                  <a:effectLst/>
                  <a:latin typeface="system-ui"/>
                  <a:ea typeface="Calibri" panose="020F0502020204030204" pitchFamily="34" charset="0"/>
                  <a:cs typeface="Times New Roman" panose="02020603050405020304" pitchFamily="18" charset="0"/>
                </a:rPr>
                <a:t>Affirmative		Negative		  Interrogative</a:t>
              </a:r>
              <a:endPara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FADA63-FE33-4DF7-8586-794FDE3FE6D3}"/>
              </a:ext>
            </a:extLst>
          </p:cNvPr>
          <p:cNvGrpSpPr/>
          <p:nvPr/>
        </p:nvGrpSpPr>
        <p:grpSpPr>
          <a:xfrm>
            <a:off x="185428" y="3868612"/>
            <a:ext cx="5878726" cy="1297406"/>
            <a:chOff x="335556" y="2882416"/>
            <a:chExt cx="5878726" cy="1297406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7FB8D9-479C-4E65-9D7F-667A1FD24178}"/>
                </a:ext>
              </a:extLst>
            </p:cNvPr>
            <p:cNvSpPr txBox="1"/>
            <p:nvPr/>
          </p:nvSpPr>
          <p:spPr>
            <a:xfrm>
              <a:off x="335556" y="2882416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2) Escreva os verbos em Inglês:</a:t>
              </a:r>
              <a:endPara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4F47B15-380E-41C1-96F9-992CD2938C24}"/>
                </a:ext>
              </a:extLst>
            </p:cNvPr>
            <p:cNvSpPr txBox="1"/>
            <p:nvPr/>
          </p:nvSpPr>
          <p:spPr>
            <a:xfrm>
              <a:off x="449588" y="3164159"/>
              <a:ext cx="576469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Viver		          - Estudar		             - Trabalhar	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Assistir		          - Ir 		             - Ter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Jogar		          - Amar		             - Escrever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Abrir		           - Pensar		             - Deixar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Cantar		           - ler</a:t>
              </a: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20556" y="5401790"/>
            <a:ext cx="6416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200" b="1" i="1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pt-BR" sz="1200" b="1" i="1" dirty="0"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 </a:t>
            </a:r>
            <a:endParaRPr lang="pt-BR" sz="1200" b="1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70" y="5857756"/>
            <a:ext cx="971550" cy="327775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School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Windows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Before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After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Class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Opinion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Student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Night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Good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Dollars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kern="1200" dirty="0"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986" y="5874571"/>
            <a:ext cx="923925" cy="297754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Escola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Depois 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Classe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Bom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Opinião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Antes 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Dólares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Aluna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Noite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Janelas</a:t>
            </a:r>
          </a:p>
        </p:txBody>
      </p:sp>
      <p:sp>
        <p:nvSpPr>
          <p:cNvPr id="32" name="Caixa de Texto 2">
            <a:extLst>
              <a:ext uri="{FF2B5EF4-FFF2-40B4-BE49-F238E27FC236}">
                <a16:creationId xmlns:a16="http://schemas.microsoft.com/office/drawing/2014/main" id="{34B7E2EA-0BAB-452D-B8F0-12949D7A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279" y="5874689"/>
            <a:ext cx="971550" cy="32777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So_gs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Br_z_i</a:t>
            </a:r>
            <a:r>
              <a:rPr lang="en-US" sz="1200" spc="300" dirty="0">
                <a:latin typeface="system-ui"/>
              </a:rPr>
              <a:t>_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S_c_er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W_rk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B_ach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Fri_n</a:t>
            </a:r>
            <a:r>
              <a:rPr lang="en-US" sz="1200" spc="300" dirty="0">
                <a:latin typeface="system-ui"/>
              </a:rPr>
              <a:t>_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>
                <a:latin typeface="system-ui"/>
              </a:rPr>
              <a:t>_</a:t>
            </a:r>
            <a:r>
              <a:rPr lang="en-US" sz="1200" spc="300" dirty="0" err="1">
                <a:latin typeface="system-ui"/>
              </a:rPr>
              <a:t>hu_ch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Ci_em</a:t>
            </a:r>
            <a:r>
              <a:rPr lang="en-US" sz="1200" spc="300" dirty="0">
                <a:latin typeface="system-ui"/>
              </a:rPr>
              <a:t>_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Ki_s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T_me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spc="300" dirty="0">
              <a:latin typeface="system-ui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Caixa de Texto 2">
            <a:extLst>
              <a:ext uri="{FF2B5EF4-FFF2-40B4-BE49-F238E27FC236}">
                <a16:creationId xmlns:a16="http://schemas.microsoft.com/office/drawing/2014/main" id="{4F902302-897E-4765-A698-F94B537BB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190" y="5874688"/>
            <a:ext cx="1380253" cy="32833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B_y_rie_d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Bo_k</a:t>
            </a:r>
            <a:r>
              <a:rPr lang="pt-BR" sz="1200" b="0" i="0" spc="300" dirty="0">
                <a:effectLst/>
                <a:latin typeface="system-ui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latin typeface="system-ui"/>
              </a:rPr>
              <a:t>_</a:t>
            </a:r>
            <a:r>
              <a:rPr lang="pt-BR" sz="1200" b="0" i="0" spc="300" dirty="0" err="1">
                <a:effectLst/>
                <a:latin typeface="system-ui"/>
              </a:rPr>
              <a:t>iz_a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B_eak_ast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F_lm</a:t>
            </a:r>
            <a:r>
              <a:rPr lang="pt-BR" sz="1200" b="0" i="0" spc="300" dirty="0">
                <a:effectLst/>
                <a:latin typeface="system-ui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N_ws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latin typeface="system-ui"/>
              </a:rPr>
              <a:t>_ </a:t>
            </a:r>
            <a:r>
              <a:rPr lang="pt-BR" sz="1200" b="0" i="0" spc="300" dirty="0">
                <a:effectLst/>
                <a:latin typeface="system-ui"/>
              </a:rPr>
              <a:t>_</a:t>
            </a:r>
            <a:r>
              <a:rPr lang="pt-BR" sz="1200" b="0" i="0" spc="300" dirty="0" err="1">
                <a:effectLst/>
                <a:latin typeface="system-ui"/>
              </a:rPr>
              <a:t>ek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latin typeface="system-ui"/>
              </a:rPr>
              <a:t>_</a:t>
            </a:r>
            <a:r>
              <a:rPr lang="pt-BR" sz="1200" b="0" i="0" spc="300" dirty="0" err="1">
                <a:effectLst/>
                <a:latin typeface="system-ui"/>
              </a:rPr>
              <a:t>a_e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latin typeface="system-ui"/>
              </a:rPr>
              <a:t>_</a:t>
            </a:r>
            <a:r>
              <a:rPr lang="pt-BR" sz="1200" b="0" i="0" spc="300" dirty="0" err="1">
                <a:effectLst/>
                <a:latin typeface="system-ui"/>
              </a:rPr>
              <a:t>ft_rn_on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latin typeface="system-ui"/>
              </a:rPr>
              <a:t>_</a:t>
            </a:r>
            <a:r>
              <a:rPr lang="pt-BR" sz="1200" spc="300" dirty="0" err="1">
                <a:latin typeface="system-ui"/>
              </a:rPr>
              <a:t>eer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spc="300" dirty="0">
              <a:latin typeface="system-ui"/>
            </a:endParaRP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181" y="5845785"/>
            <a:ext cx="375973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3377092"/>
            <a:ext cx="1590080" cy="327826"/>
            <a:chOff x="418914" y="2874304"/>
            <a:chExt cx="1590080" cy="327826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3279513"/>
            <a:ext cx="526578" cy="52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2" y="1587349"/>
            <a:ext cx="6699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Complete com os verbos:	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 	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 ou Positiva: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8ED10D-C56E-4716-8F4F-83152AC34F54}"/>
              </a:ext>
            </a:extLst>
          </p:cNvPr>
          <p:cNvSpPr txBox="1"/>
          <p:nvPr/>
        </p:nvSpPr>
        <p:spPr>
          <a:xfrm>
            <a:off x="240020" y="1921694"/>
            <a:ext cx="5766178" cy="255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My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son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________ in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Spain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live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help)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________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basketball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(go / play)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3.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She __________ the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train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morning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(play / catch)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4.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Bob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doesn’t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__________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park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study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My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father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doesn’t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___________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good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rgbClr val="068A8A"/>
                </a:solidFill>
                <a:latin typeface="system-ui"/>
                <a:ea typeface="Times New Roman" panose="02020603050405020304" pitchFamily="18" charset="0"/>
              </a:rPr>
              <a:t>E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nglish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speak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drink)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She ________ to the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Beach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eat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go)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________ to play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soccer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write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love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________ to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school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(work / go)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____ to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school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(work / go)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170296" y="5029473"/>
            <a:ext cx="5766178" cy="3536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</a:p>
          <a:p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e-mail / to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writes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friend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his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best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11.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thinks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He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is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handsome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It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rains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usually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here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13.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It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smells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kitchen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delicious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the / in.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14.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We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songs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generally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night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sing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We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Sunday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to / a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gallery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go.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write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He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email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endParaRPr lang="pt-BR" sz="1200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The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rises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sun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the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east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Bob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teeth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brushes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his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always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endParaRPr lang="pt-BR" sz="1200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She / up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gets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early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 /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endParaRPr lang="pt-BR" sz="1200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20.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They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English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speak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320370" y="987668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244931-67DD-44B5-A62B-3436669329BF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3E23A2A-8FF6-4717-B497-3A91D75E8FEB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7961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1. 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Where 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work?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What 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do?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3. 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How 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come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here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4. 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When do we start?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Why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play football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so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late?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What 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like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doing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the weekend?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Where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go to the cinema?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When do we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leave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study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a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lot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have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kids?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11.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have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the time?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drink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beer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13.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like to be late?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14.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study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Italian?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Why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come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here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read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books?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see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the stars?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speak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Chinese?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swim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20.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listen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to jazz?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46876" cy="318910"/>
            <a:chOff x="283685" y="987668"/>
            <a:chExt cx="1146876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20371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QUESTIONS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064E06F-A441-430D-B73F-D295FF35DDA4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AA016B6-7787-4508-990C-1EF7616095A3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3262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4 - 9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277720A-3B74-4178-B4D6-F9D6C006BFF4}"/>
              </a:ext>
            </a:extLst>
          </p:cNvPr>
          <p:cNvGrpSpPr/>
          <p:nvPr/>
        </p:nvGrpSpPr>
        <p:grpSpPr>
          <a:xfrm>
            <a:off x="405914" y="1008952"/>
            <a:ext cx="1176766" cy="862209"/>
            <a:chOff x="388765" y="1008952"/>
            <a:chExt cx="1176766" cy="862209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0C5BB2F-D1C7-45DD-900D-96AF4D2D41C8}"/>
                </a:ext>
              </a:extLst>
            </p:cNvPr>
            <p:cNvSpPr txBox="1"/>
            <p:nvPr/>
          </p:nvSpPr>
          <p:spPr>
            <a:xfrm>
              <a:off x="388765" y="1008952"/>
              <a:ext cx="1176766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02 TOPICS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01D0FFA0-293A-459A-A210-CC350A977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59" y="1386084"/>
              <a:ext cx="485077" cy="485077"/>
            </a:xfrm>
            <a:prstGeom prst="rect">
              <a:avLst/>
            </a:prstGeom>
          </p:spPr>
        </p:pic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E41D7BC-2547-4CEB-9023-66C472CBCEDB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80C838A-4BC3-4A68-A3F9-16762E43B843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586579E-4B7F-4088-A08D-E62606785B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45"/>
          <a:stretch/>
        </p:blipFill>
        <p:spPr>
          <a:xfrm>
            <a:off x="0" y="-3076"/>
            <a:ext cx="6858000" cy="43389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5A808F9-0383-4C75-A5B4-B4EDD2C4B6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" b="53063"/>
          <a:stretch/>
        </p:blipFill>
        <p:spPr>
          <a:xfrm>
            <a:off x="0" y="4416338"/>
            <a:ext cx="6858000" cy="454533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8A93564-8902-4AE6-B468-49C39D67B0C0}"/>
              </a:ext>
            </a:extLst>
          </p:cNvPr>
          <p:cNvSpPr/>
          <p:nvPr/>
        </p:nvSpPr>
        <p:spPr>
          <a:xfrm>
            <a:off x="265873" y="2123714"/>
            <a:ext cx="6306879" cy="3885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100CFE4-714E-49AE-AF30-F89CCC54627B}"/>
              </a:ext>
            </a:extLst>
          </p:cNvPr>
          <p:cNvSpPr/>
          <p:nvPr/>
        </p:nvSpPr>
        <p:spPr>
          <a:xfrm>
            <a:off x="274861" y="3959618"/>
            <a:ext cx="6306879" cy="4694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31FBDB8-E689-4353-A35B-B11E003B9D60}"/>
              </a:ext>
            </a:extLst>
          </p:cNvPr>
          <p:cNvSpPr/>
          <p:nvPr/>
        </p:nvSpPr>
        <p:spPr>
          <a:xfrm>
            <a:off x="274861" y="6405817"/>
            <a:ext cx="6306879" cy="3885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CF232C5-EDD5-4E35-B40F-47205139029D}"/>
              </a:ext>
            </a:extLst>
          </p:cNvPr>
          <p:cNvSpPr/>
          <p:nvPr/>
        </p:nvSpPr>
        <p:spPr>
          <a:xfrm>
            <a:off x="283685" y="8200777"/>
            <a:ext cx="6175594" cy="3885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5732AFD-4968-41E4-8692-66ED2B04DFCD}"/>
              </a:ext>
            </a:extLst>
          </p:cNvPr>
          <p:cNvSpPr/>
          <p:nvPr/>
        </p:nvSpPr>
        <p:spPr>
          <a:xfrm>
            <a:off x="175665" y="4636054"/>
            <a:ext cx="2001021" cy="4694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D056F02-E80A-4C1E-B225-62AF84A2F39D}"/>
              </a:ext>
            </a:extLst>
          </p:cNvPr>
          <p:cNvSpPr/>
          <p:nvPr/>
        </p:nvSpPr>
        <p:spPr>
          <a:xfrm>
            <a:off x="4366852" y="4659339"/>
            <a:ext cx="1910766" cy="4694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16DA7842-DE87-407A-BA95-52C6B9999432}"/>
              </a:ext>
            </a:extLst>
          </p:cNvPr>
          <p:cNvSpPr/>
          <p:nvPr/>
        </p:nvSpPr>
        <p:spPr>
          <a:xfrm>
            <a:off x="4356121" y="265743"/>
            <a:ext cx="1910766" cy="4694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3834DC-0ECE-4FB7-B3C0-924DB56E153F}"/>
              </a:ext>
            </a:extLst>
          </p:cNvPr>
          <p:cNvSpPr txBox="1"/>
          <p:nvPr/>
        </p:nvSpPr>
        <p:spPr>
          <a:xfrm>
            <a:off x="265873" y="2064080"/>
            <a:ext cx="1441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73346B8-37F1-4C7F-BC1E-6979A1DD71CB}"/>
              </a:ext>
            </a:extLst>
          </p:cNvPr>
          <p:cNvSpPr txBox="1"/>
          <p:nvPr/>
        </p:nvSpPr>
        <p:spPr>
          <a:xfrm>
            <a:off x="3630700" y="3746305"/>
            <a:ext cx="1441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F9B4758-FEC9-42E4-86FF-361450C9ADFE}"/>
              </a:ext>
            </a:extLst>
          </p:cNvPr>
          <p:cNvSpPr txBox="1"/>
          <p:nvPr/>
        </p:nvSpPr>
        <p:spPr>
          <a:xfrm>
            <a:off x="2066819" y="3845950"/>
            <a:ext cx="1441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48A4175-A20F-4532-82BC-E7165F7B068C}"/>
              </a:ext>
            </a:extLst>
          </p:cNvPr>
          <p:cNvSpPr txBox="1"/>
          <p:nvPr/>
        </p:nvSpPr>
        <p:spPr>
          <a:xfrm>
            <a:off x="274861" y="3659223"/>
            <a:ext cx="1441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710B85C-9BE7-4755-8CD8-2647EA4B3A46}"/>
              </a:ext>
            </a:extLst>
          </p:cNvPr>
          <p:cNvSpPr txBox="1"/>
          <p:nvPr/>
        </p:nvSpPr>
        <p:spPr>
          <a:xfrm>
            <a:off x="1833034" y="2007596"/>
            <a:ext cx="1441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3667427-5467-48D9-80D6-2E6FD72B7F29}"/>
              </a:ext>
            </a:extLst>
          </p:cNvPr>
          <p:cNvSpPr txBox="1"/>
          <p:nvPr/>
        </p:nvSpPr>
        <p:spPr>
          <a:xfrm>
            <a:off x="3476634" y="2046486"/>
            <a:ext cx="1441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2033BE9-D15D-4D6B-B1DA-345ADCE19556}"/>
              </a:ext>
            </a:extLst>
          </p:cNvPr>
          <p:cNvSpPr txBox="1"/>
          <p:nvPr/>
        </p:nvSpPr>
        <p:spPr>
          <a:xfrm>
            <a:off x="5018572" y="2014587"/>
            <a:ext cx="1441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FA6F58F-A0FF-4684-9C06-2724E70452F0}"/>
              </a:ext>
            </a:extLst>
          </p:cNvPr>
          <p:cNvSpPr txBox="1"/>
          <p:nvPr/>
        </p:nvSpPr>
        <p:spPr>
          <a:xfrm>
            <a:off x="5059257" y="3751056"/>
            <a:ext cx="1441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01BCEB9-7442-43C4-80EF-64FFB66E35CC}"/>
              </a:ext>
            </a:extLst>
          </p:cNvPr>
          <p:cNvSpPr txBox="1"/>
          <p:nvPr/>
        </p:nvSpPr>
        <p:spPr>
          <a:xfrm>
            <a:off x="418273" y="6320666"/>
            <a:ext cx="1441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298D3E3-76D8-4A9D-9036-3E0D3EC55C1B}"/>
              </a:ext>
            </a:extLst>
          </p:cNvPr>
          <p:cNvSpPr txBox="1"/>
          <p:nvPr/>
        </p:nvSpPr>
        <p:spPr>
          <a:xfrm>
            <a:off x="3770507" y="8066744"/>
            <a:ext cx="1441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A0F56C8-C976-4E17-A089-8C69F68FD168}"/>
              </a:ext>
            </a:extLst>
          </p:cNvPr>
          <p:cNvSpPr txBox="1"/>
          <p:nvPr/>
        </p:nvSpPr>
        <p:spPr>
          <a:xfrm>
            <a:off x="2176687" y="8028105"/>
            <a:ext cx="1441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53479DB-7D06-4908-AC81-60C4DCD531F8}"/>
              </a:ext>
            </a:extLst>
          </p:cNvPr>
          <p:cNvSpPr txBox="1"/>
          <p:nvPr/>
        </p:nvSpPr>
        <p:spPr>
          <a:xfrm>
            <a:off x="427261" y="8032768"/>
            <a:ext cx="1441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A90817-8F57-4DD8-BBAF-01D8730CFAE1}"/>
              </a:ext>
            </a:extLst>
          </p:cNvPr>
          <p:cNvSpPr txBox="1"/>
          <p:nvPr/>
        </p:nvSpPr>
        <p:spPr>
          <a:xfrm>
            <a:off x="1985434" y="6264182"/>
            <a:ext cx="1441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BD37613-C9AB-4DA6-81D9-2CFEDF2E1E0E}"/>
              </a:ext>
            </a:extLst>
          </p:cNvPr>
          <p:cNvSpPr txBox="1"/>
          <p:nvPr/>
        </p:nvSpPr>
        <p:spPr>
          <a:xfrm>
            <a:off x="3629034" y="6271173"/>
            <a:ext cx="1441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77B97B9-07E1-4FF7-AFBA-45E105E5A928}"/>
              </a:ext>
            </a:extLst>
          </p:cNvPr>
          <p:cNvSpPr txBox="1"/>
          <p:nvPr/>
        </p:nvSpPr>
        <p:spPr>
          <a:xfrm>
            <a:off x="5117807" y="6249907"/>
            <a:ext cx="1441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FEC1BDE-18D8-420A-AAAA-CC607F4447B7}"/>
              </a:ext>
            </a:extLst>
          </p:cNvPr>
          <p:cNvSpPr txBox="1"/>
          <p:nvPr/>
        </p:nvSpPr>
        <p:spPr>
          <a:xfrm>
            <a:off x="5274911" y="8066744"/>
            <a:ext cx="1441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  <a:p>
            <a:r>
              <a:rPr lang="pt-BR" sz="1100" dirty="0">
                <a:solidFill>
                  <a:schemeClr val="bg1">
                    <a:lumMod val="75000"/>
                  </a:schemeClr>
                </a:solidFill>
              </a:rPr>
              <a:t>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019496" y="1266011"/>
            <a:ext cx="2717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10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 abaixo: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29B2C3E-2A58-4BC5-BAC8-0547436A328A}"/>
              </a:ext>
            </a:extLst>
          </p:cNvPr>
          <p:cNvSpPr txBox="1"/>
          <p:nvPr/>
        </p:nvSpPr>
        <p:spPr>
          <a:xfrm>
            <a:off x="3070800" y="1735830"/>
            <a:ext cx="36348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time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usually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up? 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usually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do after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back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home?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d)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About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how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many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hours 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on-line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every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day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e)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do on weekends?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0E3E392-FED4-48FD-AB82-CB1229B98DD6}"/>
              </a:ext>
            </a:extLst>
          </p:cNvPr>
          <p:cNvSpPr txBox="1"/>
          <p:nvPr/>
        </p:nvSpPr>
        <p:spPr>
          <a:xfrm>
            <a:off x="3095767" y="5858714"/>
            <a:ext cx="57661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often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use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public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transportation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 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parking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problem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city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use Uber? Why?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d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public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transportation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expensive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e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prefer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bus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airplane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1026" name="Picture 2" descr="Daily Routine: Amazing Morning Routine for Being More Happy, Productive and  Healthy (Daily Routine, Daily Rituals, Daily Routine Makeover, Productivity  Book 1) (English Edition) - eBooks em Inglês na Amazon.com.br">
            <a:extLst>
              <a:ext uri="{FF2B5EF4-FFF2-40B4-BE49-F238E27FC236}">
                <a16:creationId xmlns:a16="http://schemas.microsoft.com/office/drawing/2014/main" id="{FB0F2C9E-DA6B-4EA3-A8D8-BAEBB8024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43" y="2090678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notechnology and the Transportation Industry">
            <a:extLst>
              <a:ext uri="{FF2B5EF4-FFF2-40B4-BE49-F238E27FC236}">
                <a16:creationId xmlns:a16="http://schemas.microsoft.com/office/drawing/2014/main" id="{574C9ADC-E1AE-4526-8E6C-9DBA48DB3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1" y="6631392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2EE424-3F34-4A51-80F5-DA24A3FA038F}"/>
              </a:ext>
            </a:extLst>
          </p:cNvPr>
          <p:cNvSpPr txBox="1"/>
          <p:nvPr/>
        </p:nvSpPr>
        <p:spPr>
          <a:xfrm>
            <a:off x="486561" y="6232006"/>
            <a:ext cx="230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TRANSPORTATION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7B6914-F843-461D-A9C6-21592FCA62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5 - 9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0757C85-E0C0-4A92-A4CE-9A1EF9DBE560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6737B62-CAC1-4E90-AEC8-134C2BE42659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9AAD68-C479-4801-9AEA-2E4E3B66E6A8}"/>
              </a:ext>
            </a:extLst>
          </p:cNvPr>
          <p:cNvSpPr txBox="1"/>
          <p:nvPr/>
        </p:nvSpPr>
        <p:spPr>
          <a:xfrm>
            <a:off x="405914" y="1008952"/>
            <a:ext cx="1176766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 TOPICS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EAA7B4F-6D16-449B-9AEA-41EBF67A9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70" y="938053"/>
            <a:ext cx="485077" cy="48507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C067392-93F9-4425-AE05-8664A1BE77E5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6775C35-FABA-4C94-94F1-30AAC8134F09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377689" y="1244971"/>
            <a:ext cx="2834743" cy="44551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SENTENCES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Meu filho mora em </a:t>
            </a:r>
            <a:r>
              <a:rPr lang="pt-BR" sz="1200" u="sng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SP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joga </a:t>
            </a:r>
            <a:r>
              <a:rPr lang="pt-BR" sz="1200" u="sng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futebol.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pega o trem </a:t>
            </a:r>
            <a:r>
              <a:rPr lang="pt-BR" sz="1200" u="sng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todas as manhãs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Bob não </a:t>
            </a:r>
            <a:r>
              <a:rPr lang="pt-BR" sz="1200" u="sng" dirty="0"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trabalha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Meu pai não fala bem </a:t>
            </a:r>
            <a:r>
              <a:rPr lang="pt-BR" sz="1200" u="sng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inglês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vai à </a:t>
            </a:r>
            <a:r>
              <a:rPr lang="pt-BR" sz="1200" u="sng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praia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todos os dias.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 Ele adora </a:t>
            </a:r>
            <a:r>
              <a:rPr lang="pt-BR" sz="1200" u="sng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jogar futebol.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vai à </a:t>
            </a:r>
            <a:r>
              <a:rPr lang="pt-BR" sz="1200" u="sng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escola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vai </a:t>
            </a:r>
            <a:r>
              <a:rPr lang="pt-BR" sz="1200" u="sng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trabalhar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Ele escreve um e-mail para seu </a:t>
            </a:r>
            <a:r>
              <a:rPr lang="pt-BR" sz="1200" u="sng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melhor amigo.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se acha muito </a:t>
            </a:r>
            <a:r>
              <a:rPr lang="pt-BR" sz="1200" u="sng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bonito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Geralmente chove </a:t>
            </a:r>
            <a:r>
              <a:rPr lang="pt-BR" sz="1200" u="sng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todos os dias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aqui.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Cheira muito bem na </a:t>
            </a:r>
            <a:r>
              <a:rPr lang="pt-BR" sz="1200" u="sng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cozinha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Geralmente </a:t>
            </a:r>
            <a:r>
              <a:rPr lang="pt-BR" sz="1200" u="sng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cantamos músicas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à noite.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Vamos a uma </a:t>
            </a:r>
            <a:r>
              <a:rPr lang="pt-BR" sz="1200" u="sng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galeria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todos os domingos. 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escreve um </a:t>
            </a:r>
            <a:r>
              <a:rPr lang="pt-BR" sz="1200" u="sng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e-mail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sol nasce no leste. 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Bob sempre </a:t>
            </a:r>
            <a:r>
              <a:rPr lang="pt-BR" sz="1200" u="sng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escova os dentes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</a:t>
            </a:r>
            <a:r>
              <a:rPr lang="pt-BR" sz="1200" u="sng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acorda cedo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todos os dias.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</a:t>
            </a:r>
            <a:r>
              <a:rPr lang="pt-BR" sz="1200" u="sng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falam inglês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B5CC74-6542-4B3E-A5C6-9CBB4B0906A6}"/>
              </a:ext>
            </a:extLst>
          </p:cNvPr>
          <p:cNvSpPr txBox="1"/>
          <p:nvPr/>
        </p:nvSpPr>
        <p:spPr>
          <a:xfrm>
            <a:off x="3473817" y="1244971"/>
            <a:ext cx="2929950" cy="4270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você trabalha?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ele faz?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Como eles vêm aqui?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Quando começamos?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Por que eles jogam futebol tão tarde?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ela gosta de fazer no fim de semana?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você vai ao cinema?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Quando partimos?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estuda muito?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tem filhos?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tem tempo?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bebe cerveja?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 Você gosta de se atrasar?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estuda italiano?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Por que você vem aqui?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lê livros?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vê as estrelas?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falam chinês?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nada?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ouve jazz?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AEC405-DE2B-43A5-B016-EF4482816E64}"/>
              </a:ext>
            </a:extLst>
          </p:cNvPr>
          <p:cNvSpPr txBox="1"/>
          <p:nvPr/>
        </p:nvSpPr>
        <p:spPr>
          <a:xfrm>
            <a:off x="377688" y="6204460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DAILY ROUTINE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que horas você costuma se levantar?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costuma comer no café da manhã?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gosta de fazer depois de voltar para casa?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d)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Quantas horas você fica online todos os dias?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gosta de fazer nos finais de semana?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5403E68-757C-4759-B29B-7A1920A468A3}"/>
              </a:ext>
            </a:extLst>
          </p:cNvPr>
          <p:cNvSpPr txBox="1"/>
          <p:nvPr/>
        </p:nvSpPr>
        <p:spPr>
          <a:xfrm>
            <a:off x="375989" y="7753512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TRANSPORTATION</a:t>
            </a:r>
          </a:p>
          <a:p>
            <a:endParaRPr lang="pt-BR" sz="1200" dirty="0">
              <a:latin typeface="system-ui"/>
              <a:cs typeface="Times New Roman" panose="02020603050405020304" pitchFamily="18" charset="0"/>
            </a:endParaRP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a) Com que frequência você usa transporte público?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b) O estacionamento é um problema na sua cidade?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c) Você gosta de usar o Uber? Por quê?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d) Você acha que o transporte público é caro?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e) Você prefere ônibus ou avião?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14) Fale em Inglês as frases do Site: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2FDF48-8E76-4BAD-BAD8-EBD48FBE4B09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8 - 9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60FDFC-0482-4DA9-9557-F0073224504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4080CFD-0A30-47E2-A138-4C51A0E0DEC2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1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11111</TotalTime>
  <Words>1422</Words>
  <Application>Microsoft Office PowerPoint</Application>
  <PresentationFormat>Papel A4 (210 x 297 mm)</PresentationFormat>
  <Paragraphs>337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535</cp:revision>
  <cp:lastPrinted>2022-05-25T12:08:32Z</cp:lastPrinted>
  <dcterms:created xsi:type="dcterms:W3CDTF">2021-10-15T13:30:39Z</dcterms:created>
  <dcterms:modified xsi:type="dcterms:W3CDTF">2022-05-25T19:40:15Z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