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6858000" cy="9906000" type="A4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486" y="-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4717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4715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7160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24717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4715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71600" y="527400"/>
            <a:ext cx="5914800" cy="887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24717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4715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7160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24717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44715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71600" y="527400"/>
            <a:ext cx="5914800" cy="887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9120" cy="34484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45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4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7160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F8E04F52-51C7-493A-B145-8288B78CDA01}" type="datetime">
              <a:rPr lang="pt-BR" sz="900" b="0" strike="noStrike" spc="-1">
                <a:solidFill>
                  <a:srgbClr val="8B8B8B"/>
                </a:solidFill>
                <a:latin typeface="Calibri"/>
              </a:rPr>
              <a:t>11/05/2022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2271600" y="9181440"/>
            <a:ext cx="231408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484344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860B8A4-10D3-48D1-AD78-A669CAF0B043}" type="slidenum">
              <a:rPr lang="pt-BR" sz="9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1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5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33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3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100" b="0" strike="noStrike" spc="-1">
                <a:solidFill>
                  <a:srgbClr val="000000"/>
                </a:solidFill>
                <a:latin typeface="Calibri"/>
              </a:rPr>
              <a:t>Clique para editar o texto mestre</a:t>
            </a:r>
          </a:p>
          <a:p>
            <a:pPr marL="514440" lvl="1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Segundo nível</a:t>
            </a:r>
          </a:p>
          <a:p>
            <a:pPr marL="857160" lvl="2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pt-BR" sz="1500" b="0" strike="noStrike" spc="-1">
                <a:solidFill>
                  <a:srgbClr val="000000"/>
                </a:solidFill>
                <a:latin typeface="Calibri"/>
              </a:rPr>
              <a:t>Terceiro nível</a:t>
            </a:r>
          </a:p>
          <a:p>
            <a:pPr marL="1200240" lvl="3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Quarto nível</a:t>
            </a:r>
          </a:p>
          <a:p>
            <a:pPr marL="1542960" lvl="4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Quinto nível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7160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3FDE1E88-8A5D-4798-9AE0-EA6A8FAD2B7A}" type="datetime">
              <a:rPr lang="pt-BR" sz="900" b="0" strike="noStrike" spc="-1">
                <a:solidFill>
                  <a:srgbClr val="8B8B8B"/>
                </a:solidFill>
                <a:latin typeface="Calibri"/>
              </a:rPr>
              <a:t>11/05/2022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2271600" y="9181440"/>
            <a:ext cx="231408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484344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A585451-7EF3-49CF-81A6-9AF8DDE1EB91}" type="slidenum">
              <a:rPr lang="pt-BR" sz="9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hyperlink" Target="https://basicenglishspeaking.com/030-i-bet/" TargetMode="External"/><Relationship Id="rId18" Type="http://schemas.openxmlformats.org/officeDocument/2006/relationships/hyperlink" Target="https://basicenglishspeaking.com/035-i-dare-say/" TargetMode="External"/><Relationship Id="rId26" Type="http://schemas.openxmlformats.org/officeDocument/2006/relationships/hyperlink" Target="https://basicenglishspeaking.com/053-its-my-fault-for/" TargetMode="External"/><Relationship Id="rId39" Type="http://schemas.openxmlformats.org/officeDocument/2006/relationships/hyperlink" Target="https://basicenglishspeaking.com/085-what-do-you-say/" TargetMode="External"/><Relationship Id="rId21" Type="http://schemas.openxmlformats.org/officeDocument/2006/relationships/hyperlink" Target="https://basicenglishspeaking.com/043-ill-let-you-know/" TargetMode="External"/><Relationship Id="rId34" Type="http://schemas.openxmlformats.org/officeDocument/2006/relationships/hyperlink" Target="https://basicenglishspeaking.com/070-see-that/" TargetMode="External"/><Relationship Id="rId42" Type="http://schemas.openxmlformats.org/officeDocument/2006/relationships/hyperlink" Target="https://basicenglishspeaking.com/091-whats-the-use-of/" TargetMode="External"/><Relationship Id="rId7" Type="http://schemas.openxmlformats.org/officeDocument/2006/relationships/hyperlink" Target="https://basicenglishspeaking.com/048-im-not-really-happy-with/" TargetMode="External"/><Relationship Id="rId2" Type="http://schemas.openxmlformats.org/officeDocument/2006/relationships/hyperlink" Target="https://basicenglishspeaking.com/001-are-you-sure/" TargetMode="External"/><Relationship Id="rId16" Type="http://schemas.openxmlformats.org/officeDocument/2006/relationships/hyperlink" Target="https://basicenglishspeaking.com/033-i-cant-say/" TargetMode="External"/><Relationship Id="rId20" Type="http://schemas.openxmlformats.org/officeDocument/2006/relationships/hyperlink" Target="https://basicenglishspeaking.com/042-as-as-possible/" TargetMode="External"/><Relationship Id="rId29" Type="http://schemas.openxmlformats.org/officeDocument/2006/relationships/hyperlink" Target="https://basicenglishspeaking.com/059-it-may-surprise-you-but/" TargetMode="External"/><Relationship Id="rId41" Type="http://schemas.openxmlformats.org/officeDocument/2006/relationships/hyperlink" Target="https://basicenglishspeaking.com/089-whats-the-matter-with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asicenglishspeaking.com/010-dont-ever/" TargetMode="External"/><Relationship Id="rId11" Type="http://schemas.openxmlformats.org/officeDocument/2006/relationships/hyperlink" Target="https://basicenglishspeaking.com/025-how-come/" TargetMode="External"/><Relationship Id="rId24" Type="http://schemas.openxmlformats.org/officeDocument/2006/relationships/hyperlink" Target="https://basicenglishspeaking.com/049-im-thinking-about/" TargetMode="External"/><Relationship Id="rId32" Type="http://schemas.openxmlformats.org/officeDocument/2006/relationships/hyperlink" Target="https://basicenglishspeaking.com/067-once-you/" TargetMode="External"/><Relationship Id="rId37" Type="http://schemas.openxmlformats.org/officeDocument/2006/relationships/hyperlink" Target="https://basicenglishspeaking.com/082-what-can-i-do-for-&#65311;/" TargetMode="External"/><Relationship Id="rId40" Type="http://schemas.openxmlformats.org/officeDocument/2006/relationships/hyperlink" Target="https://basicenglishspeaking.com/088-what-im-trying-to-say-is/" TargetMode="External"/><Relationship Id="rId5" Type="http://schemas.openxmlformats.org/officeDocument/2006/relationships/hyperlink" Target="https://basicenglishspeaking.com/006-but-this-doesnt-mean-that/" TargetMode="External"/><Relationship Id="rId15" Type="http://schemas.openxmlformats.org/officeDocument/2006/relationships/hyperlink" Target="https://basicenglishspeaking.com/032-i-cant-help/" TargetMode="External"/><Relationship Id="rId23" Type="http://schemas.openxmlformats.org/officeDocument/2006/relationships/hyperlink" Target="https://basicenglishspeaking.com/016-shouldnt-we/" TargetMode="External"/><Relationship Id="rId28" Type="http://schemas.openxmlformats.org/officeDocument/2006/relationships/hyperlink" Target="https://basicenglishspeaking.com/057-its-up-to/" TargetMode="External"/><Relationship Id="rId36" Type="http://schemas.openxmlformats.org/officeDocument/2006/relationships/hyperlink" Target="https://basicenglishspeaking.com/028-how-long-does-it-take/" TargetMode="External"/><Relationship Id="rId10" Type="http://schemas.openxmlformats.org/officeDocument/2006/relationships/hyperlink" Target="https://basicenglishspeaking.com/064-no-matter-what/" TargetMode="External"/><Relationship Id="rId19" Type="http://schemas.openxmlformats.org/officeDocument/2006/relationships/hyperlink" Target="https://basicenglishspeaking.com/037-id-hate-for-you-to/" TargetMode="External"/><Relationship Id="rId31" Type="http://schemas.openxmlformats.org/officeDocument/2006/relationships/hyperlink" Target="https://basicenglishspeaking.com/065-no-wonder/" TargetMode="External"/><Relationship Id="rId44" Type="http://schemas.openxmlformats.org/officeDocument/2006/relationships/hyperlink" Target="https://basicenglishspeaking.com/071-speaking-of/" TargetMode="External"/><Relationship Id="rId4" Type="http://schemas.openxmlformats.org/officeDocument/2006/relationships/hyperlink" Target="https://basicenglishspeaking.com/005-be-careful-with/" TargetMode="External"/><Relationship Id="rId9" Type="http://schemas.openxmlformats.org/officeDocument/2006/relationships/hyperlink" Target="https://basicenglishspeaking.com/018-not-until/" TargetMode="External"/><Relationship Id="rId14" Type="http://schemas.openxmlformats.org/officeDocument/2006/relationships/hyperlink" Target="https://basicenglishspeaking.com/031-i-can-hardly-believe-that/" TargetMode="External"/><Relationship Id="rId22" Type="http://schemas.openxmlformats.org/officeDocument/2006/relationships/hyperlink" Target="https://basicenglishspeaking.com/045-im-afraid/" TargetMode="External"/><Relationship Id="rId27" Type="http://schemas.openxmlformats.org/officeDocument/2006/relationships/hyperlink" Target="https://basicenglishspeaking.com/056-its-said-that/" TargetMode="External"/><Relationship Id="rId30" Type="http://schemas.openxmlformats.org/officeDocument/2006/relationships/hyperlink" Target="https://basicenglishspeaking.com/062-i-wonder-if-&#65311;/" TargetMode="External"/><Relationship Id="rId35" Type="http://schemas.openxmlformats.org/officeDocument/2006/relationships/hyperlink" Target="https://basicenglishspeaking.com/076-there-is-nothing-as-as/" TargetMode="External"/><Relationship Id="rId43" Type="http://schemas.openxmlformats.org/officeDocument/2006/relationships/hyperlink" Target="https://basicenglishspeaking.com/096-why-not/" TargetMode="External"/><Relationship Id="rId8" Type="http://schemas.openxmlformats.org/officeDocument/2006/relationships/hyperlink" Target="https://basicenglishspeaking.com/023-help-yourself-to/" TargetMode="External"/><Relationship Id="rId3" Type="http://schemas.openxmlformats.org/officeDocument/2006/relationships/hyperlink" Target="https://basicenglishspeaking.com/007-by-the-way/" TargetMode="External"/><Relationship Id="rId12" Type="http://schemas.openxmlformats.org/officeDocument/2006/relationships/hyperlink" Target="https://basicenglishspeaking.com/026-how-dare-you/" TargetMode="External"/><Relationship Id="rId17" Type="http://schemas.openxmlformats.org/officeDocument/2006/relationships/hyperlink" Target="https://basicenglishspeaking.com/034-i-cannot-wait-to/" TargetMode="External"/><Relationship Id="rId25" Type="http://schemas.openxmlformats.org/officeDocument/2006/relationships/hyperlink" Target="https://basicenglishspeaking.com/050-i-really-go-for/" TargetMode="External"/><Relationship Id="rId33" Type="http://schemas.openxmlformats.org/officeDocument/2006/relationships/hyperlink" Target="https://basicenglishspeaking.com/069-on-one-hand-on-the-other-hand/" TargetMode="External"/><Relationship Id="rId38" Type="http://schemas.openxmlformats.org/officeDocument/2006/relationships/hyperlink" Target="https://basicenglishspeaking.com/044-id-be-grateful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MHKa48BWbPw" TargetMode="External"/><Relationship Id="rId13" Type="http://schemas.openxmlformats.org/officeDocument/2006/relationships/hyperlink" Target="https://www.youtube.com/watch?v=_fZnWz3tD2Y" TargetMode="External"/><Relationship Id="rId3" Type="http://schemas.openxmlformats.org/officeDocument/2006/relationships/hyperlink" Target="https://www.youtube.com/watch?v=CGIQ1iDaNqA" TargetMode="External"/><Relationship Id="rId7" Type="http://schemas.openxmlformats.org/officeDocument/2006/relationships/hyperlink" Target="https://www.youtube.com/watch?v=avvrLjbJnPk" TargetMode="External"/><Relationship Id="rId12" Type="http://schemas.openxmlformats.org/officeDocument/2006/relationships/hyperlink" Target="https://www.youtube.com/watch?v=wvxlX3kAsoU" TargetMode="External"/><Relationship Id="rId2" Type="http://schemas.openxmlformats.org/officeDocument/2006/relationships/hyperlink" Target="https://www.youtube.com/watch?v=9r7Jba1L1U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B0heWo1XGhc&amp;t=300s" TargetMode="External"/><Relationship Id="rId11" Type="http://schemas.openxmlformats.org/officeDocument/2006/relationships/hyperlink" Target="https://www.youtube.com/watch?v=_sR5yKbBwbE" TargetMode="External"/><Relationship Id="rId5" Type="http://schemas.openxmlformats.org/officeDocument/2006/relationships/hyperlink" Target="https://www.youtube.com/watch?v=4mkfyLfUM5g" TargetMode="External"/><Relationship Id="rId10" Type="http://schemas.openxmlformats.org/officeDocument/2006/relationships/hyperlink" Target="https://www.youtube.com/watch?v=8-ktHXX0BkI" TargetMode="External"/><Relationship Id="rId4" Type="http://schemas.openxmlformats.org/officeDocument/2006/relationships/hyperlink" Target="https://www.youtube.com/watch?v=nIlnxm8m2ec" TargetMode="External"/><Relationship Id="rId9" Type="http://schemas.openxmlformats.org/officeDocument/2006/relationships/hyperlink" Target="https://www.youtube.com/watch?v=ZrQz8r_d7d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70640" y="73800"/>
            <a:ext cx="2886120" cy="478836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7000"/>
              </a:lnSpc>
              <a:spcAft>
                <a:spcPts val="451"/>
              </a:spcAft>
            </a:pPr>
            <a:r>
              <a:rPr lang="en-US" sz="1600" b="1" strike="noStrike" spc="-1" dirty="0">
                <a:solidFill>
                  <a:srgbClr val="C00000"/>
                </a:solidFill>
                <a:latin typeface="Calibri"/>
                <a:ea typeface="Calibri"/>
              </a:rPr>
              <a:t>GRAMMAR</a:t>
            </a:r>
            <a:endParaRPr lang="pt-BR" sz="16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Simple Present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Verb To Be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Past Tense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Adjectives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Articles / There is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Plural / Pronouns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Future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Adverbs / Prepositions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Progressive Tense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Modal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Comparative / Superlative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Present Perfect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Had Better/ Would rather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Although/ Though/ Even though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Passive Voice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Used to/ Be used to / Get used to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Unless / As long as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So do I / Neither do I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If clauses / Tag Questions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Past Perfect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Past Perfect Continuous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Future Continuous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If and Wish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Reported Speech</a:t>
            </a:r>
            <a:endParaRPr lang="pt-BR" sz="12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3234600" y="90000"/>
            <a:ext cx="3391560" cy="488892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7000"/>
              </a:lnSpc>
              <a:spcAft>
                <a:spcPts val="799"/>
              </a:spcAft>
            </a:pPr>
            <a:r>
              <a:rPr lang="pt-BR" sz="1600" b="1" strike="noStrike" spc="-1" dirty="0">
                <a:solidFill>
                  <a:srgbClr val="C00000"/>
                </a:solidFill>
                <a:latin typeface="Calibri"/>
                <a:ea typeface="Calibri"/>
              </a:rPr>
              <a:t>VOCABULARY </a:t>
            </a:r>
            <a:endParaRPr lang="pt-BR" sz="16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ED7D31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ED7D31"/>
                </a:solidFill>
                <a:latin typeface="Calibri"/>
                <a:ea typeface="Calibri"/>
              </a:rPr>
              <a:t>Daily Activities  / Transportation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ED7D31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ED7D31"/>
                </a:solidFill>
                <a:latin typeface="Calibri"/>
                <a:ea typeface="Calibri"/>
              </a:rPr>
              <a:t>Jobs / Sports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ED7D31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ED7D31"/>
                </a:solidFill>
                <a:latin typeface="Calibri"/>
                <a:ea typeface="Calibri"/>
              </a:rPr>
              <a:t>Fruits &amp; Vegetables / Food &amp; drinks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ED7D31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ED7D31"/>
                </a:solidFill>
                <a:latin typeface="Calibri"/>
                <a:ea typeface="Calibri"/>
              </a:rPr>
              <a:t>People´s Appearance  / Clothes 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Nationality / Time and dates 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pt-BR" sz="12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Colors</a:t>
            </a:r>
            <a:r>
              <a:rPr lang="pt-BR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/ </a:t>
            </a:r>
            <a:r>
              <a:rPr lang="pt-BR" sz="1200" b="0" strike="noStrike" spc="-1" dirty="0" err="1">
                <a:solidFill>
                  <a:srgbClr val="C00000"/>
                </a:solidFill>
                <a:latin typeface="Calibri"/>
                <a:ea typeface="Calibri"/>
              </a:rPr>
              <a:t>Numbers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C00000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Giving Directions / </a:t>
            </a:r>
            <a:r>
              <a:rPr lang="pt-BR" sz="12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Airport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Family / Hobbies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ED7D31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ED7D31"/>
                </a:solidFill>
                <a:latin typeface="Calibri"/>
                <a:ea typeface="Calibri"/>
              </a:rPr>
              <a:t>Health &amp; Medicine / 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Body 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Seasons / Weathers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School / </a:t>
            </a:r>
            <a:r>
              <a:rPr lang="pt-BR" sz="12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Money 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Animals / </a:t>
            </a:r>
            <a:r>
              <a:rPr lang="pt-BR" sz="12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Enviroment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Holidays / </a:t>
            </a:r>
            <a:r>
              <a:rPr lang="pt-BR" sz="1200" b="0" strike="noStrike" spc="-1" dirty="0" err="1">
                <a:solidFill>
                  <a:srgbClr val="C00000"/>
                </a:solidFill>
                <a:latin typeface="Calibri"/>
                <a:ea typeface="Calibri"/>
              </a:rPr>
              <a:t>Christmas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House / </a:t>
            </a:r>
            <a:r>
              <a:rPr lang="pt-BR" sz="1200" b="0" strike="noStrike" spc="-1" dirty="0" err="1">
                <a:solidFill>
                  <a:srgbClr val="C00000"/>
                </a:solidFill>
                <a:latin typeface="Calibri"/>
                <a:ea typeface="Calibri"/>
              </a:rPr>
              <a:t>Bathroom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Household Tools / </a:t>
            </a:r>
            <a:r>
              <a:rPr lang="pt-BR" sz="1200" b="0" strike="noStrike" spc="-1" dirty="0" err="1">
                <a:solidFill>
                  <a:srgbClr val="C00000"/>
                </a:solidFill>
                <a:latin typeface="Calibri"/>
                <a:ea typeface="Calibri"/>
              </a:rPr>
              <a:t>Kitchen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Places in a city / </a:t>
            </a:r>
            <a:r>
              <a:rPr lang="pt-BR" sz="1200" b="0" strike="noStrike" spc="-1" dirty="0" err="1">
                <a:solidFill>
                  <a:srgbClr val="C00000"/>
                </a:solidFill>
                <a:latin typeface="Calibri"/>
                <a:ea typeface="Calibri"/>
              </a:rPr>
              <a:t>Famouns</a:t>
            </a:r>
            <a:r>
              <a:rPr lang="pt-BR" sz="12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 </a:t>
            </a:r>
            <a:r>
              <a:rPr lang="pt-BR" sz="1200" b="0" strike="noStrike" spc="-1" dirty="0" err="1">
                <a:solidFill>
                  <a:srgbClr val="C00000"/>
                </a:solidFill>
                <a:latin typeface="Calibri"/>
                <a:ea typeface="Calibri"/>
              </a:rPr>
              <a:t>Architecture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Tv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Programmes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/ </a:t>
            </a:r>
            <a:r>
              <a:rPr lang="pt-BR" sz="1200" b="0" strike="noStrike" spc="-1" dirty="0" err="1">
                <a:solidFill>
                  <a:srgbClr val="C00000"/>
                </a:solidFill>
                <a:latin typeface="Calibri"/>
                <a:ea typeface="Calibri"/>
              </a:rPr>
              <a:t>Cooking</a:t>
            </a:r>
            <a:r>
              <a:rPr lang="pt-BR" sz="12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 </a:t>
            </a:r>
            <a:r>
              <a:rPr lang="pt-BR" sz="1200" b="0" strike="noStrike" spc="-1" dirty="0" err="1">
                <a:solidFill>
                  <a:srgbClr val="C00000"/>
                </a:solidFill>
                <a:latin typeface="Calibri"/>
                <a:ea typeface="Calibri"/>
              </a:rPr>
              <a:t>Verbs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C00000"/>
              </a:buClr>
              <a:buFont typeface="Calibri Light"/>
              <a:buAutoNum type="arabicPeriod"/>
            </a:pPr>
            <a:r>
              <a:rPr lang="pt-BR" sz="12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Computer </a:t>
            </a:r>
            <a:r>
              <a:rPr lang="pt-BR" sz="1200" b="0" strike="noStrike" spc="-1" dirty="0" err="1">
                <a:solidFill>
                  <a:srgbClr val="C00000"/>
                </a:solidFill>
                <a:latin typeface="Calibri"/>
                <a:ea typeface="Calibri"/>
              </a:rPr>
              <a:t>parts</a:t>
            </a:r>
            <a:r>
              <a:rPr lang="pt-BR" sz="12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 / Cars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C00000"/>
              </a:buClr>
              <a:buFont typeface="Calibri Light"/>
              <a:buAutoNum type="arabicPeriod"/>
            </a:pPr>
            <a:r>
              <a:rPr lang="pt-BR" sz="12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Feeling </a:t>
            </a:r>
            <a:r>
              <a:rPr lang="pt-BR" sz="1200" b="0" strike="noStrike" spc="-1" dirty="0" err="1">
                <a:solidFill>
                  <a:srgbClr val="C00000"/>
                </a:solidFill>
                <a:latin typeface="Calibri"/>
                <a:ea typeface="Calibri"/>
              </a:rPr>
              <a:t>Emotions</a:t>
            </a:r>
            <a:r>
              <a:rPr lang="pt-BR" sz="12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 / </a:t>
            </a:r>
            <a:r>
              <a:rPr lang="pt-BR" sz="1200" b="0" strike="noStrike" spc="-1" dirty="0" err="1">
                <a:solidFill>
                  <a:srgbClr val="C00000"/>
                </a:solidFill>
                <a:latin typeface="Calibri"/>
                <a:ea typeface="Calibri"/>
              </a:rPr>
              <a:t>Friendship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C00000"/>
              </a:buClr>
              <a:buFont typeface="Calibri Light"/>
              <a:buAutoNum type="arabicPeriod"/>
            </a:pPr>
            <a:r>
              <a:rPr lang="pt-BR" sz="1200" b="0" strike="noStrike" spc="-1" dirty="0" err="1">
                <a:solidFill>
                  <a:srgbClr val="C00000"/>
                </a:solidFill>
                <a:latin typeface="Calibri"/>
                <a:ea typeface="Calibri"/>
              </a:rPr>
              <a:t>Rooms</a:t>
            </a:r>
            <a:r>
              <a:rPr lang="pt-BR" sz="12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 in the </a:t>
            </a:r>
            <a:r>
              <a:rPr lang="pt-BR" sz="1200" b="0" strike="noStrike" spc="-1" dirty="0" err="1">
                <a:solidFill>
                  <a:srgbClr val="C00000"/>
                </a:solidFill>
                <a:latin typeface="Calibri"/>
                <a:ea typeface="Calibri"/>
              </a:rPr>
              <a:t>house</a:t>
            </a:r>
            <a:r>
              <a:rPr lang="pt-BR" sz="12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 / Hotel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C00000"/>
              </a:buClr>
              <a:buFont typeface="Calibri Light"/>
              <a:buAutoNum type="arabicPeriod"/>
            </a:pPr>
            <a:r>
              <a:rPr lang="pt-BR" sz="12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Money / </a:t>
            </a:r>
            <a:r>
              <a:rPr lang="pt-BR" sz="1200" b="0" strike="noStrike" spc="-1" dirty="0" err="1">
                <a:solidFill>
                  <a:srgbClr val="C00000"/>
                </a:solidFill>
                <a:latin typeface="Calibri"/>
                <a:ea typeface="Calibri"/>
              </a:rPr>
              <a:t>Furniture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C00000"/>
              </a:buClr>
              <a:buFont typeface="Calibri Light"/>
              <a:buAutoNum type="arabicPeriod"/>
            </a:pPr>
            <a:r>
              <a:rPr lang="pt-BR" sz="12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Music </a:t>
            </a:r>
            <a:r>
              <a:rPr lang="pt-BR" sz="1200" b="0" strike="noStrike" spc="-1" dirty="0" err="1">
                <a:solidFill>
                  <a:srgbClr val="C00000"/>
                </a:solidFill>
                <a:latin typeface="Calibri"/>
                <a:ea typeface="Calibri"/>
              </a:rPr>
              <a:t>Instruments</a:t>
            </a:r>
            <a:r>
              <a:rPr lang="pt-BR" sz="12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 / Sports </a:t>
            </a:r>
            <a:r>
              <a:rPr lang="pt-BR" sz="1200" b="0" strike="noStrike" spc="-1" dirty="0" err="1">
                <a:solidFill>
                  <a:srgbClr val="C00000"/>
                </a:solidFill>
                <a:latin typeface="Calibri"/>
                <a:ea typeface="Calibri"/>
              </a:rPr>
              <a:t>Outside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C00000"/>
              </a:buClr>
              <a:buFont typeface="Calibri Light"/>
              <a:buAutoNum type="arabicPeriod"/>
            </a:pPr>
            <a:r>
              <a:rPr lang="pt-BR" sz="12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Fast Food </a:t>
            </a:r>
            <a:endParaRPr lang="pt-BR" sz="1200" spc="-1" dirty="0">
              <a:solidFill>
                <a:srgbClr val="C00000"/>
              </a:solidFill>
              <a:latin typeface="Calibri"/>
              <a:ea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00000"/>
              </a:buClr>
              <a:buFont typeface="Calibri Light"/>
              <a:buAutoNum type="arabicPeriod"/>
            </a:pPr>
            <a:r>
              <a:rPr lang="pt-BR" sz="12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Hospital / Office</a:t>
            </a:r>
            <a:endParaRPr lang="pt-BR" sz="1200" b="0" strike="noStrike" spc="-1" dirty="0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170640" y="4989960"/>
            <a:ext cx="6455520" cy="478836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7000"/>
              </a:lnSpc>
              <a:spcAft>
                <a:spcPts val="451"/>
              </a:spcAft>
            </a:pPr>
            <a:r>
              <a:rPr lang="en-US" sz="1600" b="1" strike="noStrike" spc="-1" dirty="0">
                <a:solidFill>
                  <a:srgbClr val="C00000"/>
                </a:solidFill>
                <a:latin typeface="Calibri"/>
                <a:ea typeface="Calibri"/>
              </a:rPr>
              <a:t>SPOKEN ENGLISH </a:t>
            </a:r>
            <a:r>
              <a:rPr lang="en-US" sz="16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- </a:t>
            </a:r>
            <a:r>
              <a:rPr lang="en-US" sz="1600" b="0" i="1" strike="noStrike" spc="-1" dirty="0">
                <a:solidFill>
                  <a:srgbClr val="C00000"/>
                </a:solidFill>
                <a:latin typeface="Calibri"/>
                <a:ea typeface="Calibri"/>
              </a:rPr>
              <a:t>basics</a:t>
            </a:r>
            <a:endParaRPr lang="pt-BR" sz="16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pt-BR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I </a:t>
            </a:r>
            <a:r>
              <a:rPr lang="pt-BR" sz="1200" b="0" strike="noStrike" spc="-1" dirty="0" err="1">
                <a:solidFill>
                  <a:srgbClr val="44546A"/>
                </a:solidFill>
                <a:latin typeface="Calibri"/>
                <a:ea typeface="Calibri"/>
              </a:rPr>
              <a:t>plan</a:t>
            </a:r>
            <a:r>
              <a:rPr lang="pt-BR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 to_1.15 &amp; </a:t>
            </a:r>
            <a:r>
              <a:rPr lang="pt-BR" sz="1200" b="0" strike="noStrike" spc="-1" dirty="0" err="1">
                <a:solidFill>
                  <a:srgbClr val="44546A"/>
                </a:solidFill>
                <a:latin typeface="Calibri"/>
                <a:ea typeface="Calibri"/>
              </a:rPr>
              <a:t>It´s</a:t>
            </a:r>
            <a:r>
              <a:rPr lang="pt-BR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 </a:t>
            </a:r>
            <a:r>
              <a:rPr lang="pt-BR" sz="1200" b="0" strike="noStrike" spc="-1" dirty="0" err="1">
                <a:solidFill>
                  <a:srgbClr val="44546A"/>
                </a:solidFill>
                <a:latin typeface="Calibri"/>
                <a:ea typeface="Calibri"/>
              </a:rPr>
              <a:t>my</a:t>
            </a:r>
            <a:r>
              <a:rPr lang="pt-BR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 </a:t>
            </a:r>
            <a:r>
              <a:rPr lang="pt-BR" sz="1200" b="0" strike="noStrike" spc="-1" dirty="0" err="1">
                <a:solidFill>
                  <a:srgbClr val="44546A"/>
                </a:solidFill>
                <a:latin typeface="Calibri"/>
                <a:ea typeface="Calibri"/>
              </a:rPr>
              <a:t>turn</a:t>
            </a:r>
            <a:r>
              <a:rPr lang="pt-BR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 </a:t>
            </a:r>
            <a:r>
              <a:rPr lang="pt-BR" sz="1200" b="0" strike="noStrike" spc="-1" dirty="0" err="1">
                <a:solidFill>
                  <a:srgbClr val="44546A"/>
                </a:solidFill>
                <a:latin typeface="Calibri"/>
                <a:ea typeface="Calibri"/>
              </a:rPr>
              <a:t>to</a:t>
            </a:r>
            <a:r>
              <a:rPr lang="pt-BR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 _2.7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I´m good at_1.3 &amp; &amp; I´m not sure if _2.17 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How was + (noun)_3.3 &amp; I was about to_1.17 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 It's too bad that_3.5 &amp; I feel like _1.22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There's no need to_3.22 &amp; There is …wrong with _ 3.19 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I'll help you _2.5 &amp; I was busy_1.24 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I'm getting_1.5 &amp; I'm trying _1.6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 I think I should _2.10 &amp; There's no way _ 3.27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 I'm looking forward to</a:t>
            </a:r>
            <a:r>
              <a:rPr lang="pt-BR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_1.29 </a:t>
            </a: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&amp; I've decided to_1.16 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 I'm having a hard time &amp; &amp; I'm thinking of _2.4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 I've heard that_2.11 &amp; It occurred to me that_2.12 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You're supposed to_2.23 &amp; Are you trying to_2.27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 It's no use_ 3.26 &amp; There is something wrong_3.19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 It's </a:t>
            </a:r>
            <a:r>
              <a:rPr lang="en-US" sz="1200" b="0" strike="noStrike" spc="-1" dirty="0" err="1">
                <a:solidFill>
                  <a:srgbClr val="70AD47"/>
                </a:solidFill>
                <a:latin typeface="Calibri"/>
                <a:ea typeface="Calibri"/>
              </a:rPr>
              <a:t>gonna</a:t>
            </a: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 be_3.8 &amp; It looks like_3.9 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How about_3.14 &amp; How much does it cost to_3.16 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Do you mind if _2.18 &amp; Let's say that_3.21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 I plan to_1.15 &amp; I'm here to_1.27 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 It's very kind of you to_2.3 I should have_2.20 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 I didn´t mean to_1.18 </a:t>
            </a:r>
            <a:r>
              <a:rPr lang="pt-BR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&amp; </a:t>
            </a: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I'm calling to _2.1 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 </a:t>
            </a: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Thank you for_ 2.14 &amp;  It's very kind of you to_3.28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 Are you into_2.26 &amp; </a:t>
            </a: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I </a:t>
            </a:r>
            <a:r>
              <a:rPr lang="en-US" sz="1200" b="0" strike="noStrike" spc="-1" dirty="0" err="1">
                <a:solidFill>
                  <a:srgbClr val="44546A"/>
                </a:solidFill>
                <a:latin typeface="Calibri"/>
                <a:ea typeface="Calibri"/>
              </a:rPr>
              <a:t>gotta</a:t>
            </a: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 _1.13 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 Why don't we_3.4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 I have something_ 1.28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 It's time to_3.11</a:t>
            </a:r>
            <a:endParaRPr lang="pt-BR" sz="1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139320" y="149760"/>
            <a:ext cx="6492240" cy="971332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7000"/>
              </a:lnSpc>
              <a:spcAft>
                <a:spcPts val="451"/>
              </a:spcAft>
            </a:pPr>
            <a:r>
              <a:rPr lang="en-US" sz="1600" b="1" strike="noStrike" spc="-1" dirty="0">
                <a:solidFill>
                  <a:srgbClr val="C00000"/>
                </a:solidFill>
                <a:latin typeface="Calibri"/>
                <a:ea typeface="Calibri"/>
              </a:rPr>
              <a:t>SPOKEN ENGLISH – </a:t>
            </a:r>
            <a:r>
              <a:rPr lang="en-US" sz="1600" b="0" i="1" strike="noStrike" spc="-1" dirty="0">
                <a:solidFill>
                  <a:srgbClr val="C00000"/>
                </a:solidFill>
                <a:latin typeface="Calibri"/>
                <a:ea typeface="Calibri"/>
              </a:rPr>
              <a:t>Common Phrases</a:t>
            </a:r>
            <a:endParaRPr lang="pt-BR" sz="1600" b="0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pt-BR" sz="16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"/>
              </a:rPr>
              <a:t>Are you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2"/>
              </a:rPr>
              <a:t>sure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"/>
              </a:rPr>
              <a:t>…?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/ 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"/>
              </a:rPr>
              <a:t>007. By the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3"/>
              </a:rPr>
              <a:t>way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"/>
              </a:rPr>
              <a:t>…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4"/>
              </a:rPr>
              <a:t>005. Be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4"/>
              </a:rPr>
              <a:t>careful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4"/>
              </a:rPr>
              <a:t> with…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/ </a:t>
            </a: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5"/>
              </a:rPr>
              <a:t>006. But this doesn’t mean …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6"/>
              </a:rPr>
              <a:t>010.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6"/>
              </a:rPr>
              <a:t>Don’t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6"/>
              </a:rPr>
              <a:t>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6"/>
              </a:rPr>
              <a:t>ever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6"/>
              </a:rPr>
              <a:t>…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/ </a:t>
            </a: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</a:rPr>
              <a:t>027. How do you like…?</a:t>
            </a: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7"/>
              </a:rPr>
              <a:t>048. I’m not really happy with…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/ 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8"/>
              </a:rPr>
              <a:t>023. Help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8"/>
              </a:rPr>
              <a:t>yourself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8"/>
              </a:rPr>
              <a:t>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8"/>
              </a:rPr>
              <a:t>to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8"/>
              </a:rPr>
              <a:t>…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9"/>
              </a:rPr>
              <a:t>018. Not…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9"/>
              </a:rPr>
              <a:t>until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9"/>
              </a:rPr>
              <a:t>…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/ 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0"/>
              </a:rPr>
              <a:t>064. No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10"/>
              </a:rPr>
              <a:t>matter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0"/>
              </a:rPr>
              <a:t> what…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</a:rPr>
              <a:t>021. He is so… that…</a:t>
            </a: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/  </a:t>
            </a: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</a:rPr>
              <a:t>022. He is not only……</a:t>
            </a: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1"/>
              </a:rPr>
              <a:t>025.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11"/>
              </a:rPr>
              <a:t>How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1"/>
              </a:rPr>
              <a:t> come…?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/ 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2"/>
              </a:rPr>
              <a:t>026.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12"/>
              </a:rPr>
              <a:t>How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2"/>
              </a:rPr>
              <a:t>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12"/>
              </a:rPr>
              <a:t>dare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2"/>
              </a:rPr>
              <a:t> you…!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3"/>
              </a:rPr>
              <a:t>030. I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13"/>
              </a:rPr>
              <a:t>bet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3"/>
              </a:rPr>
              <a:t>…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/ </a:t>
            </a: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4"/>
              </a:rPr>
              <a:t>031. I can hardly believe that…</a:t>
            </a: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 / 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5"/>
              </a:rPr>
              <a:t>032. I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15"/>
              </a:rPr>
              <a:t>can’t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5"/>
              </a:rPr>
              <a:t> help…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FF6600"/>
              </a:buClr>
              <a:buFont typeface="Calibri Light"/>
              <a:buAutoNum type="arabicPeriod"/>
            </a:pP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6"/>
              </a:rPr>
              <a:t>033. I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16"/>
              </a:rPr>
              <a:t>can’t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6"/>
              </a:rPr>
              <a:t>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16"/>
              </a:rPr>
              <a:t>say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6"/>
              </a:rPr>
              <a:t>…</a:t>
            </a:r>
            <a:r>
              <a:rPr lang="pt-BR" sz="1200" b="0" u="sng" strike="noStrike" spc="-1" dirty="0">
                <a:solidFill>
                  <a:srgbClr val="FF6600"/>
                </a:solidFill>
                <a:uFillTx/>
                <a:latin typeface="Calibri"/>
                <a:ea typeface="Calibri"/>
              </a:rPr>
              <a:t> / </a:t>
            </a: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7"/>
              </a:rPr>
              <a:t>034. I cannot wait to…</a:t>
            </a: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/ 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8"/>
              </a:rPr>
              <a:t>035. I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18"/>
              </a:rPr>
              <a:t>dare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8"/>
              </a:rPr>
              <a:t>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18"/>
              </a:rPr>
              <a:t>say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8"/>
              </a:rPr>
              <a:t>…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9"/>
              </a:rPr>
              <a:t>037. I’d hate for you to…</a:t>
            </a: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/ 039. If there is one / 040. I have no idea…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0"/>
              </a:rPr>
              <a:t>042…. as… as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20"/>
              </a:rPr>
              <a:t>possible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/ </a:t>
            </a: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1"/>
              </a:rPr>
              <a:t>043. I’ll let you know…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2"/>
              </a:rPr>
              <a:t>045.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22"/>
              </a:rPr>
              <a:t>I’m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2"/>
              </a:rPr>
              <a:t>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22"/>
              </a:rPr>
              <a:t>afraid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2"/>
              </a:rPr>
              <a:t>…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/ 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3"/>
              </a:rPr>
              <a:t>016.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23"/>
              </a:rPr>
              <a:t>Shouldn’t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3"/>
              </a:rPr>
              <a:t>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23"/>
              </a:rPr>
              <a:t>we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3"/>
              </a:rPr>
              <a:t>…?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4"/>
              </a:rPr>
              <a:t>049.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24"/>
              </a:rPr>
              <a:t>I’m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4"/>
              </a:rPr>
              <a:t>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24"/>
              </a:rPr>
              <a:t>thinking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4"/>
              </a:rPr>
              <a:t>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24"/>
              </a:rPr>
              <a:t>about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4"/>
              </a:rPr>
              <a:t>…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/ </a:t>
            </a: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5"/>
              </a:rPr>
              <a:t>050. I really go for…</a:t>
            </a: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6"/>
              </a:rPr>
              <a:t>053. It’s my fault for…</a:t>
            </a: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 / 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7"/>
              </a:rPr>
              <a:t>056.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27"/>
              </a:rPr>
              <a:t>It’s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7"/>
              </a:rPr>
              <a:t>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27"/>
              </a:rPr>
              <a:t>said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7"/>
              </a:rPr>
              <a:t>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27"/>
              </a:rPr>
              <a:t>that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7"/>
              </a:rPr>
              <a:t>…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8"/>
              </a:rPr>
              <a:t>057.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28"/>
              </a:rPr>
              <a:t>It’s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8"/>
              </a:rPr>
              <a:t>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28"/>
              </a:rPr>
              <a:t>up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8"/>
              </a:rPr>
              <a:t>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28"/>
              </a:rPr>
              <a:t>to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8"/>
              </a:rPr>
              <a:t>…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/  </a:t>
            </a: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9"/>
              </a:rPr>
              <a:t>059. It may surprise you, but…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061. I’ve had enough  / 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0"/>
              </a:rPr>
              <a:t>062. I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30"/>
              </a:rPr>
              <a:t>wonder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0"/>
              </a:rPr>
              <a:t> if…？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1"/>
              </a:rPr>
              <a:t>065. No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31"/>
              </a:rPr>
              <a:t>wonder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1"/>
              </a:rPr>
              <a:t>…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 / </a:t>
            </a: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066. Now that I / 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2"/>
              </a:rPr>
              <a:t>067.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32"/>
              </a:rPr>
              <a:t>Once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2"/>
              </a:rPr>
              <a:t> you…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3"/>
              </a:rPr>
              <a:t>069. On one hand…on the other hand…</a:t>
            </a: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/ 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4"/>
              </a:rPr>
              <a:t>070.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34"/>
              </a:rPr>
              <a:t>See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4"/>
              </a:rPr>
              <a:t>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34"/>
              </a:rPr>
              <a:t>that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4"/>
              </a:rPr>
              <a:t>…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074. The first thing I’m 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/ </a:t>
            </a: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5"/>
              </a:rPr>
              <a:t>076. There is nothing as…as…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077. There is nothing I  / </a:t>
            </a: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6"/>
              </a:rPr>
              <a:t>028. How long </a:t>
            </a:r>
            <a:r>
              <a:rPr lang="en-US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36"/>
              </a:rPr>
              <a:t>dit</a:t>
            </a: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6"/>
              </a:rPr>
              <a:t> take…?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7"/>
              </a:rPr>
              <a:t>082. What can I do for…？</a:t>
            </a: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/ 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8"/>
              </a:rPr>
              <a:t>044.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38"/>
              </a:rPr>
              <a:t>I’d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8"/>
              </a:rPr>
              <a:t>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38"/>
              </a:rPr>
              <a:t>be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8"/>
              </a:rPr>
              <a:t>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38"/>
              </a:rPr>
              <a:t>grateful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8"/>
              </a:rPr>
              <a:t>…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9"/>
              </a:rPr>
              <a:t>085. What do you say about?</a:t>
            </a: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/ </a:t>
            </a: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40"/>
              </a:rPr>
              <a:t>088. What I’m trying to say is…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41"/>
              </a:rPr>
              <a:t>089. What’s the matter with?</a:t>
            </a: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/ </a:t>
            </a: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42"/>
              </a:rPr>
              <a:t>091. What’s the use of…?</a:t>
            </a: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/ 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43"/>
              </a:rPr>
              <a:t>096.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43"/>
              </a:rPr>
              <a:t>Why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43"/>
              </a:rPr>
              <a:t> not…?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/ 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44"/>
              </a:rPr>
              <a:t>071.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44"/>
              </a:rPr>
              <a:t>Speaking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44"/>
              </a:rPr>
              <a:t>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44"/>
              </a:rPr>
              <a:t>of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44"/>
              </a:rPr>
              <a:t>…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632559" y="2976693"/>
            <a:ext cx="2825593" cy="5833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600" b="1" strike="noStrike" spc="-1" dirty="0">
                <a:solidFill>
                  <a:srgbClr val="C00000"/>
                </a:solidFill>
                <a:latin typeface="Calibri"/>
              </a:rPr>
              <a:t>120 Phrasal Verbs</a:t>
            </a: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strike="noStrike" spc="-1" dirty="0">
                <a:solidFill>
                  <a:srgbClr val="C00000"/>
                </a:solidFill>
                <a:latin typeface="Calibri"/>
              </a:rPr>
              <a:t>120 </a:t>
            </a:r>
            <a:endParaRPr lang="pt-BR" sz="1600" strike="noStrike" spc="-1" dirty="0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3655032" y="8096742"/>
            <a:ext cx="2845020" cy="10757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600" b="1" strike="noStrike" spc="-1" dirty="0">
                <a:solidFill>
                  <a:srgbClr val="C00000"/>
                </a:solidFill>
                <a:latin typeface="Calibri"/>
              </a:rPr>
              <a:t>Songs</a:t>
            </a:r>
            <a:endParaRPr lang="pt-BR" sz="16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pt-BR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Oceans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pt-BR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I will Always </a:t>
            </a:r>
            <a:r>
              <a:rPr lang="pt-BR" sz="1200" b="0" strike="noStrike" spc="-1" dirty="0" err="1">
                <a:solidFill>
                  <a:srgbClr val="70AD47"/>
                </a:solidFill>
                <a:latin typeface="Calibri"/>
                <a:ea typeface="Calibri"/>
              </a:rPr>
              <a:t>love</a:t>
            </a:r>
            <a:r>
              <a:rPr lang="pt-BR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 you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pt-BR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Let it go</a:t>
            </a:r>
            <a:endParaRPr lang="pt-B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 dirty="0">
              <a:latin typeface="Arial"/>
            </a:endParaRPr>
          </a:p>
        </p:txBody>
      </p:sp>
      <p:sp>
        <p:nvSpPr>
          <p:cNvPr id="94" name="CustomShape 5"/>
          <p:cNvSpPr/>
          <p:nvPr/>
        </p:nvSpPr>
        <p:spPr>
          <a:xfrm>
            <a:off x="3655031" y="4943314"/>
            <a:ext cx="2803121" cy="273775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600" b="1" strike="noStrike" spc="-1" dirty="0" err="1">
                <a:solidFill>
                  <a:srgbClr val="C00000"/>
                </a:solidFill>
                <a:latin typeface="Calibri"/>
              </a:rPr>
              <a:t>Movies</a:t>
            </a:r>
            <a:endParaRPr lang="pt-BR" sz="16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pt-BR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The </a:t>
            </a:r>
            <a:r>
              <a:rPr lang="pt-BR" sz="1200" b="0" strike="noStrike" spc="-1" dirty="0" err="1">
                <a:solidFill>
                  <a:srgbClr val="70AD47"/>
                </a:solidFill>
                <a:latin typeface="Calibri"/>
                <a:ea typeface="Calibri"/>
              </a:rPr>
              <a:t>Intern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pt-BR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The </a:t>
            </a:r>
            <a:r>
              <a:rPr lang="pt-BR" sz="1200" b="0" strike="noStrike" spc="-1" dirty="0" err="1">
                <a:solidFill>
                  <a:srgbClr val="70AD47"/>
                </a:solidFill>
                <a:latin typeface="Calibri"/>
                <a:ea typeface="Calibri"/>
              </a:rPr>
              <a:t>Greatest</a:t>
            </a:r>
            <a:r>
              <a:rPr lang="pt-BR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 showman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pt-BR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Me before you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pt-BR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Divertidamente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pt-BR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Frozen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pt-BR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Era do Gelo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pt-BR" sz="1200" b="0" strike="noStrike" spc="-1" dirty="0" err="1">
                <a:solidFill>
                  <a:srgbClr val="70AD47"/>
                </a:solidFill>
                <a:latin typeface="Calibri"/>
                <a:ea typeface="Calibri"/>
              </a:rPr>
              <a:t>Hitch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pt-BR" sz="1200" b="0" strike="noStrike" spc="-1" dirty="0" err="1">
                <a:solidFill>
                  <a:srgbClr val="70AD47"/>
                </a:solidFill>
                <a:latin typeface="Calibri"/>
                <a:ea typeface="Calibri"/>
              </a:rPr>
              <a:t>Jumanji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pt-BR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Oceans 11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pt-BR" sz="1200" b="0" strike="noStrike" spc="-1" dirty="0" err="1">
                <a:solidFill>
                  <a:srgbClr val="70AD47"/>
                </a:solidFill>
                <a:latin typeface="Calibri"/>
                <a:ea typeface="Calibri"/>
              </a:rPr>
              <a:t>Beauty</a:t>
            </a:r>
            <a:r>
              <a:rPr lang="pt-BR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 and the </a:t>
            </a:r>
            <a:r>
              <a:rPr lang="pt-BR" sz="1200" b="0" strike="noStrike" spc="-1" dirty="0" err="1">
                <a:solidFill>
                  <a:srgbClr val="70AD47"/>
                </a:solidFill>
                <a:latin typeface="Calibri"/>
                <a:ea typeface="Calibri"/>
              </a:rPr>
              <a:t>Beast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pt-BR" sz="1200" b="0" strike="noStrike" spc="-1" dirty="0" err="1">
                <a:solidFill>
                  <a:srgbClr val="70AD47"/>
                </a:solidFill>
                <a:latin typeface="Calibri"/>
                <a:ea typeface="Calibri"/>
              </a:rPr>
              <a:t>Moana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pt-BR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Aladdin</a:t>
            </a:r>
            <a:endParaRPr lang="pt-B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 dirty="0">
              <a:latin typeface="Arial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658B7117-ECE9-4CB9-A88C-7201B16C53FB}"/>
              </a:ext>
            </a:extLst>
          </p:cNvPr>
          <p:cNvSpPr/>
          <p:nvPr/>
        </p:nvSpPr>
        <p:spPr>
          <a:xfrm>
            <a:off x="3655031" y="1056336"/>
            <a:ext cx="2832652" cy="96034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600" b="1" spc="-1" dirty="0">
                <a:solidFill>
                  <a:srgbClr val="C00000"/>
                </a:solidFill>
                <a:latin typeface="Calibri"/>
              </a:rPr>
              <a:t>360 Conversation Topics</a:t>
            </a:r>
          </a:p>
          <a:p>
            <a:pPr>
              <a:lnSpc>
                <a:spcPct val="100000"/>
              </a:lnSpc>
            </a:pPr>
            <a:r>
              <a:rPr lang="pt-BR" sz="1350" spc="-1" dirty="0">
                <a:solidFill>
                  <a:srgbClr val="C00000"/>
                </a:solidFill>
                <a:latin typeface="Arial"/>
              </a:rPr>
              <a:t>Pequeno Texto Introdutório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350" b="0" i="0" u="none" strike="noStrike" kern="1200" cap="none" spc="-1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</a:rPr>
              <a:t>Video Youtube + Transcrição</a:t>
            </a:r>
          </a:p>
          <a:p>
            <a:pPr>
              <a:lnSpc>
                <a:spcPct val="100000"/>
              </a:lnSpc>
            </a:pPr>
            <a:r>
              <a:rPr lang="pt-BR" sz="1350" spc="-1" dirty="0">
                <a:solidFill>
                  <a:srgbClr val="C00000"/>
                </a:solidFill>
                <a:latin typeface="Arial"/>
              </a:rPr>
              <a:t>tópicos com 10 perguntas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C1478314-2B5D-4448-AE19-6EECC451B140}"/>
              </a:ext>
            </a:extLst>
          </p:cNvPr>
          <p:cNvSpPr/>
          <p:nvPr/>
        </p:nvSpPr>
        <p:spPr>
          <a:xfrm>
            <a:off x="3655031" y="2208869"/>
            <a:ext cx="2845021" cy="54484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600" b="1" spc="-1" dirty="0">
                <a:solidFill>
                  <a:srgbClr val="C00000"/>
                </a:solidFill>
                <a:latin typeface="Calibri"/>
              </a:rPr>
              <a:t>240 Com se diz em Inglês</a:t>
            </a:r>
          </a:p>
          <a:p>
            <a:pPr>
              <a:lnSpc>
                <a:spcPct val="100000"/>
              </a:lnSpc>
            </a:pPr>
            <a:r>
              <a:rPr lang="pt-BR" sz="1350" spc="-1" dirty="0">
                <a:solidFill>
                  <a:srgbClr val="C00000"/>
                </a:solidFill>
                <a:latin typeface="Arial"/>
              </a:rPr>
              <a:t>Expressões</a:t>
            </a:r>
          </a:p>
        </p:txBody>
      </p:sp>
      <p:sp>
        <p:nvSpPr>
          <p:cNvPr id="10" name="CustomShape 4">
            <a:extLst>
              <a:ext uri="{FF2B5EF4-FFF2-40B4-BE49-F238E27FC236}">
                <a16:creationId xmlns:a16="http://schemas.microsoft.com/office/drawing/2014/main" id="{A1B8A513-2A4D-4C5D-9CA3-D5CDC9E57204}"/>
              </a:ext>
            </a:extLst>
          </p:cNvPr>
          <p:cNvSpPr/>
          <p:nvPr/>
        </p:nvSpPr>
        <p:spPr>
          <a:xfrm>
            <a:off x="8774288" y="1835601"/>
            <a:ext cx="3404181" cy="192984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600" b="1" spc="-1" dirty="0">
                <a:solidFill>
                  <a:srgbClr val="C00000"/>
                </a:solidFill>
                <a:latin typeface="Calibri"/>
              </a:rPr>
              <a:t>Livros PDF</a:t>
            </a:r>
          </a:p>
          <a:p>
            <a:pPr>
              <a:lnSpc>
                <a:spcPct val="100000"/>
              </a:lnSpc>
            </a:pPr>
            <a:endParaRPr lang="pt-BR" sz="1600" spc="-1" dirty="0"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pt-BR" sz="1600" spc="-1" dirty="0">
                <a:latin typeface="Calibri"/>
              </a:rPr>
              <a:t>English </a:t>
            </a:r>
            <a:r>
              <a:rPr lang="pt-BR" sz="1600" spc="-1" dirty="0" err="1">
                <a:latin typeface="Calibri"/>
              </a:rPr>
              <a:t>Grammar</a:t>
            </a:r>
            <a:r>
              <a:rPr lang="pt-BR" sz="1600" spc="-1" dirty="0">
                <a:latin typeface="Calibri"/>
              </a:rPr>
              <a:t> in Use (Essential) </a:t>
            </a:r>
          </a:p>
          <a:p>
            <a:pPr>
              <a:lnSpc>
                <a:spcPct val="100000"/>
              </a:lnSpc>
            </a:pPr>
            <a:r>
              <a:rPr lang="pt-BR" sz="1600" spc="-1" dirty="0">
                <a:latin typeface="Calibri"/>
              </a:rPr>
              <a:t>English </a:t>
            </a:r>
            <a:r>
              <a:rPr lang="pt-BR" sz="1600" spc="-1" dirty="0" err="1">
                <a:latin typeface="Calibri"/>
              </a:rPr>
              <a:t>Grammar</a:t>
            </a:r>
            <a:r>
              <a:rPr lang="pt-BR" sz="1600" spc="-1" dirty="0">
                <a:latin typeface="Calibri"/>
              </a:rPr>
              <a:t> in Use (</a:t>
            </a:r>
            <a:r>
              <a:rPr lang="pt-BR" sz="1600" spc="-1" dirty="0" err="1">
                <a:latin typeface="Calibri"/>
              </a:rPr>
              <a:t>Intermediate</a:t>
            </a:r>
            <a:r>
              <a:rPr lang="pt-BR" sz="1400" spc="-1" dirty="0">
                <a:latin typeface="Calibri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pt-BR" sz="1400" spc="-1" dirty="0">
                <a:latin typeface="Calibri"/>
              </a:rPr>
              <a:t>American English File</a:t>
            </a:r>
          </a:p>
          <a:p>
            <a:pPr>
              <a:lnSpc>
                <a:spcPct val="100000"/>
              </a:lnSpc>
            </a:pPr>
            <a:r>
              <a:rPr lang="pt-BR" sz="1400" spc="-1" dirty="0">
                <a:latin typeface="Calibri"/>
              </a:rPr>
              <a:t>English for Everyone</a:t>
            </a:r>
          </a:p>
          <a:p>
            <a:pPr>
              <a:lnSpc>
                <a:spcPct val="100000"/>
              </a:lnSpc>
            </a:pPr>
            <a:r>
              <a:rPr lang="pt-BR" sz="1400" spc="-1" dirty="0">
                <a:latin typeface="Calibri"/>
              </a:rPr>
              <a:t>Vocabulary in Pictures</a:t>
            </a:r>
          </a:p>
          <a:p>
            <a:pPr>
              <a:lnSpc>
                <a:spcPct val="100000"/>
              </a:lnSpc>
            </a:pPr>
            <a:endParaRPr lang="pt-BR" sz="1350" spc="-1" dirty="0">
              <a:latin typeface="Arial"/>
            </a:endParaRPr>
          </a:p>
        </p:txBody>
      </p:sp>
      <p:sp>
        <p:nvSpPr>
          <p:cNvPr id="11" name="CustomShape 4">
            <a:extLst>
              <a:ext uri="{FF2B5EF4-FFF2-40B4-BE49-F238E27FC236}">
                <a16:creationId xmlns:a16="http://schemas.microsoft.com/office/drawing/2014/main" id="{9255AA14-E56F-488F-B2EA-3DA9B2B99018}"/>
              </a:ext>
            </a:extLst>
          </p:cNvPr>
          <p:cNvSpPr/>
          <p:nvPr/>
        </p:nvSpPr>
        <p:spPr>
          <a:xfrm>
            <a:off x="357948" y="1023449"/>
            <a:ext cx="2832651" cy="53615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600" b="1" spc="-1" dirty="0" err="1">
                <a:solidFill>
                  <a:srgbClr val="C00000"/>
                </a:solidFill>
                <a:latin typeface="Calibri"/>
              </a:rPr>
              <a:t>Intensive</a:t>
            </a:r>
            <a:r>
              <a:rPr lang="pt-BR" sz="1600" b="1" spc="-1" dirty="0">
                <a:solidFill>
                  <a:srgbClr val="C00000"/>
                </a:solidFill>
                <a:latin typeface="Calibri"/>
              </a:rPr>
              <a:t> 1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350" spc="-1" dirty="0">
                <a:latin typeface="Arial"/>
              </a:rPr>
              <a:t>Gramática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350" spc="-1" dirty="0">
                <a:latin typeface="Arial"/>
              </a:rPr>
              <a:t>Video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350" spc="-1" dirty="0">
                <a:latin typeface="Arial"/>
              </a:rPr>
              <a:t>Imagem Resumo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350" spc="-1" dirty="0">
                <a:latin typeface="Arial"/>
              </a:rPr>
              <a:t>PDF Exercícios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350" spc="-1" dirty="0">
                <a:latin typeface="Arial"/>
              </a:rPr>
              <a:t>Vocabulário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350" spc="-1" dirty="0">
                <a:latin typeface="Arial"/>
              </a:rPr>
              <a:t>Imagem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350" spc="-1" dirty="0">
                <a:latin typeface="Arial"/>
              </a:rPr>
              <a:t>Audio &amp; Tradução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350" spc="-1" dirty="0">
                <a:latin typeface="Arial"/>
              </a:rPr>
              <a:t>Frases de aprendizado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350" spc="-1" dirty="0">
                <a:latin typeface="Arial"/>
              </a:rPr>
              <a:t>Common Sentences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350" spc="-1" dirty="0">
                <a:latin typeface="Arial"/>
              </a:rPr>
              <a:t>Phrasal Verbs</a:t>
            </a:r>
          </a:p>
          <a:p>
            <a:pPr>
              <a:lnSpc>
                <a:spcPct val="100000"/>
              </a:lnSpc>
            </a:pPr>
            <a:endParaRPr lang="pt-BR" sz="1350" spc="-1" dirty="0"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-1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</a:rPr>
              <a:t>Intensive</a:t>
            </a:r>
            <a:r>
              <a:rPr kumimoji="0" lang="pt-BR" sz="1600" b="1" i="0" u="none" strike="noStrike" kern="1200" cap="none" spc="-1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</a:rPr>
              <a:t> 2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350" spc="-1" dirty="0">
                <a:latin typeface="Arial"/>
              </a:rPr>
              <a:t>Gramática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350" spc="-1" dirty="0">
                <a:latin typeface="Arial"/>
              </a:rPr>
              <a:t>Video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350" spc="-1" dirty="0">
                <a:latin typeface="Arial"/>
              </a:rPr>
              <a:t>Imagem Resumo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350" spc="-1" dirty="0">
                <a:latin typeface="Arial"/>
              </a:rPr>
              <a:t>PDF Exercícios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350" spc="-1" dirty="0">
                <a:latin typeface="Arial"/>
              </a:rPr>
              <a:t>Vocabulário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350" spc="-1" dirty="0">
                <a:latin typeface="Arial"/>
              </a:rPr>
              <a:t>Imagem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350" spc="-1" dirty="0">
                <a:latin typeface="Arial"/>
              </a:rPr>
              <a:t>Audio &amp; Tradução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350" spc="-1" dirty="0">
                <a:latin typeface="Arial"/>
              </a:rPr>
              <a:t>Frases de aprendizado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350" spc="-1" dirty="0">
                <a:latin typeface="Arial"/>
              </a:rPr>
              <a:t>Common Sentences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350" spc="-1" dirty="0" err="1">
                <a:latin typeface="Arial"/>
              </a:rPr>
              <a:t>Motivational</a:t>
            </a:r>
            <a:r>
              <a:rPr lang="pt-BR" sz="1350" spc="-1" dirty="0">
                <a:latin typeface="Arial"/>
              </a:rPr>
              <a:t> Quotes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350" spc="-1" dirty="0">
                <a:latin typeface="Arial"/>
              </a:rPr>
              <a:t>Conversation Topics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sz="1350" spc="-1" dirty="0">
              <a:latin typeface="Arial"/>
            </a:endParaRPr>
          </a:p>
        </p:txBody>
      </p:sp>
      <p:sp>
        <p:nvSpPr>
          <p:cNvPr id="13" name="CustomShape 1">
            <a:extLst>
              <a:ext uri="{FF2B5EF4-FFF2-40B4-BE49-F238E27FC236}">
                <a16:creationId xmlns:a16="http://schemas.microsoft.com/office/drawing/2014/main" id="{14B8EE4F-FFC3-4B81-8460-E04E5262AC9C}"/>
              </a:ext>
            </a:extLst>
          </p:cNvPr>
          <p:cNvSpPr/>
          <p:nvPr/>
        </p:nvSpPr>
        <p:spPr>
          <a:xfrm>
            <a:off x="3632558" y="3765445"/>
            <a:ext cx="2825593" cy="79107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600" b="1" strike="noStrike" spc="-1" dirty="0">
                <a:solidFill>
                  <a:srgbClr val="C00000"/>
                </a:solidFill>
                <a:latin typeface="Calibri"/>
              </a:rPr>
              <a:t>100 Principais Verbos </a:t>
            </a:r>
          </a:p>
          <a:p>
            <a:pPr>
              <a:lnSpc>
                <a:spcPct val="100000"/>
              </a:lnSpc>
            </a:pPr>
            <a:r>
              <a:rPr lang="pt-BR" sz="1350" spc="-1" dirty="0">
                <a:solidFill>
                  <a:srgbClr val="C00000"/>
                </a:solidFill>
                <a:latin typeface="Arial"/>
              </a:rPr>
              <a:t>Frases de acordo com 24 </a:t>
            </a:r>
            <a:r>
              <a:rPr lang="pt-BR" sz="1350" spc="-1" dirty="0" err="1">
                <a:solidFill>
                  <a:srgbClr val="C00000"/>
                </a:solidFill>
                <a:latin typeface="Arial"/>
              </a:rPr>
              <a:t>Lessons</a:t>
            </a:r>
            <a:endParaRPr lang="pt-BR" sz="1350" spc="-1" dirty="0">
              <a:solidFill>
                <a:srgbClr val="C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>
              <a:latin typeface="Arial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8AE50FE-C3A6-4093-9409-49EFA6AB923A}"/>
              </a:ext>
            </a:extLst>
          </p:cNvPr>
          <p:cNvSpPr/>
          <p:nvPr/>
        </p:nvSpPr>
        <p:spPr>
          <a:xfrm>
            <a:off x="1271571" y="357673"/>
            <a:ext cx="100540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Grátis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E0EB7DE-A71B-4058-8D13-86E1FAD4EFE6}"/>
              </a:ext>
            </a:extLst>
          </p:cNvPr>
          <p:cNvSpPr/>
          <p:nvPr/>
        </p:nvSpPr>
        <p:spPr>
          <a:xfrm>
            <a:off x="4593147" y="381868"/>
            <a:ext cx="90441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Pago</a:t>
            </a:r>
            <a:endParaRPr lang="pt-BR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72320" y="399960"/>
            <a:ext cx="5932800" cy="57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200" b="1" strike="noStrike" spc="-1">
                <a:solidFill>
                  <a:srgbClr val="000000"/>
                </a:solidFill>
                <a:latin typeface="Calibri"/>
              </a:rPr>
              <a:t>Phrasal Verbs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</a:rPr>
              <a:t>10 Phrasal Verbs que você PRECISA saber em inglês (lesson 07)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u="sng" strike="noStrike" spc="-1">
                <a:solidFill>
                  <a:srgbClr val="0563C1"/>
                </a:solidFill>
                <a:uFillTx/>
                <a:latin typeface="Calibri"/>
                <a:hlinkClick r:id="rId2"/>
              </a:rPr>
              <a:t>https://www.youtube.com/watch?v=9r7Jba1L1U4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20 High-Frequency Phrasal Verbs in English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u="sng" strike="noStrike" spc="-1">
                <a:solidFill>
                  <a:srgbClr val="0563C1"/>
                </a:solidFill>
                <a:uFillTx/>
                <a:latin typeface="Calibri"/>
                <a:hlinkClick r:id="rId3"/>
              </a:rPr>
              <a:t>https://www.youtube.com/watch?v=CGIQ1iDaNqA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</a:rPr>
              <a:t>50 Important Phrasal Verbs (lesson 08) 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u="sng" strike="noStrike" spc="-1">
                <a:solidFill>
                  <a:srgbClr val="0563C1"/>
                </a:solidFill>
                <a:uFillTx/>
                <a:latin typeface="Calibri"/>
                <a:hlinkClick r:id="rId4"/>
              </a:rPr>
              <a:t>https://www.youtube.com/watch?v=nIlnxm8m2ec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I act out 20 Essential PHRASAL VERBS at Home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u="sng" strike="noStrike" spc="-1">
                <a:solidFill>
                  <a:srgbClr val="0563C1"/>
                </a:solidFill>
                <a:uFillTx/>
                <a:latin typeface="Calibri"/>
                <a:hlinkClick r:id="rId5"/>
              </a:rPr>
              <a:t>https://www.youtube.com/watch?v=4mkfyLfUM5g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A Fun Way to Learn 50 English Phrasal Verbs with Examples (lesson 09)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u="sng" strike="noStrike" spc="-1">
                <a:solidFill>
                  <a:srgbClr val="0563C1"/>
                </a:solidFill>
                <a:uFillTx/>
                <a:latin typeface="Calibri"/>
                <a:hlinkClick r:id="rId6"/>
              </a:rPr>
              <a:t>https://www.youtube.com/watch?v=B0heWo1XGhc&amp;t=300s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A Fun Way to Learn 25 English Phrasal Verbs! Acted Out!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u="sng" strike="noStrike" spc="-1">
                <a:solidFill>
                  <a:srgbClr val="0563C1"/>
                </a:solidFill>
                <a:uFillTx/>
                <a:latin typeface="Calibri"/>
                <a:hlinkClick r:id="rId7"/>
              </a:rPr>
              <a:t>https://www.youtube.com/watch?v=avvrLjbJnPk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30 SUPER COMMON phrasal verbs | You can use them every day! (lesson 10)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u="sng" strike="noStrike" spc="-1">
                <a:solidFill>
                  <a:srgbClr val="0563C1"/>
                </a:solidFill>
                <a:uFillTx/>
                <a:latin typeface="Calibri"/>
                <a:hlinkClick r:id="rId8"/>
              </a:rPr>
              <a:t>https://www.youtube.com/watch?v=MHKa48BWbPw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</a:rPr>
              <a:t>PHRASAL VERBS - AÇÕES DO COTIDIANO EM INGLÊS - AULA 35 PARA INICIANTES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u="sng" strike="noStrike" spc="-1">
                <a:solidFill>
                  <a:srgbClr val="0563C1"/>
                </a:solidFill>
                <a:uFillTx/>
                <a:latin typeface="Calibri"/>
                <a:hlinkClick r:id="rId9"/>
              </a:rPr>
              <a:t>https://www.youtube.com/watch?v=ZrQz8r_d7dg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528120" y="5969160"/>
            <a:ext cx="4626720" cy="25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MY TOP TIPS! Learn &amp; Use More Phrasal Verbs (lesson 11)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563C1"/>
                </a:solidFill>
                <a:uFillTx/>
                <a:latin typeface="Calibri"/>
                <a:hlinkClick r:id="rId10"/>
              </a:rPr>
              <a:t>https://www.youtube.com/watch?v=8-ktHXX0BkI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Phrasal verbs with "UP" - Learn English prepositions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563C1"/>
                </a:solidFill>
                <a:uFillTx/>
                <a:latin typeface="Calibri"/>
                <a:hlinkClick r:id="rId11"/>
              </a:rPr>
              <a:t>https://www.youtube.com/watch?v=_sR5yKbBwbE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14 PHRASAL VERBS with meanings you can’t guess (lesson 12)!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563C1"/>
                </a:solidFill>
                <a:uFillTx/>
                <a:latin typeface="Calibri"/>
                <a:hlinkClick r:id="rId12"/>
              </a:rPr>
              <a:t>https://www.youtube.com/watch?v=wvxlX3kAsoU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How to Pronounce and Use the Top 33 Phrasal Verbs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563C1"/>
                </a:solidFill>
                <a:uFillTx/>
                <a:latin typeface="Calibri"/>
                <a:hlinkClick r:id="rId13"/>
              </a:rPr>
              <a:t>https://www.youtube.com/watch?v=_fZnWz3tD2Y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0" y="-274680"/>
            <a:ext cx="360" cy="54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br/>
            <a:endParaRPr lang="pt-BR" sz="1800" b="0" strike="noStrike" spc="-1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295200" y="1159920"/>
            <a:ext cx="4180680" cy="766476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00:01 retirement is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an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 ongoing relentless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00:03 effort and creativity.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I´ve tried 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yoga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00:06 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learn to cook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or supplants to classes in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00:08 Mandarin. 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Believe me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, I've tried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00:09 </a:t>
            </a:r>
            <a:r>
              <a:rPr lang="en-US" sz="1200" b="0" u="sng" strike="noStrike" spc="-1">
                <a:solidFill>
                  <a:srgbClr val="000000"/>
                </a:solidFill>
                <a:uFillTx/>
                <a:latin typeface="Open Sans"/>
                <a:ea typeface="Open Sans"/>
              </a:rPr>
              <a:t>everything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. 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I just know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there's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a hole in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00:12 my life and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 I need to fill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it soon.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00:14 I´m Ben Whitaker 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I have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an appointment 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00:15 with Ms. Ashmol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00:20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I thought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she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was meeting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with new intern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00:23 That's me. How old are you? 70.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00:25 you? 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I'm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 24.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00:27 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I know I look older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it's a job at ages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00:29 you which won't be great in your case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00:32 sorry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00:33 hi Jules I'm Ben your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new intern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I'm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00:37 glad 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you also see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the humor in this be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00:39 hard not to. 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Don't feel like you have to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00:43 dress up. I'm comfortable in the suit if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00:45 it's ok. Old school, at least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I'll stand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00:47 down 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I don't think you need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a suit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00:48 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to do that 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00:49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 Do you want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the door open or close? 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00:50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 It doesn´t matter. 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00:53 Open,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actually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. 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You get used to me 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00:55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 I look forward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to 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00:57 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My intern keeps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busy 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01:00 Mr. congeniality 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everybody loves him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01:02 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Here she comes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hey back what's up?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01:03 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You look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really nice. How long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can</a:t>
            </a:r>
            <a:r>
              <a:rPr lang="en-US" sz="1200" b="0" strike="noStrike" spc="-1">
                <a:solidFill>
                  <a:srgbClr val="C00000"/>
                </a:solidFill>
                <a:latin typeface="Open Sans"/>
                <a:ea typeface="Open Sans"/>
              </a:rPr>
              <a:t>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a woman 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01:06 be mad at you for?  I assumed you talked to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her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01:07 apologized.  I emailed her. subject line 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01:10 I wrote:  I'm sorry it's like a ton of OHS 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01:12 I was like I'm sorry with the sad emoticon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01:15 where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he's crying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.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pt-BR" sz="1200" b="0" strike="noStrike" spc="-1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541080" y="276840"/>
            <a:ext cx="565380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44546A"/>
                </a:solidFill>
                <a:latin typeface="Calibri"/>
              </a:rPr>
              <a:t>The Intern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44546A"/>
                </a:solidFill>
                <a:latin typeface="Calibri"/>
              </a:rPr>
              <a:t>https://www.youtube.com/watch?v=WNPpSfXGqXU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4626720" y="1159920"/>
            <a:ext cx="1964880" cy="11854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200" b="1" i="1" strike="noStrike" spc="-1">
                <a:solidFill>
                  <a:srgbClr val="C00000"/>
                </a:solidFill>
                <a:latin typeface="Open Sans"/>
                <a:ea typeface="Open Sans"/>
              </a:rPr>
              <a:t>an </a:t>
            </a:r>
            <a:r>
              <a:rPr lang="pt-BR" sz="1200" b="0" strike="noStrike" spc="-1">
                <a:solidFill>
                  <a:srgbClr val="000000"/>
                </a:solidFill>
                <a:latin typeface="Calibri"/>
                <a:ea typeface="Open Sans"/>
              </a:rPr>
              <a:t>– um/uma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  <a:ea typeface="Open Sans"/>
              </a:rPr>
              <a:t>(L 06 - Article)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1" i="1" strike="noStrike" spc="-1">
                <a:solidFill>
                  <a:srgbClr val="C00000"/>
                </a:solidFill>
                <a:latin typeface="Open Sans"/>
                <a:ea typeface="Open Sans"/>
              </a:rPr>
              <a:t>I´ve tried </a:t>
            </a:r>
            <a:r>
              <a:rPr lang="pt-BR" sz="1200" b="0" strike="noStrike" spc="-1">
                <a:solidFill>
                  <a:srgbClr val="000000"/>
                </a:solidFill>
                <a:latin typeface="Calibri"/>
                <a:ea typeface="Open Sans"/>
              </a:rPr>
              <a:t>– Eu tentei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  <a:ea typeface="Open Sans"/>
              </a:rPr>
              <a:t>(L 13 - Present Perfect)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1" i="1" strike="noStrike" spc="-1">
                <a:solidFill>
                  <a:srgbClr val="C00000"/>
                </a:solidFill>
                <a:latin typeface="Open Sans"/>
                <a:ea typeface="Open Sans"/>
              </a:rPr>
              <a:t>There´s </a:t>
            </a:r>
            <a:r>
              <a:rPr lang="pt-BR" sz="1200" b="0" strike="noStrike" spc="-1">
                <a:solidFill>
                  <a:srgbClr val="000000"/>
                </a:solidFill>
                <a:latin typeface="Calibri"/>
                <a:ea typeface="Open Sans"/>
              </a:rPr>
              <a:t>- Existe 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  <a:ea typeface="Open Sans"/>
              </a:rPr>
              <a:t>(L 6 – There is/are)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101" name="CustomShape 5"/>
          <p:cNvSpPr/>
          <p:nvPr/>
        </p:nvSpPr>
        <p:spPr>
          <a:xfrm>
            <a:off x="4626720" y="2665440"/>
            <a:ext cx="1964880" cy="11854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1" i="1" strike="noStrike" spc="-1">
                <a:solidFill>
                  <a:srgbClr val="C00000"/>
                </a:solidFill>
                <a:latin typeface="Open Sans"/>
                <a:ea typeface="Open Sans"/>
              </a:rPr>
              <a:t>I thought –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Open Sans"/>
              </a:rPr>
              <a:t>Eu pensei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Open Sans"/>
              </a:rPr>
              <a:t>(L 3 – Past Tense)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1" i="1" strike="noStrike" spc="-1">
                <a:solidFill>
                  <a:srgbClr val="C00000"/>
                </a:solidFill>
                <a:latin typeface="Open Sans"/>
                <a:ea typeface="Open Sans"/>
              </a:rPr>
              <a:t>I´m 24 </a:t>
            </a:r>
            <a:r>
              <a:rPr lang="pt-BR" sz="1200" b="0" strike="noStrike" spc="-1">
                <a:solidFill>
                  <a:srgbClr val="000000"/>
                </a:solidFill>
                <a:latin typeface="Calibri"/>
                <a:ea typeface="Open Sans"/>
              </a:rPr>
              <a:t>– Eu tenho 24.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  <a:ea typeface="Open Sans"/>
              </a:rPr>
              <a:t>(L2 – To be)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102" name="CustomShape 6"/>
          <p:cNvSpPr/>
          <p:nvPr/>
        </p:nvSpPr>
        <p:spPr>
          <a:xfrm>
            <a:off x="4626720" y="4539960"/>
            <a:ext cx="1964880" cy="20973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200" b="1" i="1" strike="noStrike" spc="-1">
                <a:solidFill>
                  <a:srgbClr val="C00000"/>
                </a:solidFill>
                <a:latin typeface="Calibri"/>
              </a:rPr>
              <a:t>New intern </a:t>
            </a:r>
            <a:r>
              <a:rPr lang="pt-BR" sz="1200" b="0" strike="noStrike" spc="-1">
                <a:solidFill>
                  <a:srgbClr val="000000"/>
                </a:solidFill>
                <a:latin typeface="Calibri"/>
              </a:rPr>
              <a:t>– novo interno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</a:rPr>
              <a:t>(L 4 – Adjective)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1" i="1" strike="noStrike" spc="-1">
                <a:solidFill>
                  <a:srgbClr val="C00000"/>
                </a:solidFill>
                <a:latin typeface="Calibri"/>
              </a:rPr>
              <a:t>I´ll stand </a:t>
            </a:r>
            <a:r>
              <a:rPr lang="pt-BR" sz="1200" b="0" strike="noStrike" spc="-1">
                <a:solidFill>
                  <a:srgbClr val="000000"/>
                </a:solidFill>
                <a:latin typeface="Calibri"/>
              </a:rPr>
              <a:t>– Eu permanecerei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</a:rPr>
              <a:t>(L 7 – Future)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1" i="1" strike="noStrike" spc="-1">
                <a:solidFill>
                  <a:srgbClr val="C00000"/>
                </a:solidFill>
                <a:latin typeface="Calibri"/>
              </a:rPr>
              <a:t>Actually</a:t>
            </a:r>
            <a:r>
              <a:rPr lang="pt-BR" sz="1200" b="0" strike="noStrike" spc="-1">
                <a:solidFill>
                  <a:srgbClr val="C00000"/>
                </a:solidFill>
                <a:latin typeface="Calibri"/>
              </a:rPr>
              <a:t> </a:t>
            </a:r>
            <a:r>
              <a:rPr lang="pt-BR" sz="1200" b="0" strike="noStrike" spc="-1">
                <a:solidFill>
                  <a:srgbClr val="000000"/>
                </a:solidFill>
                <a:latin typeface="Calibri"/>
              </a:rPr>
              <a:t>– na realidade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</a:rPr>
              <a:t>(L 8 – Adverbs)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</p:txBody>
      </p:sp>
      <p:sp>
        <p:nvSpPr>
          <p:cNvPr id="103" name="CustomShape 7"/>
          <p:cNvSpPr/>
          <p:nvPr/>
        </p:nvSpPr>
        <p:spPr>
          <a:xfrm>
            <a:off x="4626720" y="6821280"/>
            <a:ext cx="1964880" cy="19155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200" b="1" i="1" strike="noStrike" spc="-1">
                <a:solidFill>
                  <a:srgbClr val="C00000"/>
                </a:solidFill>
                <a:latin typeface="Calibri"/>
              </a:rPr>
              <a:t>Her</a:t>
            </a:r>
            <a:r>
              <a:rPr lang="pt-BR" sz="1200" b="0" strike="noStrike" spc="-1">
                <a:solidFill>
                  <a:srgbClr val="C00000"/>
                </a:solidFill>
                <a:latin typeface="Calibri"/>
              </a:rPr>
              <a:t> </a:t>
            </a:r>
            <a:r>
              <a:rPr lang="pt-BR" sz="1200" b="0" strike="noStrike" spc="-1">
                <a:solidFill>
                  <a:srgbClr val="000000"/>
                </a:solidFill>
                <a:latin typeface="Calibri"/>
              </a:rPr>
              <a:t>– ela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</a:rPr>
              <a:t>(L 10 – Pronouns)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1" i="1" strike="noStrike" spc="-1">
                <a:solidFill>
                  <a:srgbClr val="C00000"/>
                </a:solidFill>
                <a:latin typeface="Calibri"/>
              </a:rPr>
              <a:t>Can</a:t>
            </a:r>
            <a:r>
              <a:rPr lang="pt-BR" sz="1200" b="0" strike="noStrike" spc="-1">
                <a:solidFill>
                  <a:srgbClr val="C00000"/>
                </a:solidFill>
                <a:latin typeface="Calibri"/>
              </a:rPr>
              <a:t> </a:t>
            </a:r>
            <a:r>
              <a:rPr lang="pt-BR" sz="1200" b="0" strike="noStrike" spc="-1">
                <a:solidFill>
                  <a:srgbClr val="000000"/>
                </a:solidFill>
                <a:latin typeface="Calibri"/>
              </a:rPr>
              <a:t>- poder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</a:rPr>
              <a:t>(L 11- Modal)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i="1" strike="noStrike" spc="-1">
                <a:solidFill>
                  <a:srgbClr val="C00000"/>
                </a:solidFill>
                <a:latin typeface="Calibri"/>
              </a:rPr>
              <a:t>he's crying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– ele está chorando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(l 9 – Progressive Tense)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</p:txBody>
      </p:sp>
      <p:sp>
        <p:nvSpPr>
          <p:cNvPr id="104" name="CustomShape 8"/>
          <p:cNvSpPr/>
          <p:nvPr/>
        </p:nvSpPr>
        <p:spPr>
          <a:xfrm>
            <a:off x="5548320" y="790560"/>
            <a:ext cx="963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C00000"/>
                </a:solidFill>
                <a:latin typeface="Calibri"/>
              </a:rPr>
              <a:t>Tooltip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05" name="CustomShape 9"/>
          <p:cNvSpPr/>
          <p:nvPr/>
        </p:nvSpPr>
        <p:spPr>
          <a:xfrm>
            <a:off x="-2265480" y="160956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51440" y="668880"/>
            <a:ext cx="4212000" cy="447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01:18 our investors 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just think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that a seasoned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01:20 CEO 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it takes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some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things</a:t>
            </a:r>
            <a:r>
              <a:rPr lang="en-US" sz="1200" b="0" strike="noStrike" spc="-1">
                <a:solidFill>
                  <a:srgbClr val="C00000"/>
                </a:solidFill>
                <a:latin typeface="Open Sans"/>
                <a:ea typeface="Open Sans"/>
              </a:rPr>
              <a:t>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off your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01:22 plate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I did not see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that coming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01:25 she's just trying 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to do right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by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01:27 everybody the company, the family,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01:29 pressure is unbelievable. 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01:33  you started this business all by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yourself</a:t>
            </a:r>
            <a:r>
              <a:rPr lang="en-US" sz="1200" b="0" strike="noStrike" spc="-1">
                <a:solidFill>
                  <a:srgbClr val="C00000"/>
                </a:solidFill>
                <a:latin typeface="Open Sans"/>
                <a:ea typeface="Open Sans"/>
              </a:rPr>
              <a:t>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a year and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01:35 a half ago and now 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you have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a staff of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01:37 220 people. 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Remember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 who did that.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01:45 Good times. The truth is, 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something about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01:47 you makes me feel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calm, more centered or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01:49 something .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I could use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 that obviously.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01:53 How in one generation have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men</a:t>
            </a:r>
            <a:r>
              <a:rPr lang="en-US" sz="1200" b="0" strike="noStrike" spc="-1">
                <a:solidFill>
                  <a:srgbClr val="C00000"/>
                </a:solidFill>
                <a:latin typeface="Open Sans"/>
                <a:ea typeface="Open Sans"/>
              </a:rPr>
              <a:t>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gone from guys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01:56 like Jack Nicholson and Harrison Ford's to 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01:58 Oh Boy.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02:01 I'm Fiona,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the</a:t>
            </a:r>
            <a:r>
              <a:rPr lang="en-US" sz="1200" b="0" strike="noStrike" spc="-1">
                <a:solidFill>
                  <a:srgbClr val="C00000"/>
                </a:solidFill>
                <a:latin typeface="Open Sans"/>
                <a:ea typeface="Open Sans"/>
              </a:rPr>
              <a:t>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house masseuse. loved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02:07 that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there's another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oldie but goodie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02:08 here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02:10 How´s that Ben? 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02:12 Here you go.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02:13 You´re not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as old as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I thought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you were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. 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4692240" y="932040"/>
            <a:ext cx="1964880" cy="1368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200" b="1" i="1" strike="noStrike" spc="-1">
                <a:solidFill>
                  <a:srgbClr val="C00000"/>
                </a:solidFill>
                <a:latin typeface="Calibri"/>
              </a:rPr>
              <a:t>Things</a:t>
            </a:r>
            <a:r>
              <a:rPr lang="pt-BR" sz="1200" b="0" strike="noStrike" spc="-1">
                <a:solidFill>
                  <a:srgbClr val="C00000"/>
                </a:solidFill>
                <a:latin typeface="Calibri"/>
              </a:rPr>
              <a:t> </a:t>
            </a:r>
            <a:r>
              <a:rPr lang="pt-BR" sz="1200" b="0" strike="noStrike" spc="-1">
                <a:solidFill>
                  <a:srgbClr val="000000"/>
                </a:solidFill>
                <a:latin typeface="Calibri"/>
              </a:rPr>
              <a:t>– coisas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</a:rPr>
              <a:t>(L5 – Plural)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i="1" strike="noStrike" spc="-1">
                <a:solidFill>
                  <a:srgbClr val="C00000"/>
                </a:solidFill>
                <a:latin typeface="Calibri"/>
              </a:rPr>
              <a:t>I didn´t see that coming </a:t>
            </a:r>
            <a:r>
              <a:rPr lang="pt-BR" sz="1200" b="0" strike="noStrike" spc="-1">
                <a:solidFill>
                  <a:srgbClr val="000000"/>
                </a:solidFill>
                <a:latin typeface="Calibri"/>
              </a:rPr>
              <a:t>–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Yourself –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Open Sans"/>
              </a:rPr>
              <a:t>por si só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4692240" y="2765160"/>
            <a:ext cx="1964880" cy="19155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200" b="1" i="1" strike="noStrike" spc="-1" dirty="0">
                <a:solidFill>
                  <a:srgbClr val="C00000"/>
                </a:solidFill>
                <a:latin typeface="Calibri"/>
              </a:rPr>
              <a:t>The - 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alibri"/>
              </a:rPr>
              <a:t>article</a:t>
            </a:r>
            <a:endParaRPr lang="pt-B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i="1" strike="noStrike" spc="-1" dirty="0">
                <a:solidFill>
                  <a:srgbClr val="C00000"/>
                </a:solidFill>
                <a:latin typeface="Open Sans"/>
                <a:ea typeface="Open Sans"/>
              </a:rPr>
              <a:t>there's -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Calibri"/>
                <a:ea typeface="Open Sans"/>
              </a:rPr>
              <a:t>existir</a:t>
            </a:r>
            <a:endParaRPr lang="pt-B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1" i="1" strike="noStrike" spc="-1" dirty="0">
                <a:solidFill>
                  <a:srgbClr val="C00000"/>
                </a:solidFill>
                <a:latin typeface="Calibri"/>
                <a:ea typeface="Open Sans"/>
              </a:rPr>
              <a:t> </a:t>
            </a:r>
            <a:r>
              <a:rPr lang="en-US" sz="1200" b="0" i="1" strike="noStrike" spc="-1" dirty="0">
                <a:solidFill>
                  <a:srgbClr val="C00000"/>
                </a:solidFill>
                <a:latin typeface="Open Sans"/>
                <a:ea typeface="Open Sans"/>
              </a:rPr>
              <a:t>men - 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Open Sans"/>
              </a:rPr>
              <a:t>plural</a:t>
            </a:r>
            <a:endParaRPr lang="pt-B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i="1" strike="noStrike" spc="-1" dirty="0">
                <a:solidFill>
                  <a:srgbClr val="C00000"/>
                </a:solidFill>
                <a:latin typeface="Open Sans"/>
                <a:ea typeface="Open Sans"/>
              </a:rPr>
              <a:t>I could use - 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Open Sans"/>
              </a:rPr>
              <a:t>modal</a:t>
            </a:r>
            <a:endParaRPr lang="pt-B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i="1" strike="noStrike" spc="-1" dirty="0">
                <a:solidFill>
                  <a:srgbClr val="C00000"/>
                </a:solidFill>
                <a:latin typeface="Open Sans"/>
                <a:ea typeface="Open Sans"/>
              </a:rPr>
              <a:t>as old as 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Open Sans"/>
              </a:rPr>
              <a:t>–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Calibri"/>
                <a:ea typeface="Open Sans"/>
              </a:rPr>
              <a:t>tão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Open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Calibri"/>
                <a:ea typeface="Open Sans"/>
              </a:rPr>
              <a:t>velho</a:t>
            </a:r>
            <a:endParaRPr lang="pt-B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Open Sans"/>
              </a:rPr>
              <a:t>(L 12 – Comparative)</a:t>
            </a:r>
            <a:endParaRPr lang="pt-B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1" i="1" strike="noStrike" spc="-1" dirty="0">
                <a:solidFill>
                  <a:srgbClr val="C00000"/>
                </a:solidFill>
                <a:latin typeface="Calibri"/>
                <a:ea typeface="Open Sans"/>
              </a:rPr>
              <a:t>You </a:t>
            </a:r>
            <a:r>
              <a:rPr lang="pt-BR" sz="1200" b="1" i="1" strike="noStrike" spc="-1" dirty="0" err="1">
                <a:solidFill>
                  <a:srgbClr val="C00000"/>
                </a:solidFill>
                <a:latin typeface="Calibri"/>
                <a:ea typeface="Open Sans"/>
              </a:rPr>
              <a:t>were</a:t>
            </a:r>
            <a:r>
              <a:rPr lang="pt-BR" sz="1200" b="1" i="1" strike="noStrike" spc="-1" dirty="0">
                <a:solidFill>
                  <a:srgbClr val="C00000"/>
                </a:solidFill>
                <a:latin typeface="Calibri"/>
                <a:ea typeface="Open Sans"/>
              </a:rPr>
              <a:t> – </a:t>
            </a:r>
            <a:r>
              <a:rPr lang="pt-BR" sz="1200" b="0" strike="noStrike" spc="-1" dirty="0">
                <a:solidFill>
                  <a:srgbClr val="000000"/>
                </a:solidFill>
                <a:latin typeface="Calibri"/>
                <a:ea typeface="Open Sans"/>
              </a:rPr>
              <a:t>você era</a:t>
            </a:r>
            <a:endParaRPr lang="pt-B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latin typeface="Calibri"/>
                <a:ea typeface="Open Sans"/>
              </a:rPr>
              <a:t>(L 2 – 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alibri"/>
                <a:ea typeface="Open Sans"/>
              </a:rPr>
              <a:t>To</a:t>
            </a:r>
            <a:r>
              <a:rPr lang="pt-BR" sz="1200" b="0" strike="noStrike" spc="-1" dirty="0">
                <a:solidFill>
                  <a:srgbClr val="000000"/>
                </a:solidFill>
                <a:latin typeface="Calibri"/>
                <a:ea typeface="Open Sans"/>
              </a:rPr>
              <a:t> Be –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alibri"/>
                <a:ea typeface="Open Sans"/>
              </a:rPr>
              <a:t>past</a:t>
            </a:r>
            <a:r>
              <a:rPr lang="pt-BR" sz="1200" b="0" strike="noStrike" spc="-1" dirty="0">
                <a:solidFill>
                  <a:srgbClr val="000000"/>
                </a:solidFill>
                <a:latin typeface="Calibri"/>
                <a:ea typeface="Open Sans"/>
              </a:rPr>
              <a:t>)</a:t>
            </a:r>
            <a:endParaRPr lang="pt-B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9518FB5-11A6-4BBB-952A-0B9F5BBAD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888"/>
            <a:ext cx="6858000" cy="969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47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B69D0EF-E4A1-432A-9B0B-1D3B46C4A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888"/>
            <a:ext cx="6858000" cy="969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653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10316</TotalTime>
  <Words>1962</Words>
  <Application>Microsoft Office PowerPoint</Application>
  <PresentationFormat>Papel A4 (210 x 297 mm)</PresentationFormat>
  <Paragraphs>363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Open Sans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Conta da Microsoft</dc:creator>
  <dc:description/>
  <cp:lastModifiedBy>fernando ribeiro</cp:lastModifiedBy>
  <cp:revision>422</cp:revision>
  <cp:lastPrinted>2022-03-11T18:54:18Z</cp:lastPrinted>
  <dcterms:created xsi:type="dcterms:W3CDTF">2021-10-15T13:30:39Z</dcterms:created>
  <dcterms:modified xsi:type="dcterms:W3CDTF">2022-05-11T12:34:36Z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Papel A4 (210 x 297 mm)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