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18" autoAdjust="0"/>
  </p:normalViewPr>
  <p:slideViewPr>
    <p:cSldViewPr snapToGrid="0" showGuides="1">
      <p:cViewPr>
        <p:scale>
          <a:sx n="90" d="100"/>
          <a:sy n="90" d="100"/>
        </p:scale>
        <p:origin x="1380" y="-2790"/>
      </p:cViewPr>
      <p:guideLst>
        <p:guide orient="horz" pos="309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440" cy="191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44080" y="465480"/>
            <a:ext cx="6453000" cy="3230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200" b="1" strike="noStrike" dirty="0">
                <a:solidFill>
                  <a:srgbClr val="C00000"/>
                </a:solidFill>
                <a:latin typeface="Open Sans"/>
              </a:rPr>
              <a:t>INTENSIVE 1 (1 – 12</a:t>
            </a:r>
            <a:r>
              <a:rPr lang="pt-BR" sz="1200" b="1" strike="noStrike" spc="-1" dirty="0">
                <a:solidFill>
                  <a:srgbClr val="C00000"/>
                </a:solidFill>
                <a:latin typeface="Open Sans"/>
              </a:rPr>
              <a:t>)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 dirty="0">
                <a:solidFill>
                  <a:srgbClr val="44546A"/>
                </a:solidFill>
                <a:latin typeface="Open Sans"/>
                <a:ea typeface="Calibri"/>
              </a:rPr>
              <a:t>GRAMMAR </a:t>
            </a:r>
            <a:endParaRPr lang="pt-BR" sz="1200" b="0" strike="noStrike" spc="-1" dirty="0">
              <a:latin typeface="Arial"/>
            </a:endParaRPr>
          </a:p>
          <a:p>
            <a:pPr marL="720">
              <a:buClr>
                <a:srgbClr val="44546A"/>
              </a:buClr>
            </a:pPr>
            <a:r>
              <a:rPr lang="pt-BR" sz="1200" b="0" strike="noStrike" spc="-1" dirty="0" err="1">
                <a:solidFill>
                  <a:srgbClr val="44546A"/>
                </a:solidFill>
                <a:latin typeface="Open Sans"/>
                <a:ea typeface="Calibri"/>
              </a:rPr>
              <a:t>Video</a:t>
            </a:r>
            <a:r>
              <a:rPr lang="pt-BR" sz="1200" b="0" strike="noStrike" spc="-1" dirty="0">
                <a:solidFill>
                  <a:srgbClr val="44546A"/>
                </a:solidFill>
                <a:latin typeface="Open Sans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Open Sans"/>
                <a:ea typeface="Calibri"/>
              </a:rPr>
              <a:t>Explanation</a:t>
            </a:r>
            <a:r>
              <a:rPr lang="pt-BR" sz="1200" b="0" strike="noStrike" spc="-1" dirty="0">
                <a:solidFill>
                  <a:srgbClr val="44546A"/>
                </a:solidFill>
                <a:latin typeface="Open Sans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720">
              <a:buClr>
                <a:srgbClr val="44546A"/>
              </a:buClr>
            </a:pPr>
            <a:r>
              <a:rPr lang="pt-BR" sz="1200" b="0" strike="noStrike" spc="-1" dirty="0" err="1">
                <a:solidFill>
                  <a:srgbClr val="44546A"/>
                </a:solidFill>
                <a:latin typeface="Open Sans"/>
                <a:ea typeface="Calibri"/>
              </a:rPr>
              <a:t>Summary</a:t>
            </a:r>
            <a:r>
              <a:rPr lang="pt-BR" sz="1200" b="0" strike="noStrike" spc="-1" dirty="0">
                <a:solidFill>
                  <a:srgbClr val="44546A"/>
                </a:solidFill>
                <a:latin typeface="Open Sans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Open Sans"/>
                <a:ea typeface="Calibri"/>
              </a:rPr>
              <a:t>Image</a:t>
            </a:r>
            <a:endParaRPr lang="pt-BR" sz="1200" b="0" strike="noStrike" spc="-1" dirty="0">
              <a:latin typeface="Arial"/>
            </a:endParaRPr>
          </a:p>
          <a:p>
            <a:pPr marL="720">
              <a:buClr>
                <a:srgbClr val="44546A"/>
              </a:buClr>
            </a:pPr>
            <a:r>
              <a:rPr lang="en-US" sz="1200" b="0" strike="noStrike" spc="-1" dirty="0">
                <a:solidFill>
                  <a:srgbClr val="44546A"/>
                </a:solidFill>
                <a:latin typeface="Open Sans"/>
                <a:ea typeface="Calibri"/>
              </a:rPr>
              <a:t>Verbs &amp; Words</a:t>
            </a:r>
            <a:endParaRPr lang="pt-BR" sz="1200" b="0" strike="noStrike" spc="-1" dirty="0">
              <a:latin typeface="Arial"/>
            </a:endParaRPr>
          </a:p>
          <a:p>
            <a:pPr marL="720">
              <a:buClr>
                <a:srgbClr val="44546A"/>
              </a:buClr>
            </a:pPr>
            <a:r>
              <a:rPr lang="pt-BR" sz="1200" b="0" strike="noStrike" spc="-1" dirty="0" err="1">
                <a:solidFill>
                  <a:srgbClr val="44546A"/>
                </a:solidFill>
                <a:latin typeface="Open Sans"/>
                <a:ea typeface="Calibri"/>
              </a:rPr>
              <a:t>Repetition</a:t>
            </a:r>
            <a:endParaRPr lang="pt-BR" sz="1200" b="0" strike="noStrike" spc="-1" dirty="0">
              <a:latin typeface="Arial"/>
            </a:endParaRPr>
          </a:p>
          <a:p>
            <a:pPr marL="720">
              <a:buClr>
                <a:srgbClr val="44546A"/>
              </a:buClr>
            </a:pPr>
            <a:r>
              <a:rPr lang="pt-BR" sz="1200" b="0" strike="noStrike" spc="-1" dirty="0" err="1">
                <a:solidFill>
                  <a:srgbClr val="44546A"/>
                </a:solidFill>
                <a:latin typeface="Open Sans"/>
                <a:ea typeface="Calibri"/>
              </a:rPr>
              <a:t>Questions</a:t>
            </a:r>
            <a:r>
              <a:rPr lang="pt-BR" sz="1200" b="0" strike="noStrike" spc="-1" dirty="0">
                <a:solidFill>
                  <a:srgbClr val="44546A"/>
                </a:solidFill>
                <a:latin typeface="Open Sans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C00000"/>
              </a:buClr>
            </a:pPr>
            <a:r>
              <a:rPr lang="en-US" sz="1200" b="1" strike="noStrike" spc="-1" dirty="0">
                <a:solidFill>
                  <a:srgbClr val="C00000"/>
                </a:solidFill>
                <a:latin typeface="Open Sans"/>
                <a:ea typeface="Calibri"/>
              </a:rPr>
              <a:t>VOCABULARY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i="1" strike="noStrike" spc="-1" dirty="0">
                <a:solidFill>
                  <a:srgbClr val="C00000"/>
                </a:solidFill>
                <a:latin typeface="Open Sans"/>
                <a:ea typeface="Calibri"/>
              </a:rPr>
              <a:t>02 Topics</a:t>
            </a:r>
            <a:endParaRPr lang="pt-BR" sz="1200" i="1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C00000"/>
                </a:solidFill>
                <a:latin typeface="Open Sans"/>
                <a:ea typeface="Calibri"/>
              </a:rPr>
              <a:t>Vocabulary Image</a:t>
            </a:r>
            <a:endParaRPr lang="pt-BR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C00000"/>
                </a:solidFill>
                <a:latin typeface="Open Sans"/>
                <a:ea typeface="Calibri"/>
              </a:rPr>
              <a:t>Words + Audio +  Translation</a:t>
            </a:r>
            <a:endParaRPr lang="pt-BR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C00000"/>
                </a:solidFill>
                <a:latin typeface="Open Sans"/>
                <a:ea typeface="Calibri"/>
              </a:rPr>
              <a:t>Questions (05)</a:t>
            </a:r>
            <a:endParaRPr lang="pt-BR" sz="1200" b="1" i="1" strike="noStrike" spc="-1" dirty="0">
              <a:solidFill>
                <a:srgbClr val="C00000"/>
              </a:solidFill>
              <a:latin typeface="Arial"/>
              <a:ea typeface="Calibri"/>
            </a:endParaRPr>
          </a:p>
          <a:p>
            <a:pPr>
              <a:lnSpc>
                <a:spcPct val="100000"/>
              </a:lnSpc>
            </a:pPr>
            <a:r>
              <a:rPr lang="en-US" sz="1200" b="1" i="1" strike="noStrike" spc="-1" dirty="0">
                <a:solidFill>
                  <a:srgbClr val="C00000"/>
                </a:solidFill>
                <a:latin typeface="Open Sans"/>
                <a:ea typeface="Calibri"/>
              </a:rPr>
              <a:t>Common Sentences (12)</a:t>
            </a:r>
            <a:endParaRPr lang="pt-BR" sz="1200" i="1" spc="-1" dirty="0">
              <a:solidFill>
                <a:srgbClr val="C00000"/>
              </a:solidFill>
              <a:latin typeface="Arial"/>
              <a:ea typeface="Calibri"/>
            </a:endParaRPr>
          </a:p>
          <a:p>
            <a:pPr>
              <a:lnSpc>
                <a:spcPct val="100000"/>
              </a:lnSpc>
            </a:pPr>
            <a:endParaRPr lang="pt-BR" sz="1200" b="1" i="1" spc="-1" dirty="0">
              <a:solidFill>
                <a:srgbClr val="C00000"/>
              </a:solidFill>
              <a:latin typeface="Open Sans"/>
              <a:ea typeface="Calibri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 dirty="0">
                <a:solidFill>
                  <a:schemeClr val="accent6">
                    <a:lumMod val="75000"/>
                  </a:schemeClr>
                </a:solidFill>
                <a:latin typeface="Open Sans"/>
                <a:ea typeface="Calibri"/>
              </a:rPr>
              <a:t>TEST</a:t>
            </a:r>
          </a:p>
          <a:p>
            <a:pPr>
              <a:lnSpc>
                <a:spcPct val="100000"/>
              </a:lnSpc>
            </a:pPr>
            <a:r>
              <a:rPr lang="pt-BR" sz="1200" spc="-1" dirty="0">
                <a:solidFill>
                  <a:schemeClr val="accent6">
                    <a:lumMod val="75000"/>
                  </a:schemeClr>
                </a:solidFill>
                <a:latin typeface="Open Sans"/>
                <a:ea typeface="Calibri"/>
              </a:rPr>
              <a:t>Translate into English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294280" y="-1080"/>
            <a:ext cx="22798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Methodology</a:t>
            </a:r>
            <a:r>
              <a:rPr lang="pt-BR" sz="24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7820280" y="3732120"/>
            <a:ext cx="18396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0CF96E48-F5C0-4D1F-B948-D064D13C6E0B}"/>
              </a:ext>
            </a:extLst>
          </p:cNvPr>
          <p:cNvSpPr/>
          <p:nvPr/>
        </p:nvSpPr>
        <p:spPr>
          <a:xfrm>
            <a:off x="244080" y="4318222"/>
            <a:ext cx="6453000" cy="489219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200" b="1" strike="noStrike" spc="-1" dirty="0">
                <a:solidFill>
                  <a:srgbClr val="C00000"/>
                </a:solidFill>
                <a:latin typeface="Open Sans"/>
              </a:rPr>
              <a:t>INTENSIVE </a:t>
            </a:r>
            <a:r>
              <a:rPr lang="pt-BR" sz="1200" b="1" spc="-1" dirty="0">
                <a:solidFill>
                  <a:srgbClr val="C00000"/>
                </a:solidFill>
                <a:latin typeface="Open Sans"/>
              </a:rPr>
              <a:t>2</a:t>
            </a:r>
            <a:r>
              <a:rPr lang="pt-BR" sz="1200" b="1" strike="noStrike" spc="-1" dirty="0">
                <a:solidFill>
                  <a:srgbClr val="C00000"/>
                </a:solidFill>
                <a:latin typeface="Open Sans"/>
              </a:rPr>
              <a:t> (13 – 24)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 dirty="0">
                <a:solidFill>
                  <a:srgbClr val="44546A"/>
                </a:solidFill>
                <a:latin typeface="Open Sans"/>
                <a:ea typeface="Calibri"/>
              </a:rPr>
              <a:t>GRAMMAR</a:t>
            </a:r>
            <a:r>
              <a:rPr lang="pt-BR" sz="1200" b="0" i="1" strike="noStrike" spc="-1" dirty="0">
                <a:solidFill>
                  <a:srgbClr val="44546A"/>
                </a:solidFill>
                <a:latin typeface="Open Sans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720">
              <a:buClr>
                <a:srgbClr val="44546A"/>
              </a:buClr>
            </a:pPr>
            <a:r>
              <a:rPr lang="pt-BR" sz="1200" b="0" strike="noStrike" spc="-1" dirty="0">
                <a:solidFill>
                  <a:srgbClr val="44546A"/>
                </a:solidFill>
                <a:latin typeface="Open Sans"/>
                <a:ea typeface="Calibri"/>
              </a:rPr>
              <a:t>Youtube - Video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Open Sans"/>
                <a:ea typeface="Calibri"/>
              </a:rPr>
              <a:t>Explanation</a:t>
            </a:r>
            <a:endParaRPr lang="pt-BR" sz="1200" b="0" strike="noStrike" spc="-1" dirty="0">
              <a:solidFill>
                <a:srgbClr val="44546A"/>
              </a:solidFill>
              <a:latin typeface="Open Sans"/>
              <a:ea typeface="Calibri"/>
            </a:endParaRPr>
          </a:p>
          <a:p>
            <a:pPr marL="720">
              <a:buClr>
                <a:srgbClr val="44546A"/>
              </a:buClr>
            </a:pPr>
            <a:r>
              <a:rPr lang="pt-BR" sz="1200" spc="-1" dirty="0">
                <a:solidFill>
                  <a:srgbClr val="44546A"/>
                </a:solidFill>
                <a:latin typeface="Open Sans"/>
                <a:ea typeface="Calibri"/>
              </a:rPr>
              <a:t>English </a:t>
            </a:r>
            <a:r>
              <a:rPr lang="pt-BR" sz="1200" spc="-1" dirty="0" err="1">
                <a:solidFill>
                  <a:srgbClr val="44546A"/>
                </a:solidFill>
                <a:latin typeface="Open Sans"/>
                <a:ea typeface="Calibri"/>
              </a:rPr>
              <a:t>Grammar</a:t>
            </a:r>
            <a:r>
              <a:rPr lang="pt-BR" sz="1200" spc="-1" dirty="0">
                <a:solidFill>
                  <a:srgbClr val="44546A"/>
                </a:solidFill>
                <a:latin typeface="Open Sans"/>
                <a:ea typeface="Calibri"/>
              </a:rPr>
              <a:t> in Use</a:t>
            </a:r>
            <a:endParaRPr lang="pt-BR" sz="1200" b="0" strike="noStrike" spc="-1" dirty="0">
              <a:solidFill>
                <a:srgbClr val="44546A"/>
              </a:solidFill>
              <a:latin typeface="Open Sans"/>
              <a:ea typeface="Calibri"/>
            </a:endParaRPr>
          </a:p>
          <a:p>
            <a:pPr marL="720">
              <a:buClr>
                <a:srgbClr val="44546A"/>
              </a:buClr>
            </a:pPr>
            <a:endParaRPr lang="pt-BR" sz="1200" spc="-1" dirty="0">
              <a:solidFill>
                <a:srgbClr val="44546A"/>
              </a:solidFill>
              <a:latin typeface="Open Sans"/>
            </a:endParaRPr>
          </a:p>
          <a:p>
            <a:pPr marL="720">
              <a:buClr>
                <a:srgbClr val="44546A"/>
              </a:buClr>
            </a:pPr>
            <a:r>
              <a:rPr lang="pt-BR" sz="1200" b="1" spc="-1" dirty="0">
                <a:solidFill>
                  <a:schemeClr val="accent4"/>
                </a:solidFill>
                <a:latin typeface="Open Sans"/>
              </a:rPr>
              <a:t>VOCABULARY</a:t>
            </a:r>
            <a:endParaRPr lang="pt-BR" sz="1200" spc="-1" dirty="0">
              <a:solidFill>
                <a:schemeClr val="accent4"/>
              </a:solidFill>
              <a:latin typeface="Open Sans"/>
            </a:endParaRPr>
          </a:p>
          <a:p>
            <a:pPr marL="720">
              <a:buClr>
                <a:srgbClr val="44546A"/>
              </a:buClr>
            </a:pPr>
            <a:r>
              <a:rPr lang="pt-BR" sz="1200" spc="-1" dirty="0">
                <a:latin typeface="Arial"/>
              </a:rPr>
              <a:t>English For Everyone (6)</a:t>
            </a:r>
          </a:p>
          <a:p>
            <a:pPr marL="720">
              <a:buClr>
                <a:srgbClr val="44546A"/>
              </a:buClr>
            </a:pPr>
            <a:endParaRPr lang="pt-BR" sz="1200" b="0" strike="noStrike" spc="-1" dirty="0">
              <a:latin typeface="Arial"/>
            </a:endParaRPr>
          </a:p>
          <a:p>
            <a:pPr marL="720">
              <a:buClr>
                <a:srgbClr val="44546A"/>
              </a:buClr>
            </a:pPr>
            <a:r>
              <a:rPr lang="pt-BR" sz="1200" b="1" spc="-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SPOKEN ENGLISH </a:t>
            </a:r>
          </a:p>
          <a:p>
            <a:pPr marL="720">
              <a:buClr>
                <a:srgbClr val="44546A"/>
              </a:buClr>
            </a:pPr>
            <a:r>
              <a:rPr lang="pt-BR" sz="1200" b="0" strike="noStrike" spc="-1" dirty="0">
                <a:latin typeface="Arial"/>
              </a:rPr>
              <a:t>Talk To English + Basic</a:t>
            </a:r>
            <a:r>
              <a:rPr lang="pt-BR" sz="1200" spc="-1" dirty="0">
                <a:latin typeface="Arial"/>
              </a:rPr>
              <a:t> English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1" i="1" strike="noStrike" spc="-1" dirty="0">
              <a:solidFill>
                <a:srgbClr val="C00000"/>
              </a:solidFill>
              <a:latin typeface="Arial"/>
              <a:ea typeface="Calibri"/>
            </a:endParaRPr>
          </a:p>
          <a:p>
            <a:pPr>
              <a:lnSpc>
                <a:spcPct val="100000"/>
              </a:lnSpc>
            </a:pPr>
            <a:r>
              <a:rPr lang="pt-BR" sz="1200" b="1" spc="-1" dirty="0">
                <a:solidFill>
                  <a:schemeClr val="accent6"/>
                </a:solidFill>
                <a:latin typeface="Open Sans"/>
                <a:ea typeface="Calibri"/>
              </a:rPr>
              <a:t>MOTIVATIONAL SENTENCES</a:t>
            </a:r>
            <a:endParaRPr lang="pt-BR" sz="1200" spc="-1" dirty="0">
              <a:solidFill>
                <a:schemeClr val="accent6"/>
              </a:solidFill>
              <a:latin typeface="Arial"/>
              <a:ea typeface="Calibri"/>
            </a:endParaRPr>
          </a:p>
          <a:p>
            <a:pPr>
              <a:lnSpc>
                <a:spcPct val="100000"/>
              </a:lnSpc>
            </a:pPr>
            <a:r>
              <a:rPr lang="en-US" sz="1200" i="1" spc="-1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Quotes (05) + Tempos </a:t>
            </a:r>
            <a:r>
              <a:rPr lang="en-US" sz="1200" i="1" spc="-1" dirty="0" err="1">
                <a:solidFill>
                  <a:schemeClr val="accent6">
                    <a:lumMod val="75000"/>
                  </a:schemeClr>
                </a:solidFill>
                <a:latin typeface="Open Sans"/>
              </a:rPr>
              <a:t>Verbais_Frases</a:t>
            </a:r>
            <a:endParaRPr lang="en-US" sz="1200" i="1" spc="-1" dirty="0">
              <a:solidFill>
                <a:schemeClr val="accent6">
                  <a:lumMod val="75000"/>
                </a:schemeClr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en-US" sz="1200" b="1" i="1" spc="-1" dirty="0">
              <a:solidFill>
                <a:srgbClr val="C00000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CONVERSATION TOPICS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02 topics (10)</a:t>
            </a:r>
            <a:endParaRPr lang="pt-BR" sz="1200" spc="-1" dirty="0">
              <a:solidFill>
                <a:schemeClr val="accent2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1" spc="-1" dirty="0">
              <a:solidFill>
                <a:schemeClr val="accent2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pc="-1" dirty="0">
                <a:solidFill>
                  <a:schemeClr val="accent1"/>
                </a:solidFill>
                <a:latin typeface="Arial"/>
              </a:rPr>
              <a:t>MOVIE</a:t>
            </a:r>
            <a:r>
              <a:rPr lang="pt-BR" sz="1200" b="1" spc="-1" dirty="0">
                <a:solidFill>
                  <a:schemeClr val="accent2">
                    <a:lumMod val="75000"/>
                  </a:schemeClr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1200" spc="-1" dirty="0">
                <a:solidFill>
                  <a:schemeClr val="accent1"/>
                </a:solidFill>
                <a:latin typeface="Arial"/>
              </a:rPr>
              <a:t>Trailer</a:t>
            </a:r>
          </a:p>
          <a:p>
            <a:pPr>
              <a:lnSpc>
                <a:spcPct val="100000"/>
              </a:lnSpc>
            </a:pPr>
            <a:endParaRPr lang="pt-BR" sz="1200" spc="-1" dirty="0">
              <a:solidFill>
                <a:schemeClr val="accent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spc="-1" dirty="0">
              <a:solidFill>
                <a:schemeClr val="accent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spc="-1" dirty="0">
              <a:solidFill>
                <a:schemeClr val="accent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spc="-1" dirty="0">
              <a:solidFill>
                <a:schemeClr val="accent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spc="-1" dirty="0">
              <a:solidFill>
                <a:schemeClr val="accent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spc="-1" dirty="0">
              <a:solidFill>
                <a:schemeClr val="accent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82388" y="3933420"/>
            <a:ext cx="5281683" cy="5448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trike="noStrike" spc="-1" dirty="0" err="1">
                <a:solidFill>
                  <a:srgbClr val="C00000"/>
                </a:solidFill>
                <a:latin typeface="Calibri"/>
              </a:rPr>
              <a:t>Phrasal</a:t>
            </a:r>
            <a:r>
              <a:rPr lang="pt-BR" sz="1600" b="1" strike="noStrike" spc="-1" dirty="0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trike="noStrike" spc="-1" dirty="0" err="1">
                <a:solidFill>
                  <a:srgbClr val="C00000"/>
                </a:solidFill>
                <a:latin typeface="Calibri"/>
              </a:rPr>
              <a:t>Verbs</a:t>
            </a:r>
            <a:endParaRPr lang="pt-BR" sz="1600" b="0" strike="noStrike" spc="-1" dirty="0">
              <a:latin typeface="Arial"/>
            </a:endParaRPr>
          </a:p>
          <a:p>
            <a:r>
              <a:rPr lang="pt-BR" sz="1350" spc="-1" dirty="0">
                <a:solidFill>
                  <a:srgbClr val="C00000"/>
                </a:solidFill>
                <a:latin typeface="Arial"/>
              </a:rPr>
              <a:t>120 principais </a:t>
            </a:r>
            <a:r>
              <a:rPr lang="pt-BR" sz="1350" spc="-1" dirty="0" err="1">
                <a:solidFill>
                  <a:srgbClr val="C00000"/>
                </a:solidFill>
                <a:latin typeface="Arial"/>
              </a:rPr>
              <a:t>Phrasal</a:t>
            </a:r>
            <a:r>
              <a:rPr lang="pt-BR" sz="1350" spc="-1" dirty="0">
                <a:solidFill>
                  <a:srgbClr val="C00000"/>
                </a:solidFill>
                <a:latin typeface="Arial"/>
              </a:rPr>
              <a:t> </a:t>
            </a:r>
            <a:r>
              <a:rPr lang="pt-BR" sz="1350" spc="-1" dirty="0" err="1">
                <a:solidFill>
                  <a:srgbClr val="C00000"/>
                </a:solidFill>
                <a:latin typeface="Arial"/>
              </a:rPr>
              <a:t>Verbs</a:t>
            </a:r>
            <a:endParaRPr lang="pt-BR" sz="1350" spc="-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682388" y="704118"/>
            <a:ext cx="5281683" cy="5525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Motivational</a:t>
            </a: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 Quotes</a:t>
            </a:r>
            <a:endParaRPr lang="pt-BR" sz="1350" spc="-1" dirty="0">
              <a:solidFill>
                <a:srgbClr val="C00000"/>
              </a:solidFill>
              <a:latin typeface="Arial"/>
            </a:endParaRPr>
          </a:p>
          <a:p>
            <a:r>
              <a:rPr lang="pt-BR" sz="1400" dirty="0">
                <a:solidFill>
                  <a:srgbClr val="C00000"/>
                </a:solidFill>
                <a:effectLst/>
              </a:rPr>
              <a:t>240 Frases Motivacionais </a:t>
            </a:r>
            <a:endParaRPr lang="pt-BR" sz="1400" dirty="0"/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658B7117-ECE9-4CB9-A88C-7201B16C53FB}"/>
              </a:ext>
            </a:extLst>
          </p:cNvPr>
          <p:cNvSpPr/>
          <p:nvPr/>
        </p:nvSpPr>
        <p:spPr>
          <a:xfrm>
            <a:off x="682388" y="1494369"/>
            <a:ext cx="5281683" cy="5525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Conversation</a:t>
            </a: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Topics</a:t>
            </a: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 (</a:t>
            </a: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Text</a:t>
            </a: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 + </a:t>
            </a: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Questions</a:t>
            </a: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)</a:t>
            </a:r>
            <a:endParaRPr lang="pt-BR" sz="1350" spc="-1" dirty="0">
              <a:solidFill>
                <a:srgbClr val="C00000"/>
              </a:solidFill>
              <a:latin typeface="Arial"/>
            </a:endParaRPr>
          </a:p>
          <a:p>
            <a:r>
              <a:rPr lang="pt-BR" sz="1400" dirty="0">
                <a:solidFill>
                  <a:srgbClr val="C00000"/>
                </a:solidFill>
                <a:effectLst/>
              </a:rPr>
              <a:t>360 tópicos atuais para conversação com 3600 perguntas </a:t>
            </a:r>
            <a:endParaRPr lang="pt-BR" sz="1400" dirty="0"/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478314-2B5D-4448-AE19-6EECC451B140}"/>
              </a:ext>
            </a:extLst>
          </p:cNvPr>
          <p:cNvSpPr/>
          <p:nvPr/>
        </p:nvSpPr>
        <p:spPr>
          <a:xfrm>
            <a:off x="682388" y="2347896"/>
            <a:ext cx="5281683" cy="5448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Com se diz em Inglês</a:t>
            </a:r>
            <a:endParaRPr lang="pt-BR" sz="1350" spc="-1" dirty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50" spc="-1" dirty="0">
                <a:solidFill>
                  <a:srgbClr val="C00000"/>
                </a:solidFill>
                <a:latin typeface="Arial"/>
              </a:rPr>
              <a:t>240 Expressões</a:t>
            </a: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9AF1DF48-B6BE-4442-8A5E-A4D879B0ECEA}"/>
              </a:ext>
            </a:extLst>
          </p:cNvPr>
          <p:cNvSpPr/>
          <p:nvPr/>
        </p:nvSpPr>
        <p:spPr>
          <a:xfrm>
            <a:off x="682388" y="3076711"/>
            <a:ext cx="5281683" cy="5525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Commun</a:t>
            </a: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Phrases</a:t>
            </a:r>
            <a:endParaRPr lang="pt-BR" sz="1350" spc="-1" dirty="0">
              <a:solidFill>
                <a:srgbClr val="C00000"/>
              </a:solidFill>
              <a:latin typeface="Arial"/>
            </a:endParaRPr>
          </a:p>
          <a:p>
            <a:r>
              <a:rPr lang="pt-BR" sz="1400" dirty="0">
                <a:solidFill>
                  <a:srgbClr val="C00000"/>
                </a:solidFill>
                <a:effectLst/>
              </a:rPr>
              <a:t>96 Frases </a:t>
            </a:r>
            <a:endParaRPr lang="pt-BR" sz="1400" dirty="0"/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8DECF062-A97B-4064-978A-F3F3BD5F7F46}"/>
              </a:ext>
            </a:extLst>
          </p:cNvPr>
          <p:cNvSpPr/>
          <p:nvPr/>
        </p:nvSpPr>
        <p:spPr>
          <a:xfrm>
            <a:off x="682388" y="4782434"/>
            <a:ext cx="5281682" cy="5525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Vocabulary </a:t>
            </a:r>
          </a:p>
          <a:p>
            <a:r>
              <a:rPr lang="pt-BR" sz="1350" spc="-1" dirty="0">
                <a:solidFill>
                  <a:srgbClr val="C00000"/>
                </a:solidFill>
                <a:latin typeface="Arial"/>
              </a:rPr>
              <a:t>48 tópicos</a:t>
            </a:r>
            <a:r>
              <a:rPr lang="pt-BR" sz="1400" dirty="0">
                <a:solidFill>
                  <a:srgbClr val="C00000"/>
                </a:solidFill>
                <a:effectLst/>
              </a:rPr>
              <a:t> (</a:t>
            </a:r>
            <a:r>
              <a:rPr lang="pt-BR" sz="1400" dirty="0" err="1">
                <a:solidFill>
                  <a:srgbClr val="C00000"/>
                </a:solidFill>
                <a:effectLst/>
              </a:rPr>
              <a:t>Image</a:t>
            </a:r>
            <a:r>
              <a:rPr lang="pt-BR" sz="1400" dirty="0">
                <a:solidFill>
                  <a:srgbClr val="C00000"/>
                </a:solidFill>
                <a:effectLst/>
              </a:rPr>
              <a:t> </a:t>
            </a:r>
            <a:r>
              <a:rPr lang="pt-BR" sz="1400" dirty="0">
                <a:solidFill>
                  <a:srgbClr val="C00000"/>
                </a:solidFill>
              </a:rPr>
              <a:t>/ Audio / Tradução)</a:t>
            </a:r>
            <a:endParaRPr lang="pt-BR" sz="1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42079C-8A28-4201-A0E5-1FBF6594A359}"/>
              </a:ext>
            </a:extLst>
          </p:cNvPr>
          <p:cNvSpPr txBox="1"/>
          <p:nvPr/>
        </p:nvSpPr>
        <p:spPr>
          <a:xfrm>
            <a:off x="545910" y="30988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Menu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13881</TotalTime>
  <Words>140</Words>
  <Application>Microsoft Office PowerPoint</Application>
  <PresentationFormat>Papel A4 (210 x 297 mm)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Open Sans</vt:lpstr>
      <vt:lpstr>Symbol</vt:lpstr>
      <vt:lpstr>Wingdings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408</cp:revision>
  <cp:lastPrinted>2022-05-03T12:15:33Z</cp:lastPrinted>
  <dcterms:created xsi:type="dcterms:W3CDTF">2021-10-15T13:30:39Z</dcterms:created>
  <dcterms:modified xsi:type="dcterms:W3CDTF">2022-05-08T21:36:44Z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