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4" r:id="rId3"/>
    <p:sldId id="260" r:id="rId4"/>
    <p:sldId id="261" r:id="rId5"/>
    <p:sldId id="263" r:id="rId6"/>
    <p:sldId id="262" r:id="rId7"/>
    <p:sldId id="272" r:id="rId8"/>
    <p:sldId id="265" r:id="rId9"/>
    <p:sldId id="270" r:id="rId10"/>
    <p:sldId id="268" r:id="rId11"/>
    <p:sldId id="271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23/03/2022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A626385-7464-4753-9544-DDA2BAF381FC}"/>
              </a:ext>
            </a:extLst>
          </p:cNvPr>
          <p:cNvSpPr txBox="1"/>
          <p:nvPr/>
        </p:nvSpPr>
        <p:spPr>
          <a:xfrm>
            <a:off x="141669" y="147607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Estruturas?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2168CD-5F95-49B7-A66D-601317F0FDAF}"/>
              </a:ext>
            </a:extLst>
          </p:cNvPr>
          <p:cNvSpPr txBox="1"/>
          <p:nvPr/>
        </p:nvSpPr>
        <p:spPr>
          <a:xfrm>
            <a:off x="4381840" y="1499071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234138-E9AB-4CB4-A2FD-A7C33ED5CA0B}"/>
              </a:ext>
            </a:extLst>
          </p:cNvPr>
          <p:cNvSpPr txBox="1"/>
          <p:nvPr/>
        </p:nvSpPr>
        <p:spPr>
          <a:xfrm>
            <a:off x="356086" y="2318371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Negative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58FAB38-8340-452C-8D2B-99FBB0F069CF}"/>
              </a:ext>
            </a:extLst>
          </p:cNvPr>
          <p:cNvSpPr txBox="1"/>
          <p:nvPr/>
        </p:nvSpPr>
        <p:spPr>
          <a:xfrm>
            <a:off x="3646741" y="2806292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610FE13-3260-4331-95DF-BA8633A44D4A}"/>
              </a:ext>
            </a:extLst>
          </p:cNvPr>
          <p:cNvSpPr txBox="1"/>
          <p:nvPr/>
        </p:nvSpPr>
        <p:spPr>
          <a:xfrm>
            <a:off x="2274785" y="1311423"/>
            <a:ext cx="1723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Past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99ACD4C-EE51-4A23-8F59-FA7F1E65C1B7}"/>
              </a:ext>
            </a:extLst>
          </p:cNvPr>
          <p:cNvSpPr txBox="1"/>
          <p:nvPr/>
        </p:nvSpPr>
        <p:spPr>
          <a:xfrm>
            <a:off x="2274785" y="3775064"/>
            <a:ext cx="235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4F2E882-8D89-4BEC-B9EB-E3F43DBD24D0}"/>
              </a:ext>
            </a:extLst>
          </p:cNvPr>
          <p:cNvSpPr txBox="1"/>
          <p:nvPr/>
        </p:nvSpPr>
        <p:spPr>
          <a:xfrm>
            <a:off x="276599" y="4045445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Contração?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EF67BF5-D0D7-403C-80B6-AEE4FBFCDFEF}"/>
              </a:ext>
            </a:extLst>
          </p:cNvPr>
          <p:cNvSpPr txBox="1"/>
          <p:nvPr/>
        </p:nvSpPr>
        <p:spPr>
          <a:xfrm>
            <a:off x="329732" y="455690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B9625EE-62BD-4505-993B-635D0E563B9B}"/>
              </a:ext>
            </a:extLst>
          </p:cNvPr>
          <p:cNvSpPr txBox="1"/>
          <p:nvPr/>
        </p:nvSpPr>
        <p:spPr>
          <a:xfrm>
            <a:off x="2512074" y="4122988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Negative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52475E6-0920-4149-BBC3-34E43BD21AA5}"/>
              </a:ext>
            </a:extLst>
          </p:cNvPr>
          <p:cNvSpPr txBox="1"/>
          <p:nvPr/>
        </p:nvSpPr>
        <p:spPr>
          <a:xfrm>
            <a:off x="4986825" y="416361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EDF915E-4245-4EFB-881B-840ABFFF67DC}"/>
              </a:ext>
            </a:extLst>
          </p:cNvPr>
          <p:cNvSpPr txBox="1"/>
          <p:nvPr/>
        </p:nvSpPr>
        <p:spPr>
          <a:xfrm>
            <a:off x="146150" y="6342307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Se é Futuro tem?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9E27FFE-E52F-4652-A6D1-6FFAE2EC3111}"/>
              </a:ext>
            </a:extLst>
          </p:cNvPr>
          <p:cNvSpPr txBox="1"/>
          <p:nvPr/>
        </p:nvSpPr>
        <p:spPr>
          <a:xfrm>
            <a:off x="2446235" y="627251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EFC21CC-D4F0-4BA6-AEFD-19242134EBC8}"/>
              </a:ext>
            </a:extLst>
          </p:cNvPr>
          <p:cNvSpPr txBox="1"/>
          <p:nvPr/>
        </p:nvSpPr>
        <p:spPr>
          <a:xfrm>
            <a:off x="194445" y="7857280"/>
            <a:ext cx="37303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Obs1 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will – to be </a:t>
            </a:r>
            <a:r>
              <a:rPr lang="pt-BR" sz="1200" b="1" dirty="0" err="1">
                <a:solidFill>
                  <a:schemeClr val="accent1"/>
                </a:solidFill>
                <a:latin typeface="system-ui"/>
              </a:rPr>
              <a:t>going</a:t>
            </a:r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to</a:t>
            </a:r>
          </a:p>
          <a:p>
            <a:r>
              <a:rPr lang="pt-BR" sz="1200" dirty="0">
                <a:latin typeface="system-ui"/>
              </a:rPr>
              <a:t>I </a:t>
            </a:r>
            <a:r>
              <a:rPr lang="pt-BR" sz="1200" dirty="0" err="1">
                <a:latin typeface="system-ui"/>
              </a:rPr>
              <a:t>am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studying</a:t>
            </a:r>
            <a:r>
              <a:rPr lang="pt-BR" sz="1200" dirty="0">
                <a:latin typeface="system-ui"/>
              </a:rPr>
              <a:t>.</a:t>
            </a:r>
          </a:p>
          <a:p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are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working</a:t>
            </a:r>
            <a:r>
              <a:rPr lang="pt-BR" sz="1200" dirty="0">
                <a:latin typeface="system-ui"/>
              </a:rPr>
              <a:t> on </a:t>
            </a:r>
            <a:r>
              <a:rPr lang="pt-BR" sz="1200" dirty="0" err="1">
                <a:latin typeface="system-ui"/>
              </a:rPr>
              <a:t>Saturday</a:t>
            </a:r>
            <a:r>
              <a:rPr lang="pt-BR" sz="1200" dirty="0">
                <a:latin typeface="system-ui"/>
              </a:rPr>
              <a:t>.</a:t>
            </a:r>
          </a:p>
          <a:p>
            <a:r>
              <a:rPr lang="pt-BR" sz="1200" dirty="0">
                <a:latin typeface="system-ui"/>
              </a:rPr>
              <a:t>Are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working</a:t>
            </a:r>
            <a:r>
              <a:rPr lang="pt-BR" sz="1200" dirty="0">
                <a:latin typeface="system-ui"/>
              </a:rPr>
              <a:t>?</a:t>
            </a:r>
          </a:p>
          <a:p>
            <a:r>
              <a:rPr lang="pt-BR" sz="1200" dirty="0">
                <a:latin typeface="system-ui"/>
              </a:rPr>
              <a:t>Is </a:t>
            </a:r>
            <a:r>
              <a:rPr lang="pt-BR" sz="1200" dirty="0" err="1">
                <a:latin typeface="system-ui"/>
              </a:rPr>
              <a:t>he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eating</a:t>
            </a:r>
            <a:r>
              <a:rPr lang="pt-BR" sz="1200" dirty="0">
                <a:latin typeface="system-ui"/>
              </a:rPr>
              <a:t>? (Ele vai estar comendo?)</a:t>
            </a:r>
          </a:p>
          <a:p>
            <a:r>
              <a:rPr lang="pt-BR" sz="1200" dirty="0">
                <a:latin typeface="system-ui"/>
              </a:rPr>
              <a:t>Yes, I am. / No, I </a:t>
            </a:r>
            <a:r>
              <a:rPr lang="pt-BR" sz="1200" dirty="0" err="1">
                <a:latin typeface="system-ui"/>
              </a:rPr>
              <a:t>am</a:t>
            </a:r>
            <a:r>
              <a:rPr lang="pt-BR" sz="1200" dirty="0">
                <a:latin typeface="system-ui"/>
              </a:rPr>
              <a:t> / Yes, He is / No, </a:t>
            </a:r>
            <a:r>
              <a:rPr lang="pt-BR" sz="1200" dirty="0" err="1">
                <a:latin typeface="system-ui"/>
              </a:rPr>
              <a:t>he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isn’t</a:t>
            </a:r>
            <a:r>
              <a:rPr lang="pt-BR" sz="1200" dirty="0">
                <a:latin typeface="system-ui"/>
              </a:rPr>
              <a:t>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4961DF-577F-4A24-9FB0-778D5D6BA6C5}"/>
              </a:ext>
            </a:extLst>
          </p:cNvPr>
          <p:cNvSpPr txBox="1"/>
          <p:nvPr/>
        </p:nvSpPr>
        <p:spPr>
          <a:xfrm>
            <a:off x="4926795" y="6324105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6DCD4D-EC52-4131-9FD9-8115D8223EB6}"/>
              </a:ext>
            </a:extLst>
          </p:cNvPr>
          <p:cNvSpPr txBox="1"/>
          <p:nvPr/>
        </p:nvSpPr>
        <p:spPr>
          <a:xfrm>
            <a:off x="4802934" y="4919125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03 casos específicos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F8F28E-4A46-4557-9892-AF1BD9F2625B}"/>
              </a:ext>
            </a:extLst>
          </p:cNvPr>
          <p:cNvSpPr txBox="1"/>
          <p:nvPr/>
        </p:nvSpPr>
        <p:spPr>
          <a:xfrm>
            <a:off x="2366643" y="5947338"/>
            <a:ext cx="235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Future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B51C226-534F-454B-AF0B-A602E789749C}"/>
              </a:ext>
            </a:extLst>
          </p:cNvPr>
          <p:cNvSpPr txBox="1"/>
          <p:nvPr/>
        </p:nvSpPr>
        <p:spPr>
          <a:xfrm>
            <a:off x="149461" y="656310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Se é contínuo tem?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042B4CB-99E9-4ABB-AC5C-CFFE2F33ABA8}"/>
              </a:ext>
            </a:extLst>
          </p:cNvPr>
          <p:cNvSpPr txBox="1"/>
          <p:nvPr/>
        </p:nvSpPr>
        <p:spPr>
          <a:xfrm>
            <a:off x="151394" y="679741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Verbo auxiliar?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CDF1E8A-B818-46D2-B8B7-2E689D8CAC52}"/>
              </a:ext>
            </a:extLst>
          </p:cNvPr>
          <p:cNvSpPr txBox="1"/>
          <p:nvPr/>
        </p:nvSpPr>
        <p:spPr>
          <a:xfrm>
            <a:off x="163107" y="7009008"/>
            <a:ext cx="10164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Short </a:t>
            </a:r>
            <a:r>
              <a:rPr lang="pt-BR" sz="1100" dirty="0" err="1">
                <a:latin typeface="system-ui"/>
              </a:rPr>
              <a:t>answer</a:t>
            </a:r>
            <a:r>
              <a:rPr lang="pt-BR" sz="1100" dirty="0">
                <a:latin typeface="system-ui"/>
              </a:rPr>
              <a:t>?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56E09-91CC-4AC9-AA8B-958D6DCB383C}"/>
              </a:ext>
            </a:extLst>
          </p:cNvPr>
          <p:cNvSpPr txBox="1"/>
          <p:nvPr/>
        </p:nvSpPr>
        <p:spPr>
          <a:xfrm>
            <a:off x="3997815" y="853989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Obs</a:t>
            </a:r>
            <a:r>
              <a:rPr lang="pt-BR" b="1" dirty="0"/>
              <a:t> 2:</a:t>
            </a:r>
          </a:p>
          <a:p>
            <a:r>
              <a:rPr lang="pt-BR" dirty="0"/>
              <a:t>Praticar à EXAUSTÃO!</a:t>
            </a:r>
          </a:p>
        </p:txBody>
      </p:sp>
    </p:spTree>
    <p:extLst>
      <p:ext uri="{BB962C8B-B14F-4D97-AF65-F5344CB8AC3E}">
        <p14:creationId xmlns:p14="http://schemas.microsoft.com/office/powerpoint/2010/main" val="147543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indo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estavam cantando uma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trabalhando em casa?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estava ensinando inglês?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comendo pizza?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estava respondendo corretamente?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estavam chorando?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à igreja?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Seu filho está comprando um telefone novo?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estão jogando futebol?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gostando da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 chovendo?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realmente me ajudando?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está tomando seus remédios?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irá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estará esperando aqui?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Eles vão nos ajudar?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usar nossos telefones?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dormir?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vão comer?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1B1CA2-AC0B-4EF2-973C-91F12457315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2B764-9866-42BB-9B67-CE5050A78EB1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21C841-8BEB-4051-BF55-FA393ADE2842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HEALTH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se preocupa com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 que frequência você faz um exame de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para obter informações sobre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Quais são os melhores e os piores empregos para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está a saúde do seu computador / da economia / do planeta?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A0F02-89EC-4606-8DBA-3C1003A22F0D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BODY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acha que nosso corpo está perfeitamente formado?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Que parte do seu corpo você gostaria de mudar?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seu corpo está mudando? Você gosta dessas mudanças?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Qual é a melhor e a pior coisa que já aconteceu com seu corpo?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faz para cuidar do seu corpo?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11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6C5A64-8A35-4D2D-8A4D-961A4D1C109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27B099-1D8D-495A-B42B-453BD416D3E0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conhecê-lo.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está ansiosa para falar com você.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ir a Paris.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passar tempo com meus amigos.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pelo nosso futuro.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aceitar o trabalho.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terminar minha graduação.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8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Decidi parar de trabalhar.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voltar ao ginásio.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estudar inglês novamente.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falar bem dela.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vou ajudá-lo esta noite.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o quanto ela está feliz.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este carro é dele.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uma palavra sobre isso.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ver esse filme.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17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Mal posso esperar para ouvi-la.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visitar meus pais neste feriado.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pelas minhas férias.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abrir meu presente.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979101-2503-4148-9E25-938CCF6CF6F8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Jane está pensando na sugestão antes de sua decisão final.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Bob vai à academia malhar todas as tardes.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Por favor, olhe para mim.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2 - 11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2520211"/>
            <a:ext cx="513226" cy="343683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7" y="839937"/>
            <a:ext cx="6572571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deixar, permitir 		- olhar; parecer 	- gostar </a:t>
              </a:r>
              <a:endParaRPr lang="pt-BR" sz="12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Fazer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	- perder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- significar</a:t>
              </a:r>
              <a:endParaRPr lang="pt-BR" sz="12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encontrar (com alguém)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- mover; mudar (de residência) </a:t>
              </a:r>
              <a:endParaRPr lang="pt-BR" sz="12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(possibilidade) poder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- (possibilidade) poder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 </a:t>
              </a:r>
              <a:endParaRPr lang="pt-BR" sz="1200" dirty="0">
                <a:solidFill>
                  <a:srgbClr val="212529"/>
                </a:solidFill>
                <a:latin typeface="system-ui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(obrigação) ter que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2238383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2529386"/>
            <a:ext cx="971550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Christmas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Truth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Actually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Brother 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Smoke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Europe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Once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Doctor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Phones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2582304"/>
            <a:ext cx="1523217" cy="31495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Verdade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 realidade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Natal 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Irmão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Doutor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Fumaça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Telefones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Uma vez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2532252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</a:t>
            </a: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37" name="Caixa de Texto 2">
            <a:extLst>
              <a:ext uri="{FF2B5EF4-FFF2-40B4-BE49-F238E27FC236}">
                <a16:creationId xmlns:a16="http://schemas.microsoft.com/office/drawing/2014/main" id="{EFE3BA0C-1C95-4405-B385-2D6BA4C8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68" y="6082402"/>
            <a:ext cx="1523217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r_ing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C_u_ch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c_ua_ly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B_ot_e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ce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_m_ _e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E_ro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Ph_n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_o_ _or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Co_re_t_y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_es_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6BB88B-15BF-497A-BCEB-C44BCC8D7C2D}"/>
              </a:ext>
            </a:extLst>
          </p:cNvPr>
          <p:cNvSpPr txBox="1"/>
          <p:nvPr/>
        </p:nvSpPr>
        <p:spPr>
          <a:xfrm>
            <a:off x="228653" y="5846252"/>
            <a:ext cx="4971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 e crie frases no tempo progressivo: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43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</a:t>
            </a:r>
            <a:r>
              <a:rPr lang="pt-BR" sz="1200" i="1" dirty="0">
                <a:solidFill>
                  <a:srgbClr val="0D6EFD"/>
                </a:solidFill>
                <a:latin typeface="system-ui"/>
              </a:rPr>
              <a:t>(azul):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talking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Father Christmas.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(mom)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father 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 telling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the truth.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 lie)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Actually 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thinking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you.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(him)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walking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home when I met Jane.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(them)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raining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I got up.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(snowing)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hurt my back while 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working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in the garden.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(arm)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waved to Jane, but she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weren´t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wasn’t looking.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(Bob)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is stopping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for a smoke.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(drink)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brother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are studying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at Columbia.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(at home)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children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are taking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test.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(their toys)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10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water / careful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boiling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Be!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getting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thirst. / Let’s / I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´m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go / drink / and.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increasing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/ fast / the / population / world 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very.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today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working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hard 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Don’t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eating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between / 10 / and / 11. / phone / We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´ll be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government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making /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a / statement / the / crisis / about / later / today.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 / Europe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next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be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round / week /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travelling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pro 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be / turning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Well, / I’m / sure / they / hear / once / They / what / their /boy / did,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 / will be understanding.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And / her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doctor / on / the 14</a:t>
            </a:r>
            <a:r>
              <a:rPr lang="en-US" sz="1200" b="0" i="0" baseline="30000" dirty="0">
                <a:solidFill>
                  <a:srgbClr val="212529"/>
                </a:solidFill>
                <a:effectLst/>
                <a:latin typeface="system-ui"/>
              </a:rPr>
              <a:t>th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visiting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D1C8DA-365B-44AE-8603-F745C5B7B19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70F617-8F95-4118-B744-9E6642001EDE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singing a song?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working at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teaching English?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eating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answering correctly?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crying?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going to church?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your son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buying a new phone?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playing soccer?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enjoying the music?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it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raining?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really helping 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her medicines?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waiting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helping us?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we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using our phones?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sleeping?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eating?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F3E290-8647-48B0-8520-2D6CF96B32D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25BC3D-983D-4832-9D0E-FF0757C3920C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A0AA9F-FF28-4122-8162-00BAF52B31B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8740048-C16D-4834-BECB-E60DAFB11EF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97C876C-7FA7-4DB6-BB87-C7A409CC6A32}"/>
              </a:ext>
            </a:extLst>
          </p:cNvPr>
          <p:cNvGrpSpPr/>
          <p:nvPr/>
        </p:nvGrpSpPr>
        <p:grpSpPr>
          <a:xfrm>
            <a:off x="1787768" y="969948"/>
            <a:ext cx="3229395" cy="4008065"/>
            <a:chOff x="1704112" y="730888"/>
            <a:chExt cx="3449776" cy="4281584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A2B2260-9599-43B9-AF2A-AE6CABF07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730888"/>
              <a:ext cx="3425267" cy="428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6D30D5C-1EC9-47B3-A4B4-B81BBFDCE293}"/>
                </a:ext>
              </a:extLst>
            </p:cNvPr>
            <p:cNvSpPr/>
            <p:nvPr/>
          </p:nvSpPr>
          <p:spPr>
            <a:xfrm>
              <a:off x="1868558" y="2280692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5854927-5DB2-4805-A9CB-583BC5E1162C}"/>
                </a:ext>
              </a:extLst>
            </p:cNvPr>
            <p:cNvSpPr/>
            <p:nvPr/>
          </p:nvSpPr>
          <p:spPr>
            <a:xfrm>
              <a:off x="3429000" y="228069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B81A019-A119-4DFD-99F3-B32B622DF7D1}"/>
                </a:ext>
              </a:extLst>
            </p:cNvPr>
            <p:cNvSpPr/>
            <p:nvPr/>
          </p:nvSpPr>
          <p:spPr>
            <a:xfrm>
              <a:off x="4217110" y="228069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3101F3D-58E7-408C-9562-76812EC276AE}"/>
                </a:ext>
              </a:extLst>
            </p:cNvPr>
            <p:cNvSpPr/>
            <p:nvPr/>
          </p:nvSpPr>
          <p:spPr>
            <a:xfrm>
              <a:off x="3416745" y="3390958"/>
              <a:ext cx="682138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726F33F-D278-48DA-9590-27A25F50956A}"/>
                </a:ext>
              </a:extLst>
            </p:cNvPr>
            <p:cNvSpPr/>
            <p:nvPr/>
          </p:nvSpPr>
          <p:spPr>
            <a:xfrm>
              <a:off x="1904654" y="4553763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E29D9FF-67E0-4376-A366-7F7C44201272}"/>
                </a:ext>
              </a:extLst>
            </p:cNvPr>
            <p:cNvSpPr/>
            <p:nvPr/>
          </p:nvSpPr>
          <p:spPr>
            <a:xfrm>
              <a:off x="2734607" y="4581494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06FD2E3-701C-4E3B-9E90-E77EB0A46327}"/>
                </a:ext>
              </a:extLst>
            </p:cNvPr>
            <p:cNvSpPr/>
            <p:nvPr/>
          </p:nvSpPr>
          <p:spPr>
            <a:xfrm>
              <a:off x="4471750" y="455963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69A6A36F-09A4-4CB6-B137-C8BD579DF29C}"/>
              </a:ext>
            </a:extLst>
          </p:cNvPr>
          <p:cNvGrpSpPr/>
          <p:nvPr/>
        </p:nvGrpSpPr>
        <p:grpSpPr>
          <a:xfrm>
            <a:off x="1771648" y="5057451"/>
            <a:ext cx="3222572" cy="4128986"/>
            <a:chOff x="1711401" y="5104081"/>
            <a:chExt cx="3442487" cy="4410757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1ECE3392-8F91-4CEB-86CC-AC601F6C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4966" y="5104081"/>
              <a:ext cx="3308068" cy="4410757"/>
            </a:xfrm>
            <a:prstGeom prst="rect">
              <a:avLst/>
            </a:prstGeom>
          </p:spPr>
        </p:pic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CBB3BD3-A55E-4643-98C2-4F1707FD08DA}"/>
                </a:ext>
              </a:extLst>
            </p:cNvPr>
            <p:cNvSpPr/>
            <p:nvPr/>
          </p:nvSpPr>
          <p:spPr>
            <a:xfrm>
              <a:off x="2393538" y="563392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765A06F-5970-4776-815C-421BB48A185E}"/>
                </a:ext>
              </a:extLst>
            </p:cNvPr>
            <p:cNvSpPr/>
            <p:nvPr/>
          </p:nvSpPr>
          <p:spPr>
            <a:xfrm>
              <a:off x="2209627" y="631344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C436F1C-2FBD-456B-9A99-15EA59160275}"/>
                </a:ext>
              </a:extLst>
            </p:cNvPr>
            <p:cNvSpPr/>
            <p:nvPr/>
          </p:nvSpPr>
          <p:spPr>
            <a:xfrm>
              <a:off x="2015628" y="6523706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FF1E2B34-B986-4DA9-8CBE-43C702F6BE18}"/>
                </a:ext>
              </a:extLst>
            </p:cNvPr>
            <p:cNvSpPr/>
            <p:nvPr/>
          </p:nvSpPr>
          <p:spPr>
            <a:xfrm>
              <a:off x="3770069" y="622344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53454C3-BBA5-49D7-9AD7-2DAB1E024422}"/>
                </a:ext>
              </a:extLst>
            </p:cNvPr>
            <p:cNvSpPr/>
            <p:nvPr/>
          </p:nvSpPr>
          <p:spPr>
            <a:xfrm>
              <a:off x="1711401" y="726348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3D1D970-C1A8-4D6F-AB29-4FFE71497D49}"/>
                </a:ext>
              </a:extLst>
            </p:cNvPr>
            <p:cNvSpPr/>
            <p:nvPr/>
          </p:nvSpPr>
          <p:spPr>
            <a:xfrm>
              <a:off x="4319331" y="7824520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ED33D4F-BB4D-4B67-9EF1-83AC56CE54F7}"/>
                </a:ext>
              </a:extLst>
            </p:cNvPr>
            <p:cNvSpPr/>
            <p:nvPr/>
          </p:nvSpPr>
          <p:spPr>
            <a:xfrm>
              <a:off x="4105125" y="841496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BC803B0-089B-466A-AF55-67B13485B239}"/>
                </a:ext>
              </a:extLst>
            </p:cNvPr>
            <p:cNvSpPr/>
            <p:nvPr/>
          </p:nvSpPr>
          <p:spPr>
            <a:xfrm>
              <a:off x="4471750" y="60833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A0C00798-090E-44BC-B11F-C61FDDEB1B21}"/>
                </a:ext>
              </a:extLst>
            </p:cNvPr>
            <p:cNvSpPr/>
            <p:nvPr/>
          </p:nvSpPr>
          <p:spPr>
            <a:xfrm>
              <a:off x="1904654" y="803461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E23D31C-19B9-419D-9EF5-A6222140D477}"/>
                </a:ext>
              </a:extLst>
            </p:cNvPr>
            <p:cNvSpPr/>
            <p:nvPr/>
          </p:nvSpPr>
          <p:spPr>
            <a:xfrm>
              <a:off x="4217110" y="86667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680370E0-7C73-4BC3-ACB3-EA5D17159CDE}"/>
                </a:ext>
              </a:extLst>
            </p:cNvPr>
            <p:cNvSpPr/>
            <p:nvPr/>
          </p:nvSpPr>
          <p:spPr>
            <a:xfrm>
              <a:off x="4361104" y="692811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56- 11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C6EFD9-D1BA-4E21-8560-98B9355B3DF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F0A0BE-9775-4471-AA6E-49CE3902AA28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00B5E2-F1A7-4DD3-9ED0-F7680CA444EA}"/>
              </a:ext>
            </a:extLst>
          </p:cNvPr>
          <p:cNvSpPr txBox="1"/>
          <p:nvPr/>
        </p:nvSpPr>
        <p:spPr>
          <a:xfrm>
            <a:off x="3070800" y="1735830"/>
            <a:ext cx="36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worry about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have a health check?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 you go to get information on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What are the best and worst jobs for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is the health of your computer / the economy / the planet?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EAAFDB-110E-44B6-9459-E6DB6F8CC745}"/>
              </a:ext>
            </a:extLst>
          </p:cNvPr>
          <p:cNvSpPr txBox="1"/>
          <p:nvPr/>
        </p:nvSpPr>
        <p:spPr>
          <a:xfrm>
            <a:off x="3095767" y="5858714"/>
            <a:ext cx="3449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think our body is perfectly formed?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part of your body would you like to change?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How is your body changing? Do you like these changes?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What’s the best and worst thing ever to happen to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do you do to look after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DD5E28-8473-4FFC-9A9A-5E1740FCD7B8}"/>
              </a:ext>
            </a:extLst>
          </p:cNvPr>
          <p:cNvSpPr txBox="1"/>
          <p:nvPr/>
        </p:nvSpPr>
        <p:spPr>
          <a:xfrm>
            <a:off x="1213234" y="6076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</p:txBody>
      </p:sp>
      <p:pic>
        <p:nvPicPr>
          <p:cNvPr id="34" name="Picture 2" descr="What Is Health Care Economics? | HBS Online">
            <a:extLst>
              <a:ext uri="{FF2B5EF4-FFF2-40B4-BE49-F238E27FC236}">
                <a16:creationId xmlns:a16="http://schemas.microsoft.com/office/drawing/2014/main" id="{5620EC27-13A6-4DBE-89EC-BD9E658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5" y="2686866"/>
            <a:ext cx="2350968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3FA195-2FB4-4C53-BFEE-2F5BEC55BC4C}"/>
              </a:ext>
            </a:extLst>
          </p:cNvPr>
          <p:cNvSpPr txBox="1"/>
          <p:nvPr/>
        </p:nvSpPr>
        <p:spPr>
          <a:xfrm>
            <a:off x="1087142" y="217044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HEALTH</a:t>
            </a:r>
          </a:p>
        </p:txBody>
      </p:sp>
      <p:pic>
        <p:nvPicPr>
          <p:cNvPr id="36" name="Picture 4" descr="Human Anatomy VR">
            <a:extLst>
              <a:ext uri="{FF2B5EF4-FFF2-40B4-BE49-F238E27FC236}">
                <a16:creationId xmlns:a16="http://schemas.microsoft.com/office/drawing/2014/main" id="{E506288E-C14B-4BF5-8D33-85AD555B0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/>
          <a:stretch/>
        </p:blipFill>
        <p:spPr bwMode="auto">
          <a:xfrm>
            <a:off x="440455" y="6559090"/>
            <a:ext cx="247118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F4263C4-C673-4D3F-A40F-F71B98ACADEB}"/>
              </a:ext>
            </a:extLst>
          </p:cNvPr>
          <p:cNvGrpSpPr/>
          <p:nvPr/>
        </p:nvGrpSpPr>
        <p:grpSpPr>
          <a:xfrm>
            <a:off x="5258294" y="6801430"/>
            <a:ext cx="1340785" cy="1330054"/>
            <a:chOff x="4581848" y="5918031"/>
            <a:chExt cx="1340785" cy="1330054"/>
          </a:xfrm>
        </p:grpSpPr>
        <p:pic>
          <p:nvPicPr>
            <p:cNvPr id="1030" name="Picture 6" descr="Vetores de Abraçando O Filho De Pais e mais imagens de Pais - iStock">
              <a:extLst>
                <a:ext uri="{FF2B5EF4-FFF2-40B4-BE49-F238E27FC236}">
                  <a16:creationId xmlns:a16="http://schemas.microsoft.com/office/drawing/2014/main" id="{5D3F3060-4E21-4822-A7EC-0C63A75DF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848" y="5918031"/>
              <a:ext cx="1330054" cy="1330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16D1786-EA8D-40D9-8FF0-C2C22B56F080}"/>
                </a:ext>
              </a:extLst>
            </p:cNvPr>
            <p:cNvSpPr/>
            <p:nvPr/>
          </p:nvSpPr>
          <p:spPr>
            <a:xfrm>
              <a:off x="5622778" y="681517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7 - 11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02DF87-F8B4-42B6-812A-C53AB7AA55A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C59800-E139-41C8-84C3-C1147D154DB6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EFB883-BA5F-4A25-A4E4-6DF87726C22F}"/>
              </a:ext>
            </a:extLst>
          </p:cNvPr>
          <p:cNvSpPr txBox="1"/>
          <p:nvPr/>
        </p:nvSpPr>
        <p:spPr>
          <a:xfrm>
            <a:off x="614887" y="1645268"/>
            <a:ext cx="4690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meeting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I´m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looking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forward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to meeting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because </a:t>
            </a: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She`s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talking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Paris.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spending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time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friends.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future.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146A13-AE91-4A06-B3F2-FCCF55AD2EC5}"/>
              </a:ext>
            </a:extLst>
          </p:cNvPr>
          <p:cNvSpPr txBox="1"/>
          <p:nvPr/>
        </p:nvSpPr>
        <p:spPr>
          <a:xfrm>
            <a:off x="614887" y="3586266"/>
            <a:ext cx="342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 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 </a:t>
            </a:r>
            <a:endParaRPr lang="pt-BR" sz="1200" b="1" dirty="0">
              <a:solidFill>
                <a:srgbClr val="C00000"/>
              </a:solidFill>
              <a:latin typeface="system-ui"/>
            </a:endParaRPr>
          </a:p>
          <a:p>
            <a:endParaRPr lang="pt-BR" sz="1200" b="1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dirty="0" err="1">
                <a:solidFill>
                  <a:srgbClr val="DC3545"/>
                </a:solidFill>
                <a:latin typeface="system-ui"/>
              </a:rPr>
              <a:t>She’s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</a:p>
          <a:p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He’s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</a:t>
            </a:r>
            <a:endParaRPr lang="pt-BR" sz="1200" b="1" dirty="0">
              <a:solidFill>
                <a:srgbClr val="C00000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They've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endParaRPr lang="pt-BR" sz="1200" b="1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4CA1050-BC6E-4A43-B96C-0DCA24AA99C4}"/>
              </a:ext>
            </a:extLst>
          </p:cNvPr>
          <p:cNvSpPr txBox="1"/>
          <p:nvPr/>
        </p:nvSpPr>
        <p:spPr>
          <a:xfrm>
            <a:off x="614887" y="5525259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can not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can´t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can not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can’t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can’t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4A704C-2787-482F-B6CF-E95371D57511}"/>
              </a:ext>
            </a:extLst>
          </p:cNvPr>
          <p:cNvSpPr txBox="1"/>
          <p:nvPr/>
        </p:nvSpPr>
        <p:spPr>
          <a:xfrm>
            <a:off x="617518" y="7378385"/>
            <a:ext cx="57692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movie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1" i="1" dirty="0">
              <a:solidFill>
                <a:srgbClr val="212529"/>
              </a:solidFill>
              <a:latin typeface="system-ui"/>
            </a:endParaRPr>
          </a:p>
          <a:p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from her.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parentes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Holiday.  	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open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present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775908-DE83-489E-944F-31ED1E97A11B}"/>
              </a:ext>
            </a:extLst>
          </p:cNvPr>
          <p:cNvSpPr txBox="1"/>
          <p:nvPr/>
        </p:nvSpPr>
        <p:spPr>
          <a:xfrm>
            <a:off x="4810138" y="3810795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3E985B-CFD9-48E2-B7EA-A97D41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05" t="62828" r="70139" b="31984"/>
          <a:stretch/>
        </p:blipFill>
        <p:spPr>
          <a:xfrm>
            <a:off x="4571005" y="3952764"/>
            <a:ext cx="277246" cy="26464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B373BED-E47F-4625-B31E-081CB7FAD99B}"/>
              </a:ext>
            </a:extLst>
          </p:cNvPr>
          <p:cNvGrpSpPr/>
          <p:nvPr/>
        </p:nvGrpSpPr>
        <p:grpSpPr>
          <a:xfrm>
            <a:off x="5507961" y="8066585"/>
            <a:ext cx="1019770" cy="1243031"/>
            <a:chOff x="4148685" y="7158317"/>
            <a:chExt cx="1019770" cy="1243031"/>
          </a:xfrm>
        </p:grpSpPr>
        <p:pic>
          <p:nvPicPr>
            <p:cNvPr id="1032" name="Picture 8" descr="Present Drawing - How To Draw A Present Step By Step">
              <a:extLst>
                <a:ext uri="{FF2B5EF4-FFF2-40B4-BE49-F238E27FC236}">
                  <a16:creationId xmlns:a16="http://schemas.microsoft.com/office/drawing/2014/main" id="{F3A2ACD3-B6CE-4507-B6DD-1D21D62A35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3" t="14493" r="13287" b="20024"/>
            <a:stretch/>
          </p:blipFill>
          <p:spPr bwMode="auto">
            <a:xfrm>
              <a:off x="4168395" y="7208674"/>
              <a:ext cx="1000060" cy="119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65B7A86-30C5-48A0-A3B4-CC2EC0676F40}"/>
                </a:ext>
              </a:extLst>
            </p:cNvPr>
            <p:cNvSpPr/>
            <p:nvPr/>
          </p:nvSpPr>
          <p:spPr>
            <a:xfrm>
              <a:off x="4148685" y="7158317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FAE65B2-35D4-4C5E-A257-FA60F8ACAA13}"/>
              </a:ext>
            </a:extLst>
          </p:cNvPr>
          <p:cNvGrpSpPr/>
          <p:nvPr/>
        </p:nvGrpSpPr>
        <p:grpSpPr>
          <a:xfrm>
            <a:off x="4306357" y="7235725"/>
            <a:ext cx="777047" cy="1111168"/>
            <a:chOff x="4934848" y="7642528"/>
            <a:chExt cx="777047" cy="1111168"/>
          </a:xfrm>
        </p:grpSpPr>
        <p:pic>
          <p:nvPicPr>
            <p:cNvPr id="1026" name="Picture 2" descr="Spider-Man: No Way Home - Movie House Cinemas">
              <a:extLst>
                <a:ext uri="{FF2B5EF4-FFF2-40B4-BE49-F238E27FC236}">
                  <a16:creationId xmlns:a16="http://schemas.microsoft.com/office/drawing/2014/main" id="{78C1D005-C8AE-475D-9F27-4D81B630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848" y="7642528"/>
              <a:ext cx="746186" cy="111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8A6211-E274-45E5-BCEB-C20952B03252}"/>
                </a:ext>
              </a:extLst>
            </p:cNvPr>
            <p:cNvSpPr/>
            <p:nvPr/>
          </p:nvSpPr>
          <p:spPr>
            <a:xfrm>
              <a:off x="5412040" y="847338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564791-A3FE-45F5-9CB9-B77DA38E343E}"/>
              </a:ext>
            </a:extLst>
          </p:cNvPr>
          <p:cNvGrpSpPr/>
          <p:nvPr/>
        </p:nvGrpSpPr>
        <p:grpSpPr>
          <a:xfrm>
            <a:off x="4003452" y="8446517"/>
            <a:ext cx="1226023" cy="764106"/>
            <a:chOff x="3833744" y="7028767"/>
            <a:chExt cx="1226023" cy="764106"/>
          </a:xfrm>
        </p:grpSpPr>
        <p:pic>
          <p:nvPicPr>
            <p:cNvPr id="1028" name="Picture 4" descr="Férias é HOLIDAY ou VACATION? Como se diz férias em inglês?">
              <a:extLst>
                <a:ext uri="{FF2B5EF4-FFF2-40B4-BE49-F238E27FC236}">
                  <a16:creationId xmlns:a16="http://schemas.microsoft.com/office/drawing/2014/main" id="{FAD44FC5-FD8B-46A4-8C9D-783F7C488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744" y="7028767"/>
              <a:ext cx="1226023" cy="76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3C5FEAC-F4C9-4D22-B111-B1A4BB2F31E2}"/>
                </a:ext>
              </a:extLst>
            </p:cNvPr>
            <p:cNvSpPr/>
            <p:nvPr/>
          </p:nvSpPr>
          <p:spPr>
            <a:xfrm>
              <a:off x="3851541" y="7030307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414156-BECA-494C-955F-9010F33258E4}"/>
              </a:ext>
            </a:extLst>
          </p:cNvPr>
          <p:cNvGrpSpPr/>
          <p:nvPr/>
        </p:nvGrpSpPr>
        <p:grpSpPr>
          <a:xfrm>
            <a:off x="5369756" y="5831921"/>
            <a:ext cx="1186040" cy="1096633"/>
            <a:chOff x="3088128" y="4498146"/>
            <a:chExt cx="1760123" cy="1627440"/>
          </a:xfrm>
        </p:grpSpPr>
        <p:pic>
          <p:nvPicPr>
            <p:cNvPr id="1034" name="Picture 10" descr="Want Hear Everything Handsome Nosy African Stock Photo (Edit Now) 1321740806">
              <a:extLst>
                <a:ext uri="{FF2B5EF4-FFF2-40B4-BE49-F238E27FC236}">
                  <a16:creationId xmlns:a16="http://schemas.microsoft.com/office/drawing/2014/main" id="{D046970C-18BE-44CD-8D27-5919A81C5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1" r="12956" b="10074"/>
            <a:stretch/>
          </p:blipFill>
          <p:spPr bwMode="auto">
            <a:xfrm>
              <a:off x="3088128" y="4498146"/>
              <a:ext cx="1760123" cy="16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38980E5-A751-4913-89B3-C1804A258605}"/>
                </a:ext>
              </a:extLst>
            </p:cNvPr>
            <p:cNvSpPr/>
            <p:nvPr/>
          </p:nvSpPr>
          <p:spPr>
            <a:xfrm>
              <a:off x="4548396" y="451223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3FD045D-32AD-47F2-AD94-D04F6CD747A7}"/>
              </a:ext>
            </a:extLst>
          </p:cNvPr>
          <p:cNvSpPr txBox="1"/>
          <p:nvPr/>
        </p:nvSpPr>
        <p:spPr>
          <a:xfrm>
            <a:off x="3545114" y="6955081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Enumere 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D771D9F-615E-46B6-BAF1-FBDAB705FCC5}"/>
              </a:ext>
            </a:extLst>
          </p:cNvPr>
          <p:cNvSpPr txBox="1"/>
          <p:nvPr/>
        </p:nvSpPr>
        <p:spPr>
          <a:xfrm>
            <a:off x="3441043" y="5525259"/>
            <a:ext cx="1760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Complete: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1B928F-0C28-4F36-81A2-C0BF815357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AFFF36-FFD2-43F9-B381-3E6AB0F42A4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620F2B-3F57-4810-85DD-7B727A55E5D7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Think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something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consider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ponderar, considerar</a:t>
            </a:r>
            <a:br>
              <a:rPr lang="pt-BR" sz="1200" dirty="0"/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Jane is thinking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suggestion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before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final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decision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Work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(exercise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exercitar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Bob goes to the gym to work out every afternoon.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(attention)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olhar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atenção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Please, look at 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2" name="Picture 2" descr="Andrade Gutierrez e FIEMG vão ampliar internação contra o Covid-19 em MG -  Diário do Comércio">
            <a:extLst>
              <a:ext uri="{FF2B5EF4-FFF2-40B4-BE49-F238E27FC236}">
                <a16:creationId xmlns:a16="http://schemas.microsoft.com/office/drawing/2014/main" id="{4C9A9714-7E11-4A3D-8196-81D240AB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1641886"/>
            <a:ext cx="1844092" cy="1130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10 Ways You Didn't Realize You're Working Out Wrong — Eat This Not That">
            <a:extLst>
              <a:ext uri="{FF2B5EF4-FFF2-40B4-BE49-F238E27FC236}">
                <a16:creationId xmlns:a16="http://schemas.microsoft.com/office/drawing/2014/main" id="{B2DEF0A1-55CB-425E-9273-05F88184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4296303"/>
            <a:ext cx="1795819" cy="1195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Os cinco sentidos em inglês - Visão - inFlux Blog">
            <a:extLst>
              <a:ext uri="{FF2B5EF4-FFF2-40B4-BE49-F238E27FC236}">
                <a16:creationId xmlns:a16="http://schemas.microsoft.com/office/drawing/2014/main" id="{DB9280AC-40F7-4623-BA83-67D5A49A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57" y="6979012"/>
            <a:ext cx="1844092" cy="770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899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estava conversando com o Papai Noel. (mãe)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Seu pai estava dizendo a verdade. (uma mentira)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Na verdade, estávamos pensando em você. (dele)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voltando para casa quando conheci Jane. (eles)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Estava chovendo quando me levantei. (nevando)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Machuquei minhas costas enquanto trabalhava no jardim. (braço)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Acenei para Jane, mas ela não estava olhando. (Prumo)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parando para fumar. (beber)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irmão está estudando em Columbia. (em casa)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As crianças estão fazendo um teste. (seus brinquedos)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fervendo. Tome cuidado! (Não toque nele)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ficando com sede. Vamos beber. (com fome - para comer)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população mundial está aumentando muito rapidamente. (na China)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trabalhando duro hoje. (estude)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ligue entre 10 e 11. Estaremos comendo. (dormir)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governo fará uma declaração sobre a crise ainda hoje. (O presidente)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Estarei viajando pela Europa na próxima semana. (mês)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se tornar profissional. (mestre)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Bem, tenho certeza que uma vez que eles ouvirem o que seu filho fez, eles entenderão. 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 o médico irá visitá-la no dia 14. (em 10 dias)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6DF621-6195-4ED6-9139-D5E05732AE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096EC-26BD-4EDD-88CA-DF5C895EFE8D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Tenses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10699</TotalTime>
  <Words>2321</Words>
  <Application>Microsoft Office PowerPoint</Application>
  <PresentationFormat>Papel A4 (210 x 297 mm)</PresentationFormat>
  <Paragraphs>463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554</cp:revision>
  <cp:lastPrinted>2022-03-17T12:52:41Z</cp:lastPrinted>
  <dcterms:created xsi:type="dcterms:W3CDTF">2021-10-15T13:30:39Z</dcterms:created>
  <dcterms:modified xsi:type="dcterms:W3CDTF">2022-03-23T19:59:05Z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