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72" r:id="rId5"/>
    <p:sldId id="262" r:id="rId6"/>
    <p:sldId id="264" r:id="rId7"/>
    <p:sldId id="265" r:id="rId8"/>
    <p:sldId id="270" r:id="rId9"/>
    <p:sldId id="268" r:id="rId10"/>
    <p:sldId id="271" r:id="rId11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78" y="-84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23/03/2022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bg1"/>
                </a:solidFill>
              </a:rPr>
              <a:t>© www.trainup.com					Page | 1 – 10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6316085"/>
            <a:ext cx="513226" cy="28623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48972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4862200"/>
            <a:ext cx="5878726" cy="928074"/>
            <a:chOff x="335556" y="2882416"/>
            <a:chExt cx="5878726" cy="9280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Oferecer</a:t>
              </a:r>
              <a:r>
                <a:rPr lang="pt-BR" sz="1200" dirty="0"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Pagar 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Fornecer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</a:t>
              </a:r>
              <a:endParaRPr lang="pt-BR" sz="1200" dirty="0">
                <a:solidFill>
                  <a:srgbClr val="212529"/>
                </a:solidFill>
                <a:latin typeface="system-ui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Colocar	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Alcançar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 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Continuar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Lembrar</a:t>
              </a:r>
              <a:r>
                <a:rPr lang="pt-BR" sz="1200" dirty="0"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Dizer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Ver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35287" y="5955846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6311612"/>
            <a:ext cx="971550" cy="286232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Winter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Snow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Cloudy</a:t>
            </a: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Warm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days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Summer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Rainbows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68A8A"/>
                </a:solidFill>
                <a:latin typeface="system-ui"/>
              </a:rPr>
              <a:t>Sunscreen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Autumn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6337237"/>
            <a:ext cx="1523217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primavera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inverno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verão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dias quentes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outono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arco-íris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protetor solar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mola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nublado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072" y="6366232"/>
            <a:ext cx="2360329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S_O_M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S_N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SU_NY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T_UN_ER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W_ND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WIN_Y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O_D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FRE_ZI_G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T_RN_DO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R_INI_G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6341777"/>
            <a:ext cx="37597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423845"/>
            <a:ext cx="1590080" cy="327826"/>
            <a:chOff x="418914" y="2874304"/>
            <a:chExt cx="1590080" cy="327826"/>
          </a:xfrm>
          <a:solidFill>
            <a:srgbClr val="FFFF00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326266"/>
            <a:ext cx="526578" cy="5265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7C3CD2-EB6C-4649-88A7-0AB07161F49C}"/>
              </a:ext>
            </a:extLst>
          </p:cNvPr>
          <p:cNvSpPr txBox="1"/>
          <p:nvPr/>
        </p:nvSpPr>
        <p:spPr>
          <a:xfrm>
            <a:off x="365581" y="1769167"/>
            <a:ext cx="664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Can	                    </a:t>
            </a:r>
            <a:r>
              <a:rPr lang="pt-BR" sz="1200" b="1" dirty="0" err="1"/>
              <a:t>Could</a:t>
            </a:r>
            <a:r>
              <a:rPr lang="pt-BR" sz="1200" b="1" dirty="0"/>
              <a:t>	                   May                                    Must	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CCCE82D-6889-42CD-A4AC-DA0204AB1F3D}"/>
              </a:ext>
            </a:extLst>
          </p:cNvPr>
          <p:cNvSpPr txBox="1"/>
          <p:nvPr/>
        </p:nvSpPr>
        <p:spPr>
          <a:xfrm>
            <a:off x="383902" y="3253523"/>
            <a:ext cx="5439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 err="1"/>
              <a:t>Might</a:t>
            </a:r>
            <a:r>
              <a:rPr lang="pt-BR" sz="1200" b="1" dirty="0"/>
              <a:t> 		        </a:t>
            </a:r>
            <a:r>
              <a:rPr lang="pt-BR" sz="1200" b="1" dirty="0" err="1"/>
              <a:t>Should</a:t>
            </a:r>
            <a:r>
              <a:rPr lang="pt-BR" sz="1200" b="1" dirty="0"/>
              <a:t>		               Would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F844B-304B-4F7D-8103-CF97FD319EFC}"/>
              </a:ext>
            </a:extLst>
          </p:cNvPr>
          <p:cNvSpPr txBox="1"/>
          <p:nvPr/>
        </p:nvSpPr>
        <p:spPr>
          <a:xfrm>
            <a:off x="497261" y="935243"/>
            <a:ext cx="5733189" cy="6151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pPr>
              <a:lnSpc>
                <a:spcPct val="150000"/>
              </a:lnSpc>
            </a:pPr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estudar.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entender a aula dela.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responder suas perguntas o tempo todo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baixar este material.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concordar com suas ideias.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fazer uma pausa.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lançar um novo slogan.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mudar para outro país.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candidatar ao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ler esse livro.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parasse de estudar.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12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Eu odiaria que você deixasse 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ficasse doente.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falhasse novamente.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vendesse seu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não fazia ideia de que ela era tão inteligente.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Ele não tem ideia de como chegar lá.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tenho ideia de que horas devo falar.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de como ela cozinhou aquela refeição.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do que ele está pensando.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B80220-71A0-4B4B-BFE8-9B646976593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21799F-9AAD-438E-BA90-57623DED05B6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EDBAA0-A06B-4407-88D5-DF2E4FE64F6E}"/>
              </a:ext>
            </a:extLst>
          </p:cNvPr>
          <p:cNvSpPr txBox="1"/>
          <p:nvPr/>
        </p:nvSpPr>
        <p:spPr>
          <a:xfrm>
            <a:off x="461308" y="7505070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O que você está procurando? 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2. Preciso entregar meu dever de casa na próxima aula. 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3. Eu dei a maioria das minhas roupas quando me mudei para o exterior.</a:t>
            </a: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Risque a opção INCORRETA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i="1" dirty="0">
              <a:solidFill>
                <a:srgbClr val="0D6EFD"/>
              </a:solidFill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 / cans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 Spanish.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 / Can to 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I go to the bathroom?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 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cans not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Jane. She is at work now.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She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/ </a:t>
            </a:r>
            <a:r>
              <a:rPr lang="en-US" sz="1200" b="1" dirty="0" err="1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culd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play the piano when she was five years old.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My brother </a:t>
            </a:r>
            <a:r>
              <a:rPr lang="en-US" sz="1200" b="1" dirty="0" err="1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couldz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/ 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go to the club.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could / could to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 much hotter in December.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to could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lend you my smartphone.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may / mays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rain tomorrow.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May To / May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I come in?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might / </a:t>
            </a:r>
            <a:r>
              <a:rPr lang="en-US" sz="1200" b="1" dirty="0" err="1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mights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to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rain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5" y="4901878"/>
            <a:ext cx="6294299" cy="4472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/ rain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/ might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You / run / </a:t>
            </a:r>
            <a:r>
              <a:rPr lang="en-US" sz="1200" b="1" i="0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musn´t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inside / church / the.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quite / It´s / dark, / it  / be / after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must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9 o´clock.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smoke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shouldn´t 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She  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 / she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believe / harder / study / time / this.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It´s / cold / close / here / very . / I  / the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window.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when / I / swim / was / 6 old years.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She / what / I / was / understand / saying.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My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5 / grandfather / l / speak / languages.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on / Jane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shouldn´t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the / street / be / at / this / time.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sometimes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go / for / a walk / You.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70295" y="9398860"/>
            <a:ext cx="6535304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4790A9-5330-4245-A88F-68EBAD21461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3F492D-E6A7-44CF-83F6-2EEFADD44DC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How many languages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speak?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Excuse me,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just open the window?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use your phone now?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should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do to speak English fluently?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Might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suggest an idea for the project?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give me his phone number?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do in your job?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borrow your car?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How many glasses of water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drink in one minute?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Shouldn´t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try to eat better?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visit you tomorrow?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repeat that please?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Would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like a slice of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 to Jane?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leave this weekend?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we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smoke here?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wear for the job interview?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bring me a glass of water?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Would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buy me a ring?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clean your room?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BED5CA-B8E8-4118-82AD-6BDA3C8B563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154F94-7507-44C9-8CD7-0CE95626FCBE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400" y="9398860"/>
            <a:ext cx="6553198" cy="291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4 - 10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8027DE4-38B5-4E35-9132-3B379B3399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2035526-F71C-4476-A199-06A1667E107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675EE2A5-1EB0-4490-927C-5749A8D2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990733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1C035574-8F77-4704-950F-6A00EFC1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5258482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81B125E1-4145-440E-9DDF-73E69E03760E}"/>
              </a:ext>
            </a:extLst>
          </p:cNvPr>
          <p:cNvSpPr/>
          <p:nvPr/>
        </p:nvSpPr>
        <p:spPr>
          <a:xfrm>
            <a:off x="1672389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C7B61AB-4EEF-497F-A60E-1A64146146AD}"/>
              </a:ext>
            </a:extLst>
          </p:cNvPr>
          <p:cNvSpPr/>
          <p:nvPr/>
        </p:nvSpPr>
        <p:spPr>
          <a:xfrm>
            <a:off x="3654722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A006178-636D-400B-9FC7-133A36276137}"/>
              </a:ext>
            </a:extLst>
          </p:cNvPr>
          <p:cNvSpPr/>
          <p:nvPr/>
        </p:nvSpPr>
        <p:spPr>
          <a:xfrm>
            <a:off x="1676051" y="368602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090A53E-79B3-46AD-AB07-EED22F854B77}"/>
              </a:ext>
            </a:extLst>
          </p:cNvPr>
          <p:cNvSpPr/>
          <p:nvPr/>
        </p:nvSpPr>
        <p:spPr>
          <a:xfrm>
            <a:off x="1676051" y="464985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8F894AE-CDBB-4504-9BCE-97E687D77B03}"/>
              </a:ext>
            </a:extLst>
          </p:cNvPr>
          <p:cNvSpPr/>
          <p:nvPr/>
        </p:nvSpPr>
        <p:spPr>
          <a:xfrm>
            <a:off x="1676051" y="40480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C642B9F-0D3F-4C6B-8043-75A8AD238A01}"/>
              </a:ext>
            </a:extLst>
          </p:cNvPr>
          <p:cNvSpPr/>
          <p:nvPr/>
        </p:nvSpPr>
        <p:spPr>
          <a:xfrm>
            <a:off x="2671443" y="371994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5B4B8BE-A6EE-41B3-98FD-015D9A7B0C07}"/>
              </a:ext>
            </a:extLst>
          </p:cNvPr>
          <p:cNvSpPr/>
          <p:nvPr/>
        </p:nvSpPr>
        <p:spPr>
          <a:xfrm>
            <a:off x="2671443" y="4129968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807D751-2AB4-417D-AF62-5206A78985FD}"/>
              </a:ext>
            </a:extLst>
          </p:cNvPr>
          <p:cNvSpPr/>
          <p:nvPr/>
        </p:nvSpPr>
        <p:spPr>
          <a:xfrm>
            <a:off x="3644848" y="384040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B360726-A781-4BC1-B00C-2C0316854321}"/>
              </a:ext>
            </a:extLst>
          </p:cNvPr>
          <p:cNvSpPr/>
          <p:nvPr/>
        </p:nvSpPr>
        <p:spPr>
          <a:xfrm>
            <a:off x="3656879" y="43018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24C420C-2F05-4588-A79C-6D9CFE5883A4}"/>
              </a:ext>
            </a:extLst>
          </p:cNvPr>
          <p:cNvSpPr/>
          <p:nvPr/>
        </p:nvSpPr>
        <p:spPr>
          <a:xfrm>
            <a:off x="4620410" y="386970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F74B4DB-632C-4001-9C29-5EB91A31F63E}"/>
              </a:ext>
            </a:extLst>
          </p:cNvPr>
          <p:cNvSpPr/>
          <p:nvPr/>
        </p:nvSpPr>
        <p:spPr>
          <a:xfrm>
            <a:off x="4620410" y="444554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3F4AB575-F0F2-4F36-A2CD-CA6EDD9220D5}"/>
              </a:ext>
            </a:extLst>
          </p:cNvPr>
          <p:cNvSpPr/>
          <p:nvPr/>
        </p:nvSpPr>
        <p:spPr>
          <a:xfrm>
            <a:off x="4772810" y="459794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46892DD-6CE5-40A5-8FE8-D4869194BA4B}"/>
              </a:ext>
            </a:extLst>
          </p:cNvPr>
          <p:cNvSpPr/>
          <p:nvPr/>
        </p:nvSpPr>
        <p:spPr>
          <a:xfrm>
            <a:off x="1847200" y="641758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A851268B-6361-4713-B4DE-F29F13B95413}"/>
              </a:ext>
            </a:extLst>
          </p:cNvPr>
          <p:cNvSpPr/>
          <p:nvPr/>
        </p:nvSpPr>
        <p:spPr>
          <a:xfrm>
            <a:off x="4944182" y="6307758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3D3B1DB-F201-4436-9585-EBF6D32F6B33}"/>
              </a:ext>
            </a:extLst>
          </p:cNvPr>
          <p:cNvSpPr/>
          <p:nvPr/>
        </p:nvSpPr>
        <p:spPr>
          <a:xfrm>
            <a:off x="4178573" y="714964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EAD7DA1-245F-49FE-87C1-D22497E754AE}"/>
              </a:ext>
            </a:extLst>
          </p:cNvPr>
          <p:cNvSpPr/>
          <p:nvPr/>
        </p:nvSpPr>
        <p:spPr>
          <a:xfrm>
            <a:off x="1847200" y="809799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5D00FF1-0607-470F-B0EA-22671D44C421}"/>
              </a:ext>
            </a:extLst>
          </p:cNvPr>
          <p:cNvSpPr/>
          <p:nvPr/>
        </p:nvSpPr>
        <p:spPr>
          <a:xfrm>
            <a:off x="4178573" y="883736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B25F4B38-CC38-4444-9B6A-D7F1F50E22A9}"/>
              </a:ext>
            </a:extLst>
          </p:cNvPr>
          <p:cNvSpPr/>
          <p:nvPr/>
        </p:nvSpPr>
        <p:spPr>
          <a:xfrm>
            <a:off x="4956214" y="817403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5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52400" y="9382466"/>
            <a:ext cx="6553199" cy="2976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5 - 10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7AD48-2750-433F-A668-8598EA3301D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AC67752-BBFB-4DD8-9082-09761C0D7CF5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6DC7A7-752B-4A57-BA26-86EF792B6589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Where 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go on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summer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during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winter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everybody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spring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What’s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favourite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season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know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anyone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hates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summer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595B07A-1D09-42F3-91D0-600A458CADE4}"/>
              </a:ext>
            </a:extLst>
          </p:cNvPr>
          <p:cNvSpPr txBox="1"/>
          <p:nvPr/>
        </p:nvSpPr>
        <p:spPr>
          <a:xfrm>
            <a:off x="3095767" y="5858714"/>
            <a:ext cx="37622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a)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does the weather change your feelings?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b)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Would you like to work as a weather forecaster?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c) How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weather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today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d)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sunglasses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when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it’s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hot?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e)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always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take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umbrella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when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it is cloudy?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27B55D-6341-4B33-A32F-E7CAB3D4CE87}"/>
              </a:ext>
            </a:extLst>
          </p:cNvPr>
          <p:cNvSpPr txBox="1"/>
          <p:nvPr/>
        </p:nvSpPr>
        <p:spPr>
          <a:xfrm>
            <a:off x="1126784" y="6204030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WEATHER</a:t>
            </a:r>
          </a:p>
        </p:txBody>
      </p:sp>
      <p:pic>
        <p:nvPicPr>
          <p:cNvPr id="31" name="Picture 2" descr="The Four Seasons .. How do they occur? | ArabiaWeather | ArabiaWeather">
            <a:extLst>
              <a:ext uri="{FF2B5EF4-FFF2-40B4-BE49-F238E27FC236}">
                <a16:creationId xmlns:a16="http://schemas.microsoft.com/office/drawing/2014/main" id="{FEA4C2C3-CBE4-4396-B8CA-854999FE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7" y="2785519"/>
            <a:ext cx="2290009" cy="15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F38C82-46EE-49C1-8BBA-0A81AEC1477D}"/>
              </a:ext>
            </a:extLst>
          </p:cNvPr>
          <p:cNvSpPr txBox="1"/>
          <p:nvPr/>
        </p:nvSpPr>
        <p:spPr>
          <a:xfrm>
            <a:off x="1006071" y="23261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SEASONS</a:t>
            </a:r>
          </a:p>
        </p:txBody>
      </p:sp>
      <p:pic>
        <p:nvPicPr>
          <p:cNvPr id="38" name="Picture 6" descr="Weather Afis - meteoblue">
            <a:extLst>
              <a:ext uri="{FF2B5EF4-FFF2-40B4-BE49-F238E27FC236}">
                <a16:creationId xmlns:a16="http://schemas.microsoft.com/office/drawing/2014/main" id="{4600C628-3FCE-44DB-AD39-0947966C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8" y="6718874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52400" y="9421742"/>
            <a:ext cx="6553199" cy="258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6 - 10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76CCB6-E9A6-4F84-899F-0B5DE1BF51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C0E427-4901-478F-8FBA-07B24D798903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583BA3-ACA5-401D-AEA8-85931A1066A2}"/>
              </a:ext>
            </a:extLst>
          </p:cNvPr>
          <p:cNvSpPr txBox="1"/>
          <p:nvPr/>
        </p:nvSpPr>
        <p:spPr>
          <a:xfrm>
            <a:off x="508476" y="3587088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6.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taking a break.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7.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launching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a new slogan.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8.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moving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another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country.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9.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applying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for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10.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reading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that book.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7FE861D-39EA-4B09-974E-B38F5F85EBED}"/>
              </a:ext>
            </a:extLst>
          </p:cNvPr>
          <p:cNvSpPr txBox="1"/>
          <p:nvPr/>
        </p:nvSpPr>
        <p:spPr>
          <a:xfrm>
            <a:off x="508476" y="5526080"/>
            <a:ext cx="28551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11.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stop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studying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12.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quit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13.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sick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14.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fail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again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15.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sell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car.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A49797-DFDA-4BD1-8531-79B1F20159B0}"/>
              </a:ext>
            </a:extLst>
          </p:cNvPr>
          <p:cNvSpPr txBox="1"/>
          <p:nvPr/>
        </p:nvSpPr>
        <p:spPr>
          <a:xfrm>
            <a:off x="508476" y="7482750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16. I ____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that ____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was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so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smart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17. He has no ____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18. ___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what _____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should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19.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______ that 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20.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___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of ______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is 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534E57E-0872-4B38-A61C-96A6A72AEB64}"/>
              </a:ext>
            </a:extLst>
          </p:cNvPr>
          <p:cNvSpPr txBox="1"/>
          <p:nvPr/>
        </p:nvSpPr>
        <p:spPr>
          <a:xfrm>
            <a:off x="3822511" y="341777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11.1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Continue 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0DCFD5D-393F-427E-A974-7F9BBB345FD3}"/>
              </a:ext>
            </a:extLst>
          </p:cNvPr>
          <p:cNvGrpSpPr/>
          <p:nvPr/>
        </p:nvGrpSpPr>
        <p:grpSpPr>
          <a:xfrm>
            <a:off x="4798325" y="6884205"/>
            <a:ext cx="867432" cy="597653"/>
            <a:chOff x="4798325" y="6884205"/>
            <a:chExt cx="867432" cy="597653"/>
          </a:xfrm>
        </p:grpSpPr>
        <p:pic>
          <p:nvPicPr>
            <p:cNvPr id="34" name="Picture 8" descr="5 Signs You Shouldn't Try To Sell Your Used Car On Your Own - Ride Time">
              <a:extLst>
                <a:ext uri="{FF2B5EF4-FFF2-40B4-BE49-F238E27FC236}">
                  <a16:creationId xmlns:a16="http://schemas.microsoft.com/office/drawing/2014/main" id="{289586C3-273B-4D45-A0C0-DE6245E02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325" y="6884205"/>
              <a:ext cx="841832" cy="58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9ADD690-56D7-4447-B610-7C6070E865D2}"/>
                </a:ext>
              </a:extLst>
            </p:cNvPr>
            <p:cNvSpPr/>
            <p:nvPr/>
          </p:nvSpPr>
          <p:spPr>
            <a:xfrm>
              <a:off x="5365902" y="7201550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A092D5C-D42F-4DA0-8EE2-0924E9B7EB19}"/>
              </a:ext>
            </a:extLst>
          </p:cNvPr>
          <p:cNvGrpSpPr/>
          <p:nvPr/>
        </p:nvGrpSpPr>
        <p:grpSpPr>
          <a:xfrm>
            <a:off x="3613753" y="6593695"/>
            <a:ext cx="899540" cy="704931"/>
            <a:chOff x="3613753" y="6593695"/>
            <a:chExt cx="899540" cy="704931"/>
          </a:xfrm>
        </p:grpSpPr>
        <p:pic>
          <p:nvPicPr>
            <p:cNvPr id="39" name="Picture 6" descr="Dear Science: Why Do I Always Get Sick When The Seasons Change?">
              <a:extLst>
                <a:ext uri="{FF2B5EF4-FFF2-40B4-BE49-F238E27FC236}">
                  <a16:creationId xmlns:a16="http://schemas.microsoft.com/office/drawing/2014/main" id="{B91750E0-9E6B-4457-A5E7-96414AA5C6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9127" b="5079"/>
            <a:stretch/>
          </p:blipFill>
          <p:spPr bwMode="auto">
            <a:xfrm>
              <a:off x="3613753" y="6593695"/>
              <a:ext cx="855293" cy="70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20752EA3-E36E-460F-97E6-CD9BDCEE4D45}"/>
                </a:ext>
              </a:extLst>
            </p:cNvPr>
            <p:cNvSpPr/>
            <p:nvPr/>
          </p:nvSpPr>
          <p:spPr>
            <a:xfrm>
              <a:off x="4213438" y="659369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825906A-A2BE-4F7B-AA48-F35D83D62F8F}"/>
              </a:ext>
            </a:extLst>
          </p:cNvPr>
          <p:cNvGrpSpPr/>
          <p:nvPr/>
        </p:nvGrpSpPr>
        <p:grpSpPr>
          <a:xfrm>
            <a:off x="3363652" y="5799739"/>
            <a:ext cx="938531" cy="599597"/>
            <a:chOff x="3363652" y="5799739"/>
            <a:chExt cx="938531" cy="599597"/>
          </a:xfrm>
        </p:grpSpPr>
        <p:pic>
          <p:nvPicPr>
            <p:cNvPr id="42" name="Picture 4" descr="Quit job? Questions that you should answer yes beforehand - nilamburnews.com">
              <a:extLst>
                <a:ext uri="{FF2B5EF4-FFF2-40B4-BE49-F238E27FC236}">
                  <a16:creationId xmlns:a16="http://schemas.microsoft.com/office/drawing/2014/main" id="{BC1F3FA7-7349-4133-83FA-4F1802CB6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652" y="5817417"/>
              <a:ext cx="874468" cy="58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C1983A7A-B472-44C8-906C-9AE7E9A3FC52}"/>
                </a:ext>
              </a:extLst>
            </p:cNvPr>
            <p:cNvSpPr/>
            <p:nvPr/>
          </p:nvSpPr>
          <p:spPr>
            <a:xfrm>
              <a:off x="4002328" y="579973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25585E6-EFAC-4629-A1C8-AFECFE708B38}"/>
              </a:ext>
            </a:extLst>
          </p:cNvPr>
          <p:cNvGrpSpPr/>
          <p:nvPr/>
        </p:nvGrpSpPr>
        <p:grpSpPr>
          <a:xfrm>
            <a:off x="4704206" y="5813314"/>
            <a:ext cx="839734" cy="604551"/>
            <a:chOff x="5537900" y="5575894"/>
            <a:chExt cx="839734" cy="604551"/>
          </a:xfrm>
        </p:grpSpPr>
        <p:pic>
          <p:nvPicPr>
            <p:cNvPr id="45" name="Picture 2" descr="Student Studying Hard Exam, Sleeping on Books Read in Library -  Lucianobucobrasil">
              <a:extLst>
                <a:ext uri="{FF2B5EF4-FFF2-40B4-BE49-F238E27FC236}">
                  <a16:creationId xmlns:a16="http://schemas.microsoft.com/office/drawing/2014/main" id="{9C192A71-B126-4103-8B24-D276894E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900" y="5598526"/>
              <a:ext cx="811624" cy="58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4E9C02E5-E5AC-4E72-A2F1-725F23C39C97}"/>
                </a:ext>
              </a:extLst>
            </p:cNvPr>
            <p:cNvSpPr/>
            <p:nvPr/>
          </p:nvSpPr>
          <p:spPr>
            <a:xfrm>
              <a:off x="6077779" y="5575894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CAADF5C-147A-406F-A631-9D7CC357E951}"/>
              </a:ext>
            </a:extLst>
          </p:cNvPr>
          <p:cNvGrpSpPr/>
          <p:nvPr/>
        </p:nvGrpSpPr>
        <p:grpSpPr>
          <a:xfrm>
            <a:off x="5740023" y="6200720"/>
            <a:ext cx="957610" cy="647106"/>
            <a:chOff x="7703439" y="6028151"/>
            <a:chExt cx="957610" cy="647106"/>
          </a:xfrm>
        </p:grpSpPr>
        <p:pic>
          <p:nvPicPr>
            <p:cNvPr id="48" name="Picture 10" descr="3 reasons why cybersecurity projects fail - CyPro">
              <a:extLst>
                <a:ext uri="{FF2B5EF4-FFF2-40B4-BE49-F238E27FC236}">
                  <a16:creationId xmlns:a16="http://schemas.microsoft.com/office/drawing/2014/main" id="{B1214943-3F32-447F-8FD9-F37B4020C2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3" r="11674"/>
            <a:stretch/>
          </p:blipFill>
          <p:spPr bwMode="auto">
            <a:xfrm>
              <a:off x="7703439" y="6028151"/>
              <a:ext cx="918287" cy="647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8D04768-CFE2-47E9-BA39-54BABDCCFD52}"/>
                </a:ext>
              </a:extLst>
            </p:cNvPr>
            <p:cNvSpPr/>
            <p:nvPr/>
          </p:nvSpPr>
          <p:spPr>
            <a:xfrm>
              <a:off x="8361194" y="639494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3245D4F-CA7E-4A52-A83B-D889332FCBDC}"/>
              </a:ext>
            </a:extLst>
          </p:cNvPr>
          <p:cNvSpPr txBox="1"/>
          <p:nvPr/>
        </p:nvSpPr>
        <p:spPr>
          <a:xfrm>
            <a:off x="3800886" y="5307583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Enumere as imagens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BD83ED7-E2AB-4E2F-9094-521661C359C0}"/>
              </a:ext>
            </a:extLst>
          </p:cNvPr>
          <p:cNvSpPr txBox="1"/>
          <p:nvPr/>
        </p:nvSpPr>
        <p:spPr>
          <a:xfrm>
            <a:off x="3744593" y="8228151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partes faltantes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2" name="CaixaDeTexto 17">
            <a:extLst>
              <a:ext uri="{FF2B5EF4-FFF2-40B4-BE49-F238E27FC236}">
                <a16:creationId xmlns:a16="http://schemas.microsoft.com/office/drawing/2014/main" id="{B5B59DB0-9D6A-4022-89E5-CA0FF532BAD5}"/>
              </a:ext>
            </a:extLst>
          </p:cNvPr>
          <p:cNvSpPr txBox="1"/>
          <p:nvPr/>
        </p:nvSpPr>
        <p:spPr>
          <a:xfrm>
            <a:off x="375336" y="1366521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Ouça as frases no site e escreva abaixo: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3" name="CaixaDeTexto 23">
            <a:extLst>
              <a:ext uri="{FF2B5EF4-FFF2-40B4-BE49-F238E27FC236}">
                <a16:creationId xmlns:a16="http://schemas.microsoft.com/office/drawing/2014/main" id="{1430943B-9A92-4567-BDA8-FDAE38A76F74}"/>
              </a:ext>
            </a:extLst>
          </p:cNvPr>
          <p:cNvSpPr txBox="1"/>
          <p:nvPr/>
        </p:nvSpPr>
        <p:spPr>
          <a:xfrm>
            <a:off x="514741" y="1684788"/>
            <a:ext cx="57691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1.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</a:t>
            </a:r>
            <a:r>
              <a:rPr lang="pt-BR" sz="1200" b="1" i="0" u="none" strike="noStrike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2. </a:t>
            </a:r>
            <a:r>
              <a:rPr lang="pt-BR" sz="1200" b="1" dirty="0" err="1">
                <a:solidFill>
                  <a:srgbClr val="068A8A"/>
                </a:solidFill>
                <a:latin typeface="system-ui"/>
                <a:cs typeface="Segoe UI" panose="020B0502040204020203" pitchFamily="34" charset="0"/>
              </a:rPr>
              <a:t>She’s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3.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4.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5. </a:t>
            </a:r>
            <a:r>
              <a:rPr lang="pt-BR" sz="1200" b="1" dirty="0" err="1">
                <a:solidFill>
                  <a:srgbClr val="068A8A"/>
                </a:solidFill>
                <a:latin typeface="system-ui"/>
                <a:cs typeface="Segoe UI" panose="020B0502040204020203" pitchFamily="34" charset="0"/>
              </a:rPr>
              <a:t>They’re</a:t>
            </a:r>
            <a:r>
              <a:rPr lang="pt-BR" sz="1200" b="1" dirty="0">
                <a:solidFill>
                  <a:srgbClr val="068A8A"/>
                </a:solidFill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r>
              <a:rPr lang="pt-BR" sz="1200" b="1" dirty="0">
                <a:solidFill>
                  <a:srgbClr val="068A8A"/>
                </a:solidFill>
                <a:latin typeface="system-ui"/>
                <a:cs typeface="Segoe UI" panose="020B0502040204020203" pitchFamily="34" charset="0"/>
              </a:rPr>
              <a:t> 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67C70D6-FC71-4827-857C-41766E759A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805" t="62828" r="70139" b="31984"/>
          <a:stretch/>
        </p:blipFill>
        <p:spPr>
          <a:xfrm>
            <a:off x="3254424" y="1372326"/>
            <a:ext cx="277246" cy="2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3088DE8-B937-4053-BC7F-0BE9B4B0515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D1765F-7CA3-4C35-8AFB-9347105AF44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E71D23-F53E-4974-8F21-03D9E2A73782}"/>
              </a:ext>
            </a:extLst>
          </p:cNvPr>
          <p:cNvSpPr txBox="1"/>
          <p:nvPr/>
        </p:nvSpPr>
        <p:spPr>
          <a:xfrm>
            <a:off x="369071" y="1641886"/>
            <a:ext cx="5766178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(search)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procurar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buscar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are you looking for?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(surrender)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entregue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need to give in my homework next class.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(donate)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gave most of my clothes away when I moved abroad.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6" name="Picture 2" descr="Phrasal Verb: look for e look up - inFlux Blog">
            <a:extLst>
              <a:ext uri="{FF2B5EF4-FFF2-40B4-BE49-F238E27FC236}">
                <a16:creationId xmlns:a16="http://schemas.microsoft.com/office/drawing/2014/main" id="{0A27BAC6-96E3-4662-9ABA-1CFF3722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24" y="1539611"/>
            <a:ext cx="1958726" cy="17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hrasal Verbs com Take: aprenda Take out, Take over e Take in no inglês -  Wizard Idiomas">
            <a:extLst>
              <a:ext uri="{FF2B5EF4-FFF2-40B4-BE49-F238E27FC236}">
                <a16:creationId xmlns:a16="http://schemas.microsoft.com/office/drawing/2014/main" id="{01837535-03C0-4577-80AD-CCF0B339E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82" y="4339720"/>
            <a:ext cx="2190284" cy="1226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25,051 Donate Clothes Stock Photos, Pictures &amp; Royalty-Free Images - iStock">
            <a:extLst>
              <a:ext uri="{FF2B5EF4-FFF2-40B4-BE49-F238E27FC236}">
                <a16:creationId xmlns:a16="http://schemas.microsoft.com/office/drawing/2014/main" id="{0B2AC4FA-B7A7-4462-9841-EF12D11B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64" y="6990348"/>
            <a:ext cx="2067823" cy="1376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499730" y="1244971"/>
            <a:ext cx="5967509" cy="7931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Eu posso falar espanhol.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Posso ir ao banheiro?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pode ser Jane. Ela está no trabalho agora.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sabia tocar piano quando tinha cinco anos.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5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Meu irmão poderia ir ao clube.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ficar muito mais quente em dezembro.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Eu poderia te emprestar meu smartphone.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chover amanhã.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9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Posso entrar?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chover hoje.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não deve correr dentro da igreja.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Está bem escuro, deve ser depois das 9 horas.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deve fumar.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Acredito que ela vai estudar mais dessa vez.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Está muito frio aqui. Eu vou fechar a janela.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16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Eu sabia nadar quando tinha 6 anos.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conseguia entender o que eu estava dizendo.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Meu avô falava 5 idiomas.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Jane não deveria estar na rua a essa hora.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deveria dar uma volta de vez em quando.</a:t>
            </a:r>
            <a:endParaRPr lang="pt-BR" sz="1200" dirty="0">
              <a:solidFill>
                <a:schemeClr val="accent2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8 - 10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5B4EE9-35AA-4308-A091-AB1D954FB726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75CFB8-2A30-43AF-BE5A-1CBFD0673691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52400" y="9398860"/>
            <a:ext cx="655319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9 - 10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4521258" cy="40858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solidFill>
                <a:schemeClr val="accent2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línguas você fala?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 licença, posso apenas abrir a janela?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usar seu telefone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para falar inglês fluentemente?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sugerir uma ideia para o projeto?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vai me dar o número de telefone dele?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em seu trabalho?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Posso pegar seu carro emprestado?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Quantos copos de água você pode beber em um minuto?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não deveria tentar comer melhor?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visitá-lo amanhã?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 repetir isso, por favor?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gostaria de uma fatia de pizza?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falar com Jane?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deve sair neste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Podemos fumar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O que você deve vestir para a entrevista de emprego?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poderia me trazer um copo de água?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me compraria um anel?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 limpar seu quarto?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9CB93-F5F0-495A-8504-9CBB77CF693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359A30-E00C-4F8C-8462-E39949E647D6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48C8900-14CF-434E-AAAE-F145E4A51D72}"/>
              </a:ext>
            </a:extLst>
          </p:cNvPr>
          <p:cNvSpPr txBox="1"/>
          <p:nvPr/>
        </p:nvSpPr>
        <p:spPr>
          <a:xfrm>
            <a:off x="377688" y="593977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latin typeface="system-ui"/>
                <a:ea typeface="Times New Roman" panose="02020603050405020304" pitchFamily="18" charset="0"/>
              </a:rPr>
              <a:t>SEASONS</a:t>
            </a:r>
            <a:endParaRPr lang="pt-BR" sz="1200" b="1" dirty="0">
              <a:solidFill>
                <a:schemeClr val="accent2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 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Onde você vai no verão?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durante o inverno?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Todo mundo gosta da primavera?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a sua estação favorita?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conhece alguém que odeia o verão?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46849A-B83C-4466-95E6-482BA84C30DA}"/>
              </a:ext>
            </a:extLst>
          </p:cNvPr>
          <p:cNvSpPr txBox="1"/>
          <p:nvPr/>
        </p:nvSpPr>
        <p:spPr>
          <a:xfrm>
            <a:off x="375989" y="744069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Times New Roman" panose="02020603050405020304" pitchFamily="18" charset="0"/>
              </a:rPr>
              <a:t>WEATHER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o clima muda seus sentimentos?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Gostaria de trabalhar como meteorologista?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estava o clima hoje?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usa óculos escuros quando está quente?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sempre leva seu guarda-chuva quando está nublado?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11105</TotalTime>
  <Words>2123</Words>
  <Application>Microsoft Office PowerPoint</Application>
  <PresentationFormat>Papel A4 (210 x 297 mm)</PresentationFormat>
  <Paragraphs>394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579</cp:revision>
  <cp:lastPrinted>2022-03-18T15:31:40Z</cp:lastPrinted>
  <dcterms:created xsi:type="dcterms:W3CDTF">2021-10-15T13:30:39Z</dcterms:created>
  <dcterms:modified xsi:type="dcterms:W3CDTF">2022-03-24T00:08:56Z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