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72" r:id="rId5"/>
    <p:sldId id="262" r:id="rId6"/>
    <p:sldId id="264" r:id="rId7"/>
    <p:sldId id="265" r:id="rId8"/>
    <p:sldId id="270" r:id="rId9"/>
    <p:sldId id="268" r:id="rId10"/>
    <p:sldId id="271" r:id="rId11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210" y="-1086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23/03/2022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bg1"/>
                </a:solidFill>
              </a:rPr>
              <a:t>© www.trainup.com					Page | 1 – 10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41" y="6316085"/>
            <a:ext cx="513226" cy="286232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  <a:endParaRPr lang="en-US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2" y="1489729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1) Escreva as frases usadas no vídeo: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EFADA63-FE33-4DF7-8586-794FDE3FE6D3}"/>
              </a:ext>
            </a:extLst>
          </p:cNvPr>
          <p:cNvGrpSpPr/>
          <p:nvPr/>
        </p:nvGrpSpPr>
        <p:grpSpPr>
          <a:xfrm>
            <a:off x="185428" y="4862200"/>
            <a:ext cx="7034238" cy="928074"/>
            <a:chOff x="335556" y="2882416"/>
            <a:chExt cx="7034238" cy="928074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7FB8D9-479C-4E65-9D7F-667A1FD24178}"/>
                </a:ext>
              </a:extLst>
            </p:cNvPr>
            <p:cNvSpPr txBox="1"/>
            <p:nvPr/>
          </p:nvSpPr>
          <p:spPr>
            <a:xfrm>
              <a:off x="335556" y="2882416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2) Escreva os verbos em Inglês:</a:t>
              </a:r>
              <a:endPara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4F47B15-380E-41C1-96F9-992CD2938C24}"/>
                </a:ext>
              </a:extLst>
            </p:cNvPr>
            <p:cNvSpPr txBox="1"/>
            <p:nvPr/>
          </p:nvSpPr>
          <p:spPr>
            <a:xfrm>
              <a:off x="449588" y="3164159"/>
              <a:ext cx="692020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- Oferecer</a:t>
              </a:r>
              <a:r>
                <a:rPr lang="pt-BR" sz="1200" b="0" i="0" dirty="0">
                  <a:solidFill>
                    <a:srgbClr val="212529"/>
                  </a:solidFill>
                  <a:latin typeface="system-ui"/>
                  <a:cs typeface="Segoe UI" panose="020B0502040204020203" pitchFamily="34" charset="0"/>
                </a:rPr>
                <a:t> </a:t>
              </a:r>
              <a:r>
                <a:rPr lang="pt-BR" sz="1200" b="0" i="0" dirty="0">
                  <a:solidFill>
                    <a:srgbClr val="C00000"/>
                  </a:solidFill>
                  <a:latin typeface="system-ui"/>
                  <a:cs typeface="Segoe UI" panose="020B0502040204020203" pitchFamily="34" charset="0"/>
                </a:rPr>
                <a:t>to </a:t>
              </a:r>
              <a:r>
                <a:rPr lang="pt-BR" sz="1200" b="0" i="0" dirty="0" err="1">
                  <a:solidFill>
                    <a:srgbClr val="C00000"/>
                  </a:solidFill>
                  <a:latin typeface="system-ui"/>
                  <a:cs typeface="Segoe UI" panose="020B0502040204020203" pitchFamily="34" charset="0"/>
                </a:rPr>
                <a:t>offer</a:t>
              </a:r>
              <a:r>
                <a:rPr lang="pt-BR" sz="1200" dirty="0"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		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Pagar </a:t>
              </a:r>
              <a:r>
                <a:rPr lang="pt-BR" sz="1200" b="0" i="0" dirty="0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to </a:t>
              </a:r>
              <a:r>
                <a:rPr lang="pt-BR" sz="1200" b="0" i="0" dirty="0" err="1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pay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		</a:t>
              </a:r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Fornecer </a:t>
              </a:r>
              <a:r>
                <a:rPr lang="pt-BR" sz="1200" b="0" i="0" dirty="0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to </a:t>
              </a:r>
              <a:r>
                <a:rPr lang="pt-BR" sz="1200" b="0" i="0" dirty="0" err="1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provide</a:t>
              </a:r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	</a:t>
              </a:r>
              <a:endParaRPr lang="pt-BR" sz="1200" dirty="0">
                <a:solidFill>
                  <a:srgbClr val="212529"/>
                </a:solidFill>
                <a:latin typeface="system-ui"/>
                <a:ea typeface="Calibri" panose="020F0502020204030204" pitchFamily="34" charset="0"/>
                <a:cs typeface="Segoe UI" panose="020B0502040204020203" pitchFamily="34" charset="0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Colocar </a:t>
              </a:r>
              <a:r>
                <a:rPr lang="pt-BR" sz="1200" b="0" i="0" dirty="0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to </a:t>
              </a:r>
              <a:r>
                <a:rPr lang="pt-BR" sz="1200" b="0" i="0" dirty="0" err="1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put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		</a:t>
              </a:r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Alcançar</a:t>
              </a:r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 </a:t>
              </a:r>
              <a:r>
                <a:rPr lang="pt-BR" sz="1200" dirty="0">
                  <a:solidFill>
                    <a:srgbClr val="C00000"/>
                  </a:solidFill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to </a:t>
              </a:r>
              <a:r>
                <a:rPr lang="pt-BR" sz="1200" dirty="0" err="1">
                  <a:solidFill>
                    <a:srgbClr val="C00000"/>
                  </a:solidFill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reach</a:t>
              </a:r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	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Continuar</a:t>
              </a:r>
              <a:r>
                <a:rPr lang="pt-BR" sz="1200" b="0" i="0" dirty="0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 to </a:t>
              </a:r>
              <a:r>
                <a:rPr lang="pt-BR" sz="1200" b="0" i="0" dirty="0" err="1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remain</a:t>
              </a:r>
              <a:endParaRPr lang="pt-BR" sz="1200" dirty="0">
                <a:solidFill>
                  <a:srgbClr val="C00000"/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Lembrar </a:t>
              </a:r>
              <a:r>
                <a:rPr lang="pt-BR" sz="1200" b="0" i="0" dirty="0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to </a:t>
              </a:r>
              <a:r>
                <a:rPr lang="pt-BR" sz="1200" b="0" i="0" dirty="0" err="1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remembe</a:t>
              </a:r>
              <a:r>
                <a:rPr lang="pt-BR" sz="1200" b="0" i="0" dirty="0" err="1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r</a:t>
              </a:r>
              <a:r>
                <a:rPr lang="pt-BR" sz="1200" dirty="0"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		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Dizer </a:t>
              </a:r>
              <a:r>
                <a:rPr lang="pt-BR" sz="1200" b="0" i="0" dirty="0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to say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		</a:t>
              </a:r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Ver </a:t>
              </a:r>
              <a:r>
                <a:rPr lang="pt-BR" sz="1200" b="0" i="0" dirty="0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to </a:t>
              </a:r>
              <a:r>
                <a:rPr lang="pt-BR" sz="1200" b="0" i="0" dirty="0" err="1">
                  <a:solidFill>
                    <a:srgbClr val="C00000"/>
                  </a:solidFill>
                  <a:effectLst/>
                  <a:latin typeface="system-ui"/>
                  <a:cs typeface="Segoe UI" panose="020B0502040204020203" pitchFamily="34" charset="0"/>
                </a:rPr>
                <a:t>see</a:t>
              </a:r>
              <a:endParaRPr lang="pt-BR" sz="1200" dirty="0">
                <a:solidFill>
                  <a:srgbClr val="C00000"/>
                </a:solidFill>
                <a:latin typeface="system-ui"/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35287" y="5955846"/>
            <a:ext cx="6416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200" b="1" i="1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pt-BR" sz="1200" b="1" i="1" dirty="0"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 e crie 					04 frases com </a:t>
            </a:r>
            <a:r>
              <a:rPr lang="pt-BR" sz="1200" b="1" i="1" dirty="0" err="1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adais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pt-BR" sz="1200" b="1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69" y="6311612"/>
            <a:ext cx="971550" cy="286232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rgbClr val="068A8A"/>
                </a:solidFill>
                <a:effectLst/>
                <a:latin typeface="system-ui"/>
              </a:rPr>
              <a:t>Winter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rgbClr val="068A8A"/>
                </a:solidFill>
                <a:effectLst/>
                <a:latin typeface="system-ui"/>
              </a:rPr>
              <a:t>Snow</a:t>
            </a:r>
            <a:endParaRPr lang="pt-BR" sz="1200" dirty="0">
              <a:solidFill>
                <a:srgbClr val="068A8A"/>
              </a:solidFill>
              <a:latin typeface="system-ui"/>
            </a:endParaRPr>
          </a:p>
          <a:p>
            <a:pPr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Cloudy</a:t>
            </a:r>
          </a:p>
          <a:p>
            <a:pPr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Spring</a:t>
            </a:r>
            <a:endParaRPr lang="pt-BR" sz="1200" dirty="0">
              <a:solidFill>
                <a:srgbClr val="068A8A"/>
              </a:solidFill>
              <a:latin typeface="system-ui"/>
            </a:endParaRP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rgbClr val="068A8A"/>
                </a:solidFill>
                <a:effectLst/>
                <a:latin typeface="system-ui"/>
              </a:rPr>
              <a:t>Warm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068A8A"/>
                </a:solidFill>
                <a:effectLst/>
                <a:latin typeface="system-ui"/>
              </a:rPr>
              <a:t>days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Summer</a:t>
            </a: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rgbClr val="068A8A"/>
                </a:solidFill>
                <a:effectLst/>
                <a:latin typeface="system-ui"/>
              </a:rPr>
              <a:t>Rainbows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spcAft>
                <a:spcPts val="800"/>
              </a:spcAft>
            </a:pPr>
            <a:r>
              <a:rPr lang="pt-BR" sz="1200" dirty="0" err="1">
                <a:solidFill>
                  <a:srgbClr val="068A8A"/>
                </a:solidFill>
                <a:latin typeface="system-ui"/>
              </a:rPr>
              <a:t>Sunscreen</a:t>
            </a:r>
            <a:endParaRPr lang="pt-BR" sz="1200" dirty="0">
              <a:solidFill>
                <a:srgbClr val="068A8A"/>
              </a:solidFill>
              <a:latin typeface="system-ui"/>
            </a:endParaRPr>
          </a:p>
          <a:p>
            <a:pPr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Spring</a:t>
            </a: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rgbClr val="068A8A"/>
                </a:solidFill>
                <a:effectLst/>
                <a:latin typeface="system-ui"/>
              </a:rPr>
              <a:t>Autumn</a:t>
            </a:r>
            <a:endParaRPr lang="pt-BR" sz="1200" dirty="0">
              <a:solidFill>
                <a:srgbClr val="068A8A"/>
              </a:solidFill>
              <a:latin typeface="system-ui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986" y="6337237"/>
            <a:ext cx="1523217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primavera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Neve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inverno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verão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dias quentes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outono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arco-íris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protetor solar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mola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nublado</a:t>
            </a:r>
          </a:p>
        </p:txBody>
      </p:sp>
      <p:sp>
        <p:nvSpPr>
          <p:cNvPr id="32" name="Caixa de Texto 2">
            <a:extLst>
              <a:ext uri="{FF2B5EF4-FFF2-40B4-BE49-F238E27FC236}">
                <a16:creationId xmlns:a16="http://schemas.microsoft.com/office/drawing/2014/main" id="{34B7E2EA-0BAB-452D-B8F0-12949D7A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2730" y="6366232"/>
            <a:ext cx="2360329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STO</a:t>
            </a: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R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M</a:t>
            </a:r>
            <a:endParaRPr lang="en-US" sz="1200" b="0" i="0" spc="30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SUN</a:t>
            </a:r>
            <a:endParaRPr lang="en-US" sz="1200" spc="3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SUNNY</a:t>
            </a:r>
            <a:endParaRPr lang="en-US" sz="1200" b="0" i="0" spc="30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T</a:t>
            </a: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HU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N</a:t>
            </a: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D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ER</a:t>
            </a:r>
            <a:endParaRPr lang="en-US" sz="1200" b="0" i="0" spc="30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WIND</a:t>
            </a:r>
            <a:endParaRPr lang="en-US" sz="1200" spc="3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WINDY</a:t>
            </a:r>
            <a:endParaRPr lang="en-US" sz="1200" b="0" i="0" spc="30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CO</a:t>
            </a: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L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D</a:t>
            </a:r>
            <a:endParaRPr lang="en-US" sz="1200" spc="3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FREEZI</a:t>
            </a: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N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G</a:t>
            </a:r>
            <a:endParaRPr lang="en-US" sz="1200" b="0" i="0" spc="30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T</a:t>
            </a: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O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RNADO</a:t>
            </a:r>
            <a:endParaRPr lang="en-US" sz="1200" spc="3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RAINI</a:t>
            </a: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N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G</a:t>
            </a:r>
            <a:endParaRPr lang="en-US" sz="1200" b="0" i="0" spc="30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181" y="6341777"/>
            <a:ext cx="375973" cy="297729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  <a:endParaRPr lang="en-US" sz="1200" b="1" kern="1200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4423845"/>
            <a:ext cx="1590080" cy="327826"/>
            <a:chOff x="418914" y="2874304"/>
            <a:chExt cx="1590080" cy="327826"/>
          </a:xfrm>
          <a:solidFill>
            <a:srgbClr val="FFFF00"/>
          </a:solidFill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highlight>
                  <a:srgbClr val="FFFF00"/>
                </a:highlight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C00000"/>
                  </a:solidFill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4326266"/>
            <a:ext cx="526578" cy="5265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B7C3CD2-EB6C-4649-88A7-0AB07161F49C}"/>
              </a:ext>
            </a:extLst>
          </p:cNvPr>
          <p:cNvSpPr txBox="1"/>
          <p:nvPr/>
        </p:nvSpPr>
        <p:spPr>
          <a:xfrm>
            <a:off x="365581" y="1709823"/>
            <a:ext cx="6647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Can	                    </a:t>
            </a:r>
            <a:r>
              <a:rPr lang="pt-BR" sz="1200" b="1" dirty="0" err="1"/>
              <a:t>Could</a:t>
            </a:r>
            <a:r>
              <a:rPr lang="pt-BR" sz="1200" b="1" dirty="0"/>
              <a:t>	                   May                                    Must	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CCCE82D-6889-42CD-A4AC-DA0204AB1F3D}"/>
              </a:ext>
            </a:extLst>
          </p:cNvPr>
          <p:cNvSpPr txBox="1"/>
          <p:nvPr/>
        </p:nvSpPr>
        <p:spPr>
          <a:xfrm>
            <a:off x="391772" y="3514222"/>
            <a:ext cx="54393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 err="1"/>
              <a:t>Might</a:t>
            </a:r>
            <a:r>
              <a:rPr lang="pt-BR" sz="1200" b="1" dirty="0"/>
              <a:t> 		        </a:t>
            </a:r>
            <a:r>
              <a:rPr lang="pt-BR" sz="1200" b="1" dirty="0" err="1"/>
              <a:t>Should</a:t>
            </a:r>
            <a:r>
              <a:rPr lang="pt-BR" sz="1200" b="1" dirty="0"/>
              <a:t>		               Would</a:t>
            </a:r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D529F1-6E9C-4815-9D83-6015D8677EED}"/>
              </a:ext>
            </a:extLst>
          </p:cNvPr>
          <p:cNvSpPr txBox="1"/>
          <p:nvPr/>
        </p:nvSpPr>
        <p:spPr>
          <a:xfrm>
            <a:off x="113345" y="1939233"/>
            <a:ext cx="18742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Can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think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of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an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example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?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 can drive.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 can go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there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with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 can’t drive. / I can not drive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Can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drive?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Can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think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?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 can go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there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by car.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Can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do me a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favour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?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D42B5EC-6795-4B10-97D6-3A56910C46D9}"/>
              </a:ext>
            </a:extLst>
          </p:cNvPr>
          <p:cNvSpPr txBox="1"/>
          <p:nvPr/>
        </p:nvSpPr>
        <p:spPr>
          <a:xfrm>
            <a:off x="1928601" y="2123889"/>
            <a:ext cx="129875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Could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bring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me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 some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water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?</a:t>
            </a:r>
          </a:p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Could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speak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a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 bit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louder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?</a:t>
            </a:r>
          </a:p>
          <a:p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E9D5913-54BE-4618-8373-98E556F6729E}"/>
              </a:ext>
            </a:extLst>
          </p:cNvPr>
          <p:cNvSpPr txBox="1"/>
          <p:nvPr/>
        </p:nvSpPr>
        <p:spPr>
          <a:xfrm>
            <a:off x="3075346" y="1877257"/>
            <a:ext cx="13837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May I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see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the menu, </a:t>
            </a:r>
          </a:p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please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?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May I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have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 it?</a:t>
            </a:r>
          </a:p>
          <a:p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1CE276A-ADD6-4E94-991C-7BA716F245C0}"/>
              </a:ext>
            </a:extLst>
          </p:cNvPr>
          <p:cNvSpPr txBox="1"/>
          <p:nvPr/>
        </p:nvSpPr>
        <p:spPr>
          <a:xfrm>
            <a:off x="4375294" y="1923778"/>
            <a:ext cx="23695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Passangers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must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fasten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</a:p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their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seatblts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= I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have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to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fasten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my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seatbelt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 must go. (Formal)</a:t>
            </a:r>
          </a:p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mustn’t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smoke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here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 (proibição)</a:t>
            </a:r>
          </a:p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don’t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have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to come. (Não precisa)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She must be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tired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.(top da lista)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We must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get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some more.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96583C2-910F-4156-B33E-18F7AB350CD3}"/>
              </a:ext>
            </a:extLst>
          </p:cNvPr>
          <p:cNvSpPr txBox="1"/>
          <p:nvPr/>
        </p:nvSpPr>
        <p:spPr>
          <a:xfrm>
            <a:off x="423414" y="3793840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She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might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like it.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E7ECFC2-EDB5-4142-A391-A3434DBCE5F9}"/>
              </a:ext>
            </a:extLst>
          </p:cNvPr>
          <p:cNvSpPr txBox="1"/>
          <p:nvPr/>
        </p:nvSpPr>
        <p:spPr>
          <a:xfrm>
            <a:off x="1524782" y="3704216"/>
            <a:ext cx="24192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should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go her.(conselho, sugestão)</a:t>
            </a:r>
          </a:p>
          <a:p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767D23B-1800-423A-8C55-F2A954E584FE}"/>
              </a:ext>
            </a:extLst>
          </p:cNvPr>
          <p:cNvSpPr txBox="1"/>
          <p:nvPr/>
        </p:nvSpPr>
        <p:spPr>
          <a:xfrm>
            <a:off x="3910482" y="3749460"/>
            <a:ext cx="28119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would go her.(situação imaginária)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 I would that.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hould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buy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her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a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gift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I’d like to go. = I would like to go.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Would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you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like some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water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? (Oferecer coisas)</a:t>
            </a:r>
          </a:p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I’d like a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coke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 (pedido)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D925453-0616-4ACF-B6BC-CD6E59723B7C}"/>
              </a:ext>
            </a:extLst>
          </p:cNvPr>
          <p:cNvCxnSpPr>
            <a:cxnSpLocks/>
          </p:cNvCxnSpPr>
          <p:nvPr/>
        </p:nvCxnSpPr>
        <p:spPr>
          <a:xfrm>
            <a:off x="1173433" y="6466233"/>
            <a:ext cx="774748" cy="5458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744F875B-2BB6-478A-9BFE-F97D6741CCDA}"/>
              </a:ext>
            </a:extLst>
          </p:cNvPr>
          <p:cNvCxnSpPr>
            <a:cxnSpLocks/>
          </p:cNvCxnSpPr>
          <p:nvPr/>
        </p:nvCxnSpPr>
        <p:spPr>
          <a:xfrm>
            <a:off x="1078122" y="6782613"/>
            <a:ext cx="909114" cy="232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BEBF8F30-E1ED-42EA-BF15-79644B5ADA52}"/>
              </a:ext>
            </a:extLst>
          </p:cNvPr>
          <p:cNvCxnSpPr>
            <a:cxnSpLocks/>
          </p:cNvCxnSpPr>
          <p:nvPr/>
        </p:nvCxnSpPr>
        <p:spPr>
          <a:xfrm>
            <a:off x="1165721" y="7056207"/>
            <a:ext cx="879167" cy="2146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C9063EF3-B073-42A8-8788-587F936552F5}"/>
              </a:ext>
            </a:extLst>
          </p:cNvPr>
          <p:cNvCxnSpPr>
            <a:cxnSpLocks/>
          </p:cNvCxnSpPr>
          <p:nvPr/>
        </p:nvCxnSpPr>
        <p:spPr>
          <a:xfrm flipV="1">
            <a:off x="1134530" y="6557687"/>
            <a:ext cx="852706" cy="8188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E6243714-D393-4558-AF65-7F5492B38FB0}"/>
              </a:ext>
            </a:extLst>
          </p:cNvPr>
          <p:cNvCxnSpPr>
            <a:cxnSpLocks/>
          </p:cNvCxnSpPr>
          <p:nvPr/>
        </p:nvCxnSpPr>
        <p:spPr>
          <a:xfrm>
            <a:off x="1447300" y="7589924"/>
            <a:ext cx="435047" cy="741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68CF3F31-B075-4C57-AFBC-76A97FDED48C}"/>
              </a:ext>
            </a:extLst>
          </p:cNvPr>
          <p:cNvCxnSpPr>
            <a:cxnSpLocks/>
          </p:cNvCxnSpPr>
          <p:nvPr/>
        </p:nvCxnSpPr>
        <p:spPr>
          <a:xfrm flipV="1">
            <a:off x="1230366" y="7399807"/>
            <a:ext cx="780411" cy="5419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2CCD5324-D7BF-453E-82E1-4852E091DF4C}"/>
              </a:ext>
            </a:extLst>
          </p:cNvPr>
          <p:cNvCxnSpPr>
            <a:cxnSpLocks/>
          </p:cNvCxnSpPr>
          <p:nvPr/>
        </p:nvCxnSpPr>
        <p:spPr>
          <a:xfrm>
            <a:off x="1339613" y="8230840"/>
            <a:ext cx="622388" cy="5448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F2C9B217-E0A5-436F-AC95-46D746342722}"/>
              </a:ext>
            </a:extLst>
          </p:cNvPr>
          <p:cNvCxnSpPr>
            <a:cxnSpLocks/>
          </p:cNvCxnSpPr>
          <p:nvPr/>
        </p:nvCxnSpPr>
        <p:spPr>
          <a:xfrm>
            <a:off x="1410243" y="8543542"/>
            <a:ext cx="590692" cy="308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185F9744-7136-4858-9CB1-1B6FED3405EA}"/>
              </a:ext>
            </a:extLst>
          </p:cNvPr>
          <p:cNvCxnSpPr>
            <a:cxnSpLocks/>
          </p:cNvCxnSpPr>
          <p:nvPr/>
        </p:nvCxnSpPr>
        <p:spPr>
          <a:xfrm>
            <a:off x="1135831" y="8781315"/>
            <a:ext cx="845511" cy="434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B93634B2-D467-4AB6-9D25-F3AAB9C8FC13}"/>
              </a:ext>
            </a:extLst>
          </p:cNvPr>
          <p:cNvCxnSpPr>
            <a:cxnSpLocks/>
          </p:cNvCxnSpPr>
          <p:nvPr/>
        </p:nvCxnSpPr>
        <p:spPr>
          <a:xfrm flipV="1">
            <a:off x="1232939" y="7972584"/>
            <a:ext cx="729062" cy="10502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52400" y="9398860"/>
            <a:ext cx="6553199" cy="2812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10 - 10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5F844B-304B-4F7D-8103-CF97FD319EFC}"/>
              </a:ext>
            </a:extLst>
          </p:cNvPr>
          <p:cNvSpPr txBox="1"/>
          <p:nvPr/>
        </p:nvSpPr>
        <p:spPr>
          <a:xfrm>
            <a:off x="497261" y="935243"/>
            <a:ext cx="5733189" cy="61518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chemeClr val="accent2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</a:p>
          <a:p>
            <a:pPr>
              <a:lnSpc>
                <a:spcPct val="150000"/>
              </a:lnSpc>
            </a:pPr>
            <a:endParaRPr lang="pt-BR" sz="1200" dirty="0"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tendo dificuldades para estudar.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tendo dificuldade em entender a aula dela.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tendo dificuldade em responder suas perguntas o tempo todo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tendo dificuldades para baixar este material.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tendo dificuldade em concordar com suas ideias.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pensando em fazer uma pausa.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pensando em lançar um novo slogan.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pensando em me mudar para outro país.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pensando em me candidatar ao emprego.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pensando em ler esse livro.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11.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Eu odiaria que você parasse de estudar.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12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 Eu odiaria que você deixasse o emprego.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13.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Eu odiaria que você ficasse doente.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14.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Eu odiaria que você falhasse novamente.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15.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Eu odiaria que você vendesse seu carro.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16.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Eu não fazia ideia de que ela era tão inteligente.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17.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Ele não tem ideia de como chegar lá.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18.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Não tenho ideia de que horas devo falar.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19.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Não faço ideia de como ela cozinhou aquela refeição.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20.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Não faço ideia do que ele está pensando.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AB80220-71A0-4B4B-BFE8-9B646976593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21799F-9AAD-438E-BA90-57623DED05B6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CEDBAA0-A06B-4407-88D5-DF2E4FE64F6E}"/>
              </a:ext>
            </a:extLst>
          </p:cNvPr>
          <p:cNvSpPr txBox="1"/>
          <p:nvPr/>
        </p:nvSpPr>
        <p:spPr>
          <a:xfrm>
            <a:off x="461308" y="7505070"/>
            <a:ext cx="5769142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PHRASAL VERBS</a:t>
            </a:r>
          </a:p>
          <a:p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O que você está procurando? 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2. Preciso entregar meu dever de casa na próxima aula. 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3. Eu dei a maioria das minhas roupas quando me mudei para o exterior.</a:t>
            </a:r>
          </a:p>
        </p:txBody>
      </p:sp>
    </p:spTree>
    <p:extLst>
      <p:ext uri="{BB962C8B-B14F-4D97-AF65-F5344CB8AC3E}">
        <p14:creationId xmlns:p14="http://schemas.microsoft.com/office/powerpoint/2010/main" val="17618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2" y="1587349"/>
            <a:ext cx="6699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Risque a opção INCORRETA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 OU Positiva:</a:t>
            </a:r>
            <a:endParaRPr lang="pt-BR" sz="1200" i="1" dirty="0">
              <a:solidFill>
                <a:srgbClr val="0D6EFD"/>
              </a:solidFill>
              <a:latin typeface="system-ui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8ED10D-C56E-4716-8F4F-83152AC34F54}"/>
              </a:ext>
            </a:extLst>
          </p:cNvPr>
          <p:cNvSpPr txBox="1"/>
          <p:nvPr/>
        </p:nvSpPr>
        <p:spPr>
          <a:xfrm>
            <a:off x="240020" y="1921694"/>
            <a:ext cx="5766178" cy="283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can / </a:t>
            </a:r>
            <a:r>
              <a:rPr lang="en-US" sz="1200" b="1" i="0" strike="sngStrike" dirty="0">
                <a:solidFill>
                  <a:srgbClr val="C00000"/>
                </a:solidFill>
                <a:effectLst/>
                <a:latin typeface="system-ui"/>
                <a:cs typeface="Segoe UI" panose="020B0502040204020203" pitchFamily="34" charset="0"/>
              </a:rPr>
              <a:t>cans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speak Spanish.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Can / </a:t>
            </a:r>
            <a:r>
              <a:rPr lang="en-US" sz="1200" b="1" i="0" strike="sngStrike" dirty="0">
                <a:solidFill>
                  <a:srgbClr val="C00000"/>
                </a:solidFill>
                <a:effectLst/>
                <a:latin typeface="system-ui"/>
                <a:cs typeface="Segoe UI" panose="020B0502040204020203" pitchFamily="34" charset="0"/>
              </a:rPr>
              <a:t>Can to 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I go to the bathroom?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It  </a:t>
            </a:r>
            <a:r>
              <a:rPr lang="en-US" sz="1200" b="1" strike="sngStrike" dirty="0">
                <a:solidFill>
                  <a:srgbClr val="C00000"/>
                </a:solidFill>
                <a:latin typeface="system-ui"/>
                <a:cs typeface="Segoe UI" panose="020B0502040204020203" pitchFamily="34" charset="0"/>
              </a:rPr>
              <a:t>cans not </a:t>
            </a:r>
            <a:r>
              <a:rPr lang="en-US" sz="1200" b="1" dirty="0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can´t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be Jane. She is at work now.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She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could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dirty="0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/ </a:t>
            </a:r>
            <a:r>
              <a:rPr lang="en-US" sz="1200" b="1" strike="sngStrike" dirty="0" err="1">
                <a:solidFill>
                  <a:srgbClr val="C00000"/>
                </a:solidFill>
                <a:latin typeface="system-ui"/>
                <a:cs typeface="Segoe UI" panose="020B0502040204020203" pitchFamily="34" charset="0"/>
              </a:rPr>
              <a:t>culd</a:t>
            </a:r>
            <a:r>
              <a:rPr lang="en-US" sz="1200" b="1" strike="sngStrike" dirty="0">
                <a:solidFill>
                  <a:srgbClr val="C00000"/>
                </a:solidFill>
                <a:latin typeface="system-ui"/>
                <a:cs typeface="Segoe UI" panose="020B0502040204020203" pitchFamily="34" charset="0"/>
              </a:rPr>
              <a:t>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play the piano when she was five years old.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My brother </a:t>
            </a:r>
            <a:r>
              <a:rPr lang="en-US" sz="1200" b="1" strike="sngStrike" dirty="0" err="1">
                <a:solidFill>
                  <a:srgbClr val="C00000"/>
                </a:solidFill>
                <a:latin typeface="system-ui"/>
                <a:cs typeface="Segoe UI" panose="020B0502040204020203" pitchFamily="34" charset="0"/>
              </a:rPr>
              <a:t>couldz</a:t>
            </a:r>
            <a:r>
              <a:rPr lang="en-US" sz="1200" b="1" dirty="0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 / could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go to the club.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It </a:t>
            </a:r>
            <a:r>
              <a:rPr lang="en-US" sz="1200" b="1" dirty="0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could / </a:t>
            </a:r>
            <a:r>
              <a:rPr lang="en-US" sz="1200" b="1" strike="sngStrike" dirty="0">
                <a:solidFill>
                  <a:srgbClr val="C00000"/>
                </a:solidFill>
                <a:latin typeface="system-ui"/>
                <a:cs typeface="Segoe UI" panose="020B0502040204020203" pitchFamily="34" charset="0"/>
              </a:rPr>
              <a:t>could to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get much hotter in December.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 </a:t>
            </a:r>
            <a:r>
              <a:rPr lang="en-US" sz="1200" b="1" strike="sngStrike" dirty="0">
                <a:solidFill>
                  <a:srgbClr val="C00000"/>
                </a:solidFill>
                <a:latin typeface="system-ui"/>
                <a:cs typeface="Segoe UI" panose="020B0502040204020203" pitchFamily="34" charset="0"/>
              </a:rPr>
              <a:t>to could </a:t>
            </a:r>
            <a:r>
              <a:rPr lang="en-US" sz="1200" b="1" dirty="0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could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lend you my smartphone.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It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may / </a:t>
            </a:r>
            <a:r>
              <a:rPr lang="en-US" sz="1200" b="1" strike="sngStrike" dirty="0">
                <a:solidFill>
                  <a:srgbClr val="C00000"/>
                </a:solidFill>
                <a:latin typeface="system-ui"/>
                <a:cs typeface="Segoe UI" panose="020B0502040204020203" pitchFamily="34" charset="0"/>
              </a:rPr>
              <a:t>mays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rain tomorrow.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strike="sngStrike" dirty="0">
                <a:solidFill>
                  <a:srgbClr val="C00000"/>
                </a:solidFill>
                <a:latin typeface="system-ui"/>
                <a:cs typeface="Segoe UI" panose="020B0502040204020203" pitchFamily="34" charset="0"/>
              </a:rPr>
              <a:t>May To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/ May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I come in?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It </a:t>
            </a:r>
            <a:r>
              <a:rPr lang="en-US" sz="1200" b="1" dirty="0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might / </a:t>
            </a:r>
            <a:r>
              <a:rPr lang="en-US" sz="1200" b="1" strike="sngStrike" dirty="0" err="1">
                <a:solidFill>
                  <a:srgbClr val="C00000"/>
                </a:solidFill>
                <a:latin typeface="system-ui"/>
                <a:cs typeface="Segoe UI" panose="020B0502040204020203" pitchFamily="34" charset="0"/>
              </a:rPr>
              <a:t>mights</a:t>
            </a:r>
            <a:r>
              <a:rPr lang="en-US" sz="1200" b="1" dirty="0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 </a:t>
            </a:r>
            <a:r>
              <a:rPr lang="en-US" sz="1200" b="1" strike="sngStrike" dirty="0">
                <a:solidFill>
                  <a:srgbClr val="C00000"/>
                </a:solidFill>
                <a:latin typeface="system-ui"/>
                <a:cs typeface="Segoe UI" panose="020B0502040204020203" pitchFamily="34" charset="0"/>
              </a:rPr>
              <a:t>to</a:t>
            </a:r>
            <a:r>
              <a:rPr lang="en-US" sz="1200" b="1" dirty="0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rain today.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170295" y="4901878"/>
            <a:ext cx="6294299" cy="4472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It / rain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/ might /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today.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You / run / </a:t>
            </a:r>
            <a:r>
              <a:rPr lang="en-US" sz="1200" b="1" i="0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musn´t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/ inside / church / the.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quite / It´s / dark, / it  / be / after 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must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9 o´clock.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 smoke /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shouldn´t 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She  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 / she 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will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/ believe / harder / study / time / this.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It´s / cold / close / here / very . / I  / the 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will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/ window.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 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could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/ when / I / swim / was / 6 old years.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couldn´t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/ She / what / I / was / understand / saying.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My /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could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/ 5 / grandfather / l / speak / languages.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 on / Jane 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shouldn´t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/ the / street / be / at / this / time.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 sometimes 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should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/ go / for / a walk / You.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320370" y="987668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70295" y="9398860"/>
            <a:ext cx="6535304" cy="2812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2 - 10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54790A9-5330-4245-A88F-68EBAD21461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73F492D-E6A7-44CF-83F6-2EEFADD44DCB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AF32D9F-7B28-4D9A-8AA5-F04C68F90B0E}"/>
              </a:ext>
            </a:extLst>
          </p:cNvPr>
          <p:cNvSpPr txBox="1"/>
          <p:nvPr/>
        </p:nvSpPr>
        <p:spPr>
          <a:xfrm>
            <a:off x="4108750" y="5399257"/>
            <a:ext cx="2432044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11.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You </a:t>
            </a:r>
            <a:r>
              <a:rPr lang="en-US" sz="1100" b="1" i="0" dirty="0" err="1">
                <a:solidFill>
                  <a:srgbClr val="C00000"/>
                </a:solidFill>
                <a:effectLst/>
                <a:latin typeface="system-ui"/>
              </a:rPr>
              <a:t>musn´t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run inside the church.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 (hospital)</a:t>
            </a:r>
            <a:endParaRPr lang="en-US" sz="11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12.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It´s quite dark, it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must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be after 9 o´clock.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 (10)</a:t>
            </a:r>
            <a:endParaRPr lang="en-US" sz="11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13.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She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shouldn´t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smoke.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 (drink)</a:t>
            </a:r>
            <a:endParaRPr lang="en-US" sz="11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14.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I believe she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will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study harder this time.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 (pass the exam)</a:t>
            </a:r>
            <a:endParaRPr lang="en-US" sz="11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15.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It´s very cold here. I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will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close the window.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 (get a coat)</a:t>
            </a:r>
            <a:endParaRPr lang="en-US" sz="11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16.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I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could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swim when I was 6 years old.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 (play the piano)</a:t>
            </a:r>
            <a:endParaRPr lang="en-US" sz="11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17.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She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couldn´t 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understand what I was saying.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 (sing)</a:t>
            </a:r>
            <a:endParaRPr lang="en-US" sz="11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18.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My grandfather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could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speak 5 languages.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 (mother)</a:t>
            </a:r>
            <a:endParaRPr lang="en-US" sz="11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19.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Jane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shouldn´t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be on the street at this time.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 (play)</a:t>
            </a:r>
            <a:endParaRPr lang="en-US" sz="11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20.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You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should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go for a walk sometimes.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 (exercise)</a:t>
            </a:r>
            <a:endParaRPr lang="en-US" sz="1100" b="0" i="0" dirty="0">
              <a:solidFill>
                <a:srgbClr val="C00000"/>
              </a:solidFill>
              <a:effectLst/>
              <a:latin typeface="system-u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B5B9B66-6FF1-4D06-B667-443C999FA1BB}"/>
              </a:ext>
            </a:extLst>
          </p:cNvPr>
          <p:cNvSpPr txBox="1"/>
          <p:nvPr/>
        </p:nvSpPr>
        <p:spPr>
          <a:xfrm>
            <a:off x="4363570" y="1977503"/>
            <a:ext cx="22544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11.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You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must 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run inside the church.</a:t>
            </a:r>
          </a:p>
          <a:p>
            <a:pPr algn="l"/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12.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It´s quite </a:t>
            </a:r>
            <a:r>
              <a:rPr lang="en-US" sz="1100" dirty="0">
                <a:solidFill>
                  <a:srgbClr val="C00000"/>
                </a:solidFill>
                <a:latin typeface="system-ui"/>
              </a:rPr>
              <a:t>light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, it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must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not be after 9 o´clock.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endParaRPr lang="en-US" sz="11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13.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She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should 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smoke.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endParaRPr lang="en-US" sz="11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14.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I believe she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will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not study harder this time.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 </a:t>
            </a:r>
          </a:p>
          <a:p>
            <a:pPr algn="l"/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15.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It´s not very cold here. I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will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not close the window.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endParaRPr lang="en-US" sz="11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16.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I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couldn’t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swim when I was 6 years old.</a:t>
            </a:r>
          </a:p>
          <a:p>
            <a:pPr algn="l"/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17.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She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could 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understand what I was saying.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endParaRPr lang="en-US" sz="11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18.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My grandfather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could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r>
              <a:rPr lang="en-US" sz="1100" b="0" i="0" dirty="0" err="1">
                <a:solidFill>
                  <a:srgbClr val="C00000"/>
                </a:solidFill>
                <a:effectLst/>
                <a:latin typeface="system-ui"/>
              </a:rPr>
              <a:t>n’t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 speak 5 languages.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endParaRPr lang="en-US" sz="11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19.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Jane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should 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be on the street at this time.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endParaRPr lang="en-US" sz="11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20.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You 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system-ui"/>
              </a:rPr>
              <a:t>shouldn’t</a:t>
            </a:r>
            <a:r>
              <a:rPr lang="en-US" sz="1100" b="0" i="0" dirty="0">
                <a:solidFill>
                  <a:srgbClr val="C00000"/>
                </a:solidFill>
                <a:effectLst/>
                <a:latin typeface="system-ui"/>
              </a:rPr>
              <a:t> go for a walk sometimes.</a:t>
            </a:r>
            <a:r>
              <a:rPr lang="en-US" sz="1100" b="0" i="1" dirty="0">
                <a:solidFill>
                  <a:srgbClr val="C00000"/>
                </a:solidFill>
                <a:effectLst/>
                <a:latin typeface="system-ui"/>
              </a:rPr>
              <a:t> </a:t>
            </a:r>
            <a:endParaRPr lang="en-US" sz="1100" b="0" i="0" dirty="0">
              <a:solidFill>
                <a:srgbClr val="C00000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832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How many languages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can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speak?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Excuse me,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could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just open the window?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May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use your phone now?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What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should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do to speak English fluently?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Might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suggest an idea for the project?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Will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give me his phone number?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What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must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do in your job?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Could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borrow your car?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How many glasses of water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can you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drink in one minute?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Shouldn´t you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try to eat better?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May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visit you tomorrow?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Can you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repeat that please?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Would he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like a slice of pizza?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Could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speak to Jane?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Must she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leave this weekend?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Can we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smoke here?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What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must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wear for the job interview?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Could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bring me a glass of water?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Would you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buy me a ring?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Can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clean your room?</a:t>
            </a:r>
          </a:p>
          <a:p>
            <a:pPr>
              <a:lnSpc>
                <a:spcPct val="250000"/>
              </a:lnSpc>
            </a:pPr>
            <a:endParaRPr lang="pt-BR" sz="1200" b="1" i="1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46876" cy="318910"/>
            <a:chOff x="283685" y="987668"/>
            <a:chExt cx="1146876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20371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QUESTIONS</a:t>
              </a:r>
              <a:endParaRPr lang="pt-BR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52400" y="9398860"/>
            <a:ext cx="6553199" cy="2812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3 - 10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2BED5CA-B8E8-4118-82AD-6BDA3C8B5631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E154F94-7507-44C9-8CD7-0CE95626FCBE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3262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52400" y="9398860"/>
            <a:ext cx="6553198" cy="291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4 - 10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6277720A-3B74-4178-B4D6-F9D6C006BFF4}"/>
              </a:ext>
            </a:extLst>
          </p:cNvPr>
          <p:cNvGrpSpPr/>
          <p:nvPr/>
        </p:nvGrpSpPr>
        <p:grpSpPr>
          <a:xfrm>
            <a:off x="405914" y="1008952"/>
            <a:ext cx="1176766" cy="862209"/>
            <a:chOff x="388765" y="1008952"/>
            <a:chExt cx="1176766" cy="862209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0C5BB2F-D1C7-45DD-900D-96AF4D2D41C8}"/>
                </a:ext>
              </a:extLst>
            </p:cNvPr>
            <p:cNvSpPr txBox="1"/>
            <p:nvPr/>
          </p:nvSpPr>
          <p:spPr>
            <a:xfrm>
              <a:off x="388765" y="1008952"/>
              <a:ext cx="1176766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02 TOPICS</a:t>
              </a:r>
              <a:endParaRPr lang="pt-BR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01D0FFA0-293A-459A-A210-CC350A977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59" y="1386084"/>
              <a:ext cx="485077" cy="485077"/>
            </a:xfrm>
            <a:prstGeom prst="rect">
              <a:avLst/>
            </a:prstGeom>
          </p:spPr>
        </p:pic>
      </p:grp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8027DE4-38B5-4E35-9132-3B379B3399DB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2035526-F71C-4476-A199-06A1667E107B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675EE2A5-1EB0-4490-927C-5749A8D2C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41" y="990733"/>
            <a:ext cx="4054974" cy="405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id="{1C035574-8F77-4704-950F-6A00EFC15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41" y="5258482"/>
            <a:ext cx="4054974" cy="405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tângulo 51">
            <a:extLst>
              <a:ext uri="{FF2B5EF4-FFF2-40B4-BE49-F238E27FC236}">
                <a16:creationId xmlns:a16="http://schemas.microsoft.com/office/drawing/2014/main" id="{81B125E1-4145-440E-9DDF-73E69E03760E}"/>
              </a:ext>
            </a:extLst>
          </p:cNvPr>
          <p:cNvSpPr/>
          <p:nvPr/>
        </p:nvSpPr>
        <p:spPr>
          <a:xfrm>
            <a:off x="1672389" y="1533733"/>
            <a:ext cx="818147" cy="216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AC7B61AB-4EEF-497F-A60E-1A64146146AD}"/>
              </a:ext>
            </a:extLst>
          </p:cNvPr>
          <p:cNvSpPr/>
          <p:nvPr/>
        </p:nvSpPr>
        <p:spPr>
          <a:xfrm>
            <a:off x="3654722" y="1533733"/>
            <a:ext cx="818147" cy="216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A006178-636D-400B-9FC7-133A36276137}"/>
              </a:ext>
            </a:extLst>
          </p:cNvPr>
          <p:cNvSpPr/>
          <p:nvPr/>
        </p:nvSpPr>
        <p:spPr>
          <a:xfrm>
            <a:off x="1676051" y="3686021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B090A53E-79B3-46AD-AB07-EED22F854B77}"/>
              </a:ext>
            </a:extLst>
          </p:cNvPr>
          <p:cNvSpPr/>
          <p:nvPr/>
        </p:nvSpPr>
        <p:spPr>
          <a:xfrm>
            <a:off x="1676051" y="4649859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28F894AE-CDBB-4504-9BCE-97E687D77B03}"/>
              </a:ext>
            </a:extLst>
          </p:cNvPr>
          <p:cNvSpPr/>
          <p:nvPr/>
        </p:nvSpPr>
        <p:spPr>
          <a:xfrm>
            <a:off x="1676051" y="4048012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CC642B9F-0D3F-4C6B-8043-75A8AD238A01}"/>
              </a:ext>
            </a:extLst>
          </p:cNvPr>
          <p:cNvSpPr/>
          <p:nvPr/>
        </p:nvSpPr>
        <p:spPr>
          <a:xfrm>
            <a:off x="2671443" y="3719949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15B4B8BE-A6EE-41B3-98FD-015D9A7B0C07}"/>
              </a:ext>
            </a:extLst>
          </p:cNvPr>
          <p:cNvSpPr/>
          <p:nvPr/>
        </p:nvSpPr>
        <p:spPr>
          <a:xfrm>
            <a:off x="2671443" y="4154032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1807D751-2AB4-417D-AF62-5206A78985FD}"/>
              </a:ext>
            </a:extLst>
          </p:cNvPr>
          <p:cNvSpPr/>
          <p:nvPr/>
        </p:nvSpPr>
        <p:spPr>
          <a:xfrm>
            <a:off x="3644848" y="3840404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3B360726-A781-4BC1-B00C-2C0316854321}"/>
              </a:ext>
            </a:extLst>
          </p:cNvPr>
          <p:cNvSpPr/>
          <p:nvPr/>
        </p:nvSpPr>
        <p:spPr>
          <a:xfrm>
            <a:off x="3656879" y="4301812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524C420C-2F05-4588-A79C-6D9CFE5883A4}"/>
              </a:ext>
            </a:extLst>
          </p:cNvPr>
          <p:cNvSpPr/>
          <p:nvPr/>
        </p:nvSpPr>
        <p:spPr>
          <a:xfrm>
            <a:off x="4620410" y="3869706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DF74B4DB-632C-4001-9C29-5EB91A31F63E}"/>
              </a:ext>
            </a:extLst>
          </p:cNvPr>
          <p:cNvSpPr/>
          <p:nvPr/>
        </p:nvSpPr>
        <p:spPr>
          <a:xfrm>
            <a:off x="4620410" y="4445541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3F4AB575-F0F2-4F36-A2CD-CA6EDD9220D5}"/>
              </a:ext>
            </a:extLst>
          </p:cNvPr>
          <p:cNvSpPr/>
          <p:nvPr/>
        </p:nvSpPr>
        <p:spPr>
          <a:xfrm>
            <a:off x="4640458" y="4634037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46892DD-6CE5-40A5-8FE8-D4869194BA4B}"/>
              </a:ext>
            </a:extLst>
          </p:cNvPr>
          <p:cNvSpPr/>
          <p:nvPr/>
        </p:nvSpPr>
        <p:spPr>
          <a:xfrm>
            <a:off x="1847200" y="6417584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A851268B-6361-4713-B4DE-F29F13B95413}"/>
              </a:ext>
            </a:extLst>
          </p:cNvPr>
          <p:cNvSpPr/>
          <p:nvPr/>
        </p:nvSpPr>
        <p:spPr>
          <a:xfrm>
            <a:off x="4944182" y="6307758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D3D3B1DB-F201-4436-9585-EBF6D32F6B33}"/>
              </a:ext>
            </a:extLst>
          </p:cNvPr>
          <p:cNvSpPr/>
          <p:nvPr/>
        </p:nvSpPr>
        <p:spPr>
          <a:xfrm>
            <a:off x="4178573" y="7149645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0EAD7DA1-245F-49FE-87C1-D22497E754AE}"/>
              </a:ext>
            </a:extLst>
          </p:cNvPr>
          <p:cNvSpPr/>
          <p:nvPr/>
        </p:nvSpPr>
        <p:spPr>
          <a:xfrm>
            <a:off x="1847200" y="8097994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5D00FF1-0607-470F-B0EA-22671D44C421}"/>
              </a:ext>
            </a:extLst>
          </p:cNvPr>
          <p:cNvSpPr/>
          <p:nvPr/>
        </p:nvSpPr>
        <p:spPr>
          <a:xfrm>
            <a:off x="4178573" y="8837365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B25F4B38-CC38-4444-9B6A-D7F1F50E22A9}"/>
              </a:ext>
            </a:extLst>
          </p:cNvPr>
          <p:cNvSpPr/>
          <p:nvPr/>
        </p:nvSpPr>
        <p:spPr>
          <a:xfrm>
            <a:off x="4956214" y="8174036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6BD053-AD21-4C32-8771-C99AA3E1E2DC}"/>
              </a:ext>
            </a:extLst>
          </p:cNvPr>
          <p:cNvSpPr txBox="1"/>
          <p:nvPr/>
        </p:nvSpPr>
        <p:spPr>
          <a:xfrm>
            <a:off x="4213954" y="8753108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cold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AAA7D03-7A53-4A04-8984-770FF4F7EF67}"/>
              </a:ext>
            </a:extLst>
          </p:cNvPr>
          <p:cNvSpPr txBox="1"/>
          <p:nvPr/>
        </p:nvSpPr>
        <p:spPr>
          <a:xfrm>
            <a:off x="3654722" y="3780029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vacation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EA525D4-371F-4B82-B046-6994E0E0F73B}"/>
              </a:ext>
            </a:extLst>
          </p:cNvPr>
          <p:cNvSpPr txBox="1"/>
          <p:nvPr/>
        </p:nvSpPr>
        <p:spPr>
          <a:xfrm>
            <a:off x="2624983" y="4088528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rainbows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9A79065-C3A6-4314-8DE4-F3565141648C}"/>
              </a:ext>
            </a:extLst>
          </p:cNvPr>
          <p:cNvSpPr txBox="1"/>
          <p:nvPr/>
        </p:nvSpPr>
        <p:spPr>
          <a:xfrm>
            <a:off x="2648416" y="3639410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flowers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6681EAC-A7B2-4F1D-B5EE-682116B07B06}"/>
              </a:ext>
            </a:extLst>
          </p:cNvPr>
          <p:cNvSpPr txBox="1"/>
          <p:nvPr/>
        </p:nvSpPr>
        <p:spPr>
          <a:xfrm>
            <a:off x="1672389" y="4573795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hot drinks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0DD3C6F-73EB-40A1-8829-28FF76948DE5}"/>
              </a:ext>
            </a:extLst>
          </p:cNvPr>
          <p:cNvSpPr txBox="1"/>
          <p:nvPr/>
        </p:nvSpPr>
        <p:spPr>
          <a:xfrm>
            <a:off x="1622042" y="3969756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umbrella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E908523-D8E7-4ABA-83FC-493C360B834B}"/>
              </a:ext>
            </a:extLst>
          </p:cNvPr>
          <p:cNvSpPr txBox="1"/>
          <p:nvPr/>
        </p:nvSpPr>
        <p:spPr>
          <a:xfrm>
            <a:off x="1700338" y="3617357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snow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BC29D9F-D462-4C53-AEE3-F69FC8A62073}"/>
              </a:ext>
            </a:extLst>
          </p:cNvPr>
          <p:cNvSpPr txBox="1"/>
          <p:nvPr/>
        </p:nvSpPr>
        <p:spPr>
          <a:xfrm>
            <a:off x="4985854" y="8097994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windy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E089436-B296-439B-8A5C-36AAC67786BC}"/>
              </a:ext>
            </a:extLst>
          </p:cNvPr>
          <p:cNvSpPr txBox="1"/>
          <p:nvPr/>
        </p:nvSpPr>
        <p:spPr>
          <a:xfrm>
            <a:off x="1803308" y="8024730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stormy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7610A62-D0A3-49A3-81F3-EACE758D2DF8}"/>
              </a:ext>
            </a:extLst>
          </p:cNvPr>
          <p:cNvSpPr txBox="1"/>
          <p:nvPr/>
        </p:nvSpPr>
        <p:spPr>
          <a:xfrm>
            <a:off x="4137639" y="7096742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rainbow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E4D239A-15E2-4DE7-AC7A-E2CC9CF3F7F6}"/>
              </a:ext>
            </a:extLst>
          </p:cNvPr>
          <p:cNvSpPr txBox="1"/>
          <p:nvPr/>
        </p:nvSpPr>
        <p:spPr>
          <a:xfrm>
            <a:off x="4930572" y="6258865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hurricane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9EDDE8A-62EC-4700-A7B1-28EC196F7164}"/>
              </a:ext>
            </a:extLst>
          </p:cNvPr>
          <p:cNvSpPr txBox="1"/>
          <p:nvPr/>
        </p:nvSpPr>
        <p:spPr>
          <a:xfrm>
            <a:off x="1860810" y="6364681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cloudy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DFA3062-C1D6-4D1B-B644-4E553F37E287}"/>
              </a:ext>
            </a:extLst>
          </p:cNvPr>
          <p:cNvSpPr txBox="1"/>
          <p:nvPr/>
        </p:nvSpPr>
        <p:spPr>
          <a:xfrm>
            <a:off x="4666576" y="4555944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pumpkins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4F8696C-D1E4-4E12-BC61-2285AE86B94E}"/>
              </a:ext>
            </a:extLst>
          </p:cNvPr>
          <p:cNvSpPr txBox="1"/>
          <p:nvPr/>
        </p:nvSpPr>
        <p:spPr>
          <a:xfrm>
            <a:off x="4640458" y="4385384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clouds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8AA16A4-171A-474B-B36A-B88036A670A8}"/>
              </a:ext>
            </a:extLst>
          </p:cNvPr>
          <p:cNvSpPr txBox="1"/>
          <p:nvPr/>
        </p:nvSpPr>
        <p:spPr>
          <a:xfrm>
            <a:off x="4732472" y="3805356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wind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DE27836A-CDE9-4B22-9E8C-8546CDC4EFB1}"/>
              </a:ext>
            </a:extLst>
          </p:cNvPr>
          <p:cNvSpPr txBox="1"/>
          <p:nvPr/>
        </p:nvSpPr>
        <p:spPr>
          <a:xfrm>
            <a:off x="3633007" y="4242706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sunglasses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7F8284F-5759-4A5C-9CA7-1206E957823B}"/>
              </a:ext>
            </a:extLst>
          </p:cNvPr>
          <p:cNvSpPr txBox="1"/>
          <p:nvPr/>
        </p:nvSpPr>
        <p:spPr>
          <a:xfrm>
            <a:off x="1779263" y="1485698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winter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72CD5145-7A5F-4B0C-88BA-237FE40A7615}"/>
              </a:ext>
            </a:extLst>
          </p:cNvPr>
          <p:cNvSpPr txBox="1"/>
          <p:nvPr/>
        </p:nvSpPr>
        <p:spPr>
          <a:xfrm>
            <a:off x="3784712" y="1488691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rgbClr val="C00000"/>
                </a:solidFill>
                <a:latin typeface="system-ui"/>
              </a:rPr>
              <a:t>summer</a:t>
            </a:r>
            <a:endParaRPr lang="pt-BR" sz="1100" dirty="0">
              <a:solidFill>
                <a:srgbClr val="C00000"/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45338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019496" y="1266011"/>
            <a:ext cx="2717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10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 abaixo: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445457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517B6914-F843-461D-A9C6-21592FCA62AF}"/>
              </a:ext>
            </a:extLst>
          </p:cNvPr>
          <p:cNvSpPr/>
          <p:nvPr/>
        </p:nvSpPr>
        <p:spPr>
          <a:xfrm>
            <a:off x="152400" y="9382466"/>
            <a:ext cx="6553199" cy="2976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5 - 10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0757C85-E0C0-4A92-A4CE-9A1EF9DBE560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6737B62-CAC1-4E90-AEC8-134C2BE42659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9AAD68-C479-4801-9AEA-2E4E3B66E6A8}"/>
              </a:ext>
            </a:extLst>
          </p:cNvPr>
          <p:cNvSpPr txBox="1"/>
          <p:nvPr/>
        </p:nvSpPr>
        <p:spPr>
          <a:xfrm>
            <a:off x="405914" y="1008952"/>
            <a:ext cx="1176766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 TOPICS</a:t>
            </a:r>
            <a:endParaRPr lang="pt-BR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EAA7B4F-6D16-449B-9AEA-41EBF67A9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70" y="938053"/>
            <a:ext cx="485077" cy="485077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27AD48-2750-433F-A668-8598EA3301D3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AC67752-BBFB-4DD8-9082-09761C0D7CF5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26DC7A7-752B-4A57-BA26-86EF792B6589}"/>
              </a:ext>
            </a:extLst>
          </p:cNvPr>
          <p:cNvSpPr txBox="1"/>
          <p:nvPr/>
        </p:nvSpPr>
        <p:spPr>
          <a:xfrm>
            <a:off x="3070800" y="1735830"/>
            <a:ext cx="36348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Where do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you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go on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summer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doing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during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winter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Does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everybody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spring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d)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What’s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favourite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season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e)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Do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you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know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anyone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who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hates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summer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595B07A-1D09-42F3-91D0-600A458CADE4}"/>
              </a:ext>
            </a:extLst>
          </p:cNvPr>
          <p:cNvSpPr txBox="1"/>
          <p:nvPr/>
        </p:nvSpPr>
        <p:spPr>
          <a:xfrm>
            <a:off x="3095767" y="5858714"/>
            <a:ext cx="37622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a)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How does the weather change your feelings?</a:t>
            </a:r>
            <a:br>
              <a:rPr lang="pt-BR" sz="1200" dirty="0">
                <a:solidFill>
                  <a:srgbClr val="212529"/>
                </a:solidFill>
                <a:latin typeface="system-ui"/>
              </a:rPr>
            </a:b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b)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Would you like to work as a weather forecaster?</a:t>
            </a:r>
            <a:br>
              <a:rPr lang="pt-BR" sz="1200" dirty="0">
                <a:solidFill>
                  <a:srgbClr val="212529"/>
                </a:solidFill>
                <a:latin typeface="system-ui"/>
              </a:rPr>
            </a:b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c) How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was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the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weather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today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?</a:t>
            </a:r>
            <a:br>
              <a:rPr lang="pt-BR" sz="1200" dirty="0">
                <a:solidFill>
                  <a:srgbClr val="212529"/>
                </a:solidFill>
                <a:latin typeface="system-ui"/>
              </a:rPr>
            </a:b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d) Do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you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wear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sunglasses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when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it’s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hot?</a:t>
            </a:r>
            <a:br>
              <a:rPr lang="pt-BR" sz="1200" dirty="0">
                <a:solidFill>
                  <a:srgbClr val="212529"/>
                </a:solidFill>
                <a:latin typeface="system-ui"/>
              </a:rPr>
            </a:b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e) Do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you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always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take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your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umbrella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when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it is cloudy?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D27B55D-6341-4B33-A32F-E7CAB3D4CE87}"/>
              </a:ext>
            </a:extLst>
          </p:cNvPr>
          <p:cNvSpPr txBox="1"/>
          <p:nvPr/>
        </p:nvSpPr>
        <p:spPr>
          <a:xfrm>
            <a:off x="1126784" y="6204030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WEATHER</a:t>
            </a:r>
          </a:p>
        </p:txBody>
      </p:sp>
      <p:pic>
        <p:nvPicPr>
          <p:cNvPr id="31" name="Picture 2" descr="The Four Seasons .. How do they occur? | ArabiaWeather | ArabiaWeather">
            <a:extLst>
              <a:ext uri="{FF2B5EF4-FFF2-40B4-BE49-F238E27FC236}">
                <a16:creationId xmlns:a16="http://schemas.microsoft.com/office/drawing/2014/main" id="{FEA4C2C3-CBE4-4396-B8CA-854999FE5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57" y="2785519"/>
            <a:ext cx="2290009" cy="15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9DF38C82-46EE-49C1-8BBA-0A81AEC1477D}"/>
              </a:ext>
            </a:extLst>
          </p:cNvPr>
          <p:cNvSpPr txBox="1"/>
          <p:nvPr/>
        </p:nvSpPr>
        <p:spPr>
          <a:xfrm>
            <a:off x="1006071" y="232615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SEASONS</a:t>
            </a:r>
          </a:p>
        </p:txBody>
      </p:sp>
      <p:pic>
        <p:nvPicPr>
          <p:cNvPr id="38" name="Picture 6" descr="Weather Afis - meteoblue">
            <a:extLst>
              <a:ext uri="{FF2B5EF4-FFF2-40B4-BE49-F238E27FC236}">
                <a16:creationId xmlns:a16="http://schemas.microsoft.com/office/drawing/2014/main" id="{4600C628-3FCE-44DB-AD39-0947966CE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8" y="6718874"/>
            <a:ext cx="2286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52400" y="9421742"/>
            <a:ext cx="6553199" cy="2583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6 - 10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369248" y="916066"/>
            <a:ext cx="194476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076CCB6-E9A6-4F84-899F-0B5DE1BF51B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4C0E427-4901-478F-8FBA-07B24D798903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583BA3-ACA5-401D-AEA8-85931A1066A2}"/>
              </a:ext>
            </a:extLst>
          </p:cNvPr>
          <p:cNvSpPr txBox="1"/>
          <p:nvPr/>
        </p:nvSpPr>
        <p:spPr>
          <a:xfrm>
            <a:off x="508476" y="3587088"/>
            <a:ext cx="57691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6. I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am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 thinking of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taking a break.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7. I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am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 thinking of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launching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a new slogan.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8. I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am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 thinking of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moving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another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country.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9. I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am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 thinking of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applying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for the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job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10. I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am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 thinking of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reading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that book.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7FE861D-39EA-4B09-974E-B38F5F85EBED}"/>
              </a:ext>
            </a:extLst>
          </p:cNvPr>
          <p:cNvSpPr txBox="1"/>
          <p:nvPr/>
        </p:nvSpPr>
        <p:spPr>
          <a:xfrm>
            <a:off x="508476" y="5526080"/>
            <a:ext cx="28551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11. I would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hate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for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stop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studying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12. I would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hate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for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quit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the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job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13. I would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hate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for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get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sick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14. I would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hate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for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fail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again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15. I would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hate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for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sell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your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car.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CA49797-DFDA-4BD1-8531-79B1F20159B0}"/>
              </a:ext>
            </a:extLst>
          </p:cNvPr>
          <p:cNvSpPr txBox="1"/>
          <p:nvPr/>
        </p:nvSpPr>
        <p:spPr>
          <a:xfrm>
            <a:off x="508476" y="7482750"/>
            <a:ext cx="57691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16. I </a:t>
            </a:r>
            <a:r>
              <a:rPr lang="pt-BR" sz="1200" b="1" i="0" u="none" strike="noStrike" dirty="0">
                <a:solidFill>
                  <a:srgbClr val="C00000"/>
                </a:solidFill>
                <a:effectLst/>
                <a:latin typeface="system-ui"/>
                <a:cs typeface="Segoe UI" panose="020B0502040204020203" pitchFamily="34" charset="0"/>
              </a:rPr>
              <a:t>HAD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 no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idea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that </a:t>
            </a:r>
            <a:r>
              <a:rPr lang="pt-BR" sz="1200" b="0" i="0" u="none" strike="noStrike" dirty="0">
                <a:solidFill>
                  <a:srgbClr val="C00000"/>
                </a:solidFill>
                <a:effectLst/>
                <a:latin typeface="system-ui"/>
                <a:cs typeface="Segoe UI" panose="020B0502040204020203" pitchFamily="34" charset="0"/>
              </a:rPr>
              <a:t>SHE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was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so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smart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17. He has no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NO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how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get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>
                <a:solidFill>
                  <a:srgbClr val="C00000"/>
                </a:solidFill>
                <a:effectLst/>
                <a:latin typeface="system-ui"/>
                <a:cs typeface="Segoe UI" panose="020B0502040204020203" pitchFamily="34" charset="0"/>
              </a:rPr>
              <a:t>THERE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18. I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have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 no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idea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what </a:t>
            </a:r>
            <a:r>
              <a:rPr lang="pt-BR" sz="1200" b="0" i="0" u="none" strike="noStrike" dirty="0">
                <a:solidFill>
                  <a:srgbClr val="C00000"/>
                </a:solidFill>
                <a:effectLst/>
                <a:latin typeface="system-ui"/>
                <a:cs typeface="Segoe UI" panose="020B0502040204020203" pitchFamily="34" charset="0"/>
              </a:rPr>
              <a:t>TIME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I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should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speak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19. I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have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 no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idea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how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>
                <a:solidFill>
                  <a:srgbClr val="C00000"/>
                </a:solidFill>
                <a:effectLst/>
                <a:latin typeface="system-ui"/>
                <a:cs typeface="Segoe UI" panose="020B0502040204020203" pitchFamily="34" charset="0"/>
              </a:rPr>
              <a:t>COOKED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that </a:t>
            </a:r>
            <a:r>
              <a:rPr lang="pt-BR" sz="1200" b="0" i="0" u="none" strike="noStrike" dirty="0">
                <a:solidFill>
                  <a:srgbClr val="C00000"/>
                </a:solidFill>
                <a:effectLst/>
                <a:latin typeface="system-ui"/>
                <a:cs typeface="Segoe UI" panose="020B0502040204020203" pitchFamily="34" charset="0"/>
              </a:rPr>
              <a:t>MEAL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20. I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have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 NO 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idea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of </a:t>
            </a:r>
            <a:r>
              <a:rPr lang="pt-BR" sz="1200" b="0" i="0" u="none" strike="noStrike" dirty="0">
                <a:solidFill>
                  <a:srgbClr val="C00000"/>
                </a:solidFill>
                <a:effectLst/>
                <a:latin typeface="system-ui"/>
                <a:cs typeface="Segoe UI" panose="020B0502040204020203" pitchFamily="34" charset="0"/>
              </a:rPr>
              <a:t>WHAT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is </a:t>
            </a:r>
            <a:r>
              <a:rPr lang="pt-BR" sz="1200" b="0" i="0" u="none" strike="noStrike" dirty="0">
                <a:solidFill>
                  <a:srgbClr val="C00000"/>
                </a:solidFill>
                <a:effectLst/>
                <a:latin typeface="system-ui"/>
                <a:cs typeface="Segoe UI" panose="020B0502040204020203" pitchFamily="34" charset="0"/>
              </a:rPr>
              <a:t>THINKING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534E57E-0872-4B38-A61C-96A6A72AEB64}"/>
              </a:ext>
            </a:extLst>
          </p:cNvPr>
          <p:cNvSpPr txBox="1"/>
          <p:nvPr/>
        </p:nvSpPr>
        <p:spPr>
          <a:xfrm>
            <a:off x="3822511" y="3417779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11.1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Continue as frases: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0DCFD5D-393F-427E-A974-7F9BBB345FD3}"/>
              </a:ext>
            </a:extLst>
          </p:cNvPr>
          <p:cNvGrpSpPr/>
          <p:nvPr/>
        </p:nvGrpSpPr>
        <p:grpSpPr>
          <a:xfrm>
            <a:off x="4798325" y="6884205"/>
            <a:ext cx="867432" cy="597653"/>
            <a:chOff x="4798325" y="6884205"/>
            <a:chExt cx="867432" cy="597653"/>
          </a:xfrm>
        </p:grpSpPr>
        <p:pic>
          <p:nvPicPr>
            <p:cNvPr id="34" name="Picture 8" descr="5 Signs You Shouldn't Try To Sell Your Used Car On Your Own - Ride Time">
              <a:extLst>
                <a:ext uri="{FF2B5EF4-FFF2-40B4-BE49-F238E27FC236}">
                  <a16:creationId xmlns:a16="http://schemas.microsoft.com/office/drawing/2014/main" id="{289586C3-273B-4D45-A0C0-DE6245E02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325" y="6884205"/>
              <a:ext cx="841832" cy="588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B9ADD690-56D7-4447-B610-7C6070E865D2}"/>
                </a:ext>
              </a:extLst>
            </p:cNvPr>
            <p:cNvSpPr/>
            <p:nvPr/>
          </p:nvSpPr>
          <p:spPr>
            <a:xfrm>
              <a:off x="5365902" y="7201550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AA092D5C-D42F-4DA0-8EE2-0924E9B7EB19}"/>
              </a:ext>
            </a:extLst>
          </p:cNvPr>
          <p:cNvGrpSpPr/>
          <p:nvPr/>
        </p:nvGrpSpPr>
        <p:grpSpPr>
          <a:xfrm>
            <a:off x="3613753" y="6593695"/>
            <a:ext cx="899540" cy="704931"/>
            <a:chOff x="3613753" y="6593695"/>
            <a:chExt cx="899540" cy="704931"/>
          </a:xfrm>
        </p:grpSpPr>
        <p:pic>
          <p:nvPicPr>
            <p:cNvPr id="39" name="Picture 6" descr="Dear Science: Why Do I Always Get Sick When The Seasons Change?">
              <a:extLst>
                <a:ext uri="{FF2B5EF4-FFF2-40B4-BE49-F238E27FC236}">
                  <a16:creationId xmlns:a16="http://schemas.microsoft.com/office/drawing/2014/main" id="{B91750E0-9E6B-4457-A5E7-96414AA5C6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29127" b="5079"/>
            <a:stretch/>
          </p:blipFill>
          <p:spPr bwMode="auto">
            <a:xfrm>
              <a:off x="3613753" y="6593695"/>
              <a:ext cx="855293" cy="704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20752EA3-E36E-460F-97E6-CD9BDCEE4D45}"/>
                </a:ext>
              </a:extLst>
            </p:cNvPr>
            <p:cNvSpPr/>
            <p:nvPr/>
          </p:nvSpPr>
          <p:spPr>
            <a:xfrm>
              <a:off x="4213438" y="6593695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8825906A-A2BE-4F7B-AA48-F35D83D62F8F}"/>
              </a:ext>
            </a:extLst>
          </p:cNvPr>
          <p:cNvGrpSpPr/>
          <p:nvPr/>
        </p:nvGrpSpPr>
        <p:grpSpPr>
          <a:xfrm>
            <a:off x="3363652" y="5799739"/>
            <a:ext cx="938531" cy="599597"/>
            <a:chOff x="3363652" y="5799739"/>
            <a:chExt cx="938531" cy="599597"/>
          </a:xfrm>
        </p:grpSpPr>
        <p:pic>
          <p:nvPicPr>
            <p:cNvPr id="42" name="Picture 4" descr="Quit job? Questions that you should answer yes beforehand - nilamburnews.com">
              <a:extLst>
                <a:ext uri="{FF2B5EF4-FFF2-40B4-BE49-F238E27FC236}">
                  <a16:creationId xmlns:a16="http://schemas.microsoft.com/office/drawing/2014/main" id="{BC1F3FA7-7349-4133-83FA-4F1802CB6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3652" y="5817417"/>
              <a:ext cx="874468" cy="581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C1983A7A-B472-44C8-906C-9AE7E9A3FC52}"/>
                </a:ext>
              </a:extLst>
            </p:cNvPr>
            <p:cNvSpPr/>
            <p:nvPr/>
          </p:nvSpPr>
          <p:spPr>
            <a:xfrm>
              <a:off x="4002328" y="5799739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025585E6-EFAC-4629-A1C8-AFECFE708B38}"/>
              </a:ext>
            </a:extLst>
          </p:cNvPr>
          <p:cNvGrpSpPr/>
          <p:nvPr/>
        </p:nvGrpSpPr>
        <p:grpSpPr>
          <a:xfrm>
            <a:off x="4704206" y="5813314"/>
            <a:ext cx="839734" cy="604551"/>
            <a:chOff x="5537900" y="5575894"/>
            <a:chExt cx="839734" cy="604551"/>
          </a:xfrm>
        </p:grpSpPr>
        <p:pic>
          <p:nvPicPr>
            <p:cNvPr id="45" name="Picture 2" descr="Student Studying Hard Exam, Sleeping on Books Read in Library -  Lucianobucobrasil">
              <a:extLst>
                <a:ext uri="{FF2B5EF4-FFF2-40B4-BE49-F238E27FC236}">
                  <a16:creationId xmlns:a16="http://schemas.microsoft.com/office/drawing/2014/main" id="{9C192A71-B126-4103-8B24-D276894EE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7900" y="5598526"/>
              <a:ext cx="811624" cy="581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4E9C02E5-E5AC-4E72-A2F1-725F23C39C97}"/>
                </a:ext>
              </a:extLst>
            </p:cNvPr>
            <p:cNvSpPr/>
            <p:nvPr/>
          </p:nvSpPr>
          <p:spPr>
            <a:xfrm>
              <a:off x="6077779" y="5575894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CAADF5C-147A-406F-A631-9D7CC357E951}"/>
              </a:ext>
            </a:extLst>
          </p:cNvPr>
          <p:cNvGrpSpPr/>
          <p:nvPr/>
        </p:nvGrpSpPr>
        <p:grpSpPr>
          <a:xfrm>
            <a:off x="5740023" y="6200720"/>
            <a:ext cx="957610" cy="647106"/>
            <a:chOff x="7703439" y="6028151"/>
            <a:chExt cx="957610" cy="647106"/>
          </a:xfrm>
        </p:grpSpPr>
        <p:pic>
          <p:nvPicPr>
            <p:cNvPr id="48" name="Picture 10" descr="3 reasons why cybersecurity projects fail - CyPro">
              <a:extLst>
                <a:ext uri="{FF2B5EF4-FFF2-40B4-BE49-F238E27FC236}">
                  <a16:creationId xmlns:a16="http://schemas.microsoft.com/office/drawing/2014/main" id="{B1214943-3F32-447F-8FD9-F37B4020C2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03" r="11674"/>
            <a:stretch/>
          </p:blipFill>
          <p:spPr bwMode="auto">
            <a:xfrm>
              <a:off x="7703439" y="6028151"/>
              <a:ext cx="918287" cy="647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8D04768-CFE2-47E9-BA39-54BABDCCFD52}"/>
                </a:ext>
              </a:extLst>
            </p:cNvPr>
            <p:cNvSpPr/>
            <p:nvPr/>
          </p:nvSpPr>
          <p:spPr>
            <a:xfrm>
              <a:off x="8361194" y="6394949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3245D4F-CA7E-4A52-A83B-D889332FCBDC}"/>
              </a:ext>
            </a:extLst>
          </p:cNvPr>
          <p:cNvSpPr txBox="1"/>
          <p:nvPr/>
        </p:nvSpPr>
        <p:spPr>
          <a:xfrm>
            <a:off x="3800886" y="5307583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11.2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Enumere as imagens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BD83ED7-E2AB-4E2F-9094-521661C359C0}"/>
              </a:ext>
            </a:extLst>
          </p:cNvPr>
          <p:cNvSpPr txBox="1"/>
          <p:nvPr/>
        </p:nvSpPr>
        <p:spPr>
          <a:xfrm>
            <a:off x="3744593" y="8228151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11.3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Complete as 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partes faltantes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52" name="CaixaDeTexto 17">
            <a:extLst>
              <a:ext uri="{FF2B5EF4-FFF2-40B4-BE49-F238E27FC236}">
                <a16:creationId xmlns:a16="http://schemas.microsoft.com/office/drawing/2014/main" id="{B5B59DB0-9D6A-4022-89E5-CA0FF532BAD5}"/>
              </a:ext>
            </a:extLst>
          </p:cNvPr>
          <p:cNvSpPr txBox="1"/>
          <p:nvPr/>
        </p:nvSpPr>
        <p:spPr>
          <a:xfrm>
            <a:off x="375336" y="1366521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Ouça as frases no site e escreva abaixo: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53" name="CaixaDeTexto 23">
            <a:extLst>
              <a:ext uri="{FF2B5EF4-FFF2-40B4-BE49-F238E27FC236}">
                <a16:creationId xmlns:a16="http://schemas.microsoft.com/office/drawing/2014/main" id="{1430943B-9A92-4567-BDA8-FDAE38A76F74}"/>
              </a:ext>
            </a:extLst>
          </p:cNvPr>
          <p:cNvSpPr txBox="1"/>
          <p:nvPr/>
        </p:nvSpPr>
        <p:spPr>
          <a:xfrm>
            <a:off x="514741" y="1684788"/>
            <a:ext cx="5769142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100" dirty="0">
                <a:solidFill>
                  <a:srgbClr val="C00000"/>
                </a:solidFill>
                <a:latin typeface="system-ui"/>
              </a:rPr>
              <a:t>1. </a:t>
            </a:r>
            <a:r>
              <a:rPr lang="en-US" sz="1100" dirty="0">
                <a:solidFill>
                  <a:srgbClr val="C00000"/>
                </a:solidFill>
                <a:latin typeface="system-ui"/>
              </a:rPr>
              <a:t>I'm still having a hard time getting the company to pay me.</a:t>
            </a:r>
            <a:br>
              <a:rPr lang="pt-BR" sz="1100" dirty="0">
                <a:solidFill>
                  <a:srgbClr val="C00000"/>
                </a:solidFill>
                <a:latin typeface="system-ui"/>
              </a:rPr>
            </a:br>
            <a:endParaRPr lang="pt-BR" sz="1100" dirty="0">
              <a:solidFill>
                <a:srgbClr val="C00000"/>
              </a:solidFill>
              <a:latin typeface="system-ui"/>
            </a:endParaRPr>
          </a:p>
          <a:p>
            <a:pPr algn="l"/>
            <a:r>
              <a:rPr lang="pt-BR" sz="1100" dirty="0">
                <a:solidFill>
                  <a:srgbClr val="C00000"/>
                </a:solidFill>
                <a:latin typeface="system-ui"/>
              </a:rPr>
              <a:t>2. </a:t>
            </a:r>
            <a:r>
              <a:rPr lang="en-US" sz="1100" dirty="0">
                <a:solidFill>
                  <a:srgbClr val="C00000"/>
                </a:solidFill>
                <a:latin typeface="system-ui"/>
              </a:rPr>
              <a:t>Go easy on Peter - he's having a hard time at school.</a:t>
            </a:r>
            <a:br>
              <a:rPr lang="pt-BR" sz="1100" dirty="0">
                <a:solidFill>
                  <a:srgbClr val="C00000"/>
                </a:solidFill>
                <a:latin typeface="system-ui"/>
              </a:rPr>
            </a:br>
            <a:endParaRPr lang="pt-BR" sz="1100" dirty="0">
              <a:solidFill>
                <a:srgbClr val="C00000"/>
              </a:solidFill>
              <a:latin typeface="system-ui"/>
            </a:endParaRPr>
          </a:p>
          <a:p>
            <a:pPr algn="l"/>
            <a:r>
              <a:rPr lang="pt-BR" sz="1100" dirty="0">
                <a:solidFill>
                  <a:srgbClr val="C00000"/>
                </a:solidFill>
                <a:latin typeface="system-ui"/>
              </a:rPr>
              <a:t>3. </a:t>
            </a:r>
            <a:r>
              <a:rPr lang="en-US" sz="1100" dirty="0">
                <a:solidFill>
                  <a:srgbClr val="C00000"/>
                </a:solidFill>
                <a:latin typeface="system-ui"/>
              </a:rPr>
              <a:t>I guess I'm having a hard time thinking about this problem today.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</a:p>
          <a:p>
            <a:pPr algn="l"/>
            <a:endParaRPr lang="pt-BR" sz="1100" dirty="0">
              <a:solidFill>
                <a:srgbClr val="C00000"/>
              </a:solidFill>
              <a:latin typeface="system-ui"/>
            </a:endParaRPr>
          </a:p>
          <a:p>
            <a:pPr algn="l"/>
            <a:r>
              <a:rPr lang="pt-BR" sz="1100" dirty="0">
                <a:solidFill>
                  <a:srgbClr val="C00000"/>
                </a:solidFill>
                <a:latin typeface="system-ui"/>
              </a:rPr>
              <a:t>4. </a:t>
            </a:r>
            <a:r>
              <a:rPr lang="en-US" sz="1100" dirty="0">
                <a:solidFill>
                  <a:srgbClr val="C00000"/>
                </a:solidFill>
                <a:latin typeface="system-ui"/>
              </a:rPr>
              <a:t>A lot of people are having a hard time paying the bills.</a:t>
            </a:r>
            <a:br>
              <a:rPr lang="pt-BR" sz="1100" dirty="0">
                <a:solidFill>
                  <a:srgbClr val="C00000"/>
                </a:solidFill>
                <a:latin typeface="system-ui"/>
              </a:rPr>
            </a:br>
            <a:endParaRPr lang="pt-BR" sz="1100" dirty="0">
              <a:solidFill>
                <a:srgbClr val="C00000"/>
              </a:solidFill>
              <a:latin typeface="system-ui"/>
            </a:endParaRPr>
          </a:p>
          <a:p>
            <a:pPr algn="l"/>
            <a:r>
              <a:rPr lang="pt-BR" sz="1100" dirty="0">
                <a:solidFill>
                  <a:srgbClr val="C00000"/>
                </a:solidFill>
                <a:latin typeface="system-ui"/>
              </a:rPr>
              <a:t>5. I’m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having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a hard time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believing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rgbClr val="C00000"/>
                </a:solidFill>
                <a:latin typeface="system-ui"/>
              </a:rPr>
              <a:t>him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.</a:t>
            </a:r>
            <a:br>
              <a:rPr lang="pt-BR" sz="1100" b="0" i="0" u="none" strike="noStrike" dirty="0">
                <a:solidFill>
                  <a:srgbClr val="C00000"/>
                </a:solidFill>
                <a:effectLst/>
                <a:latin typeface="system-ui"/>
              </a:rPr>
            </a:br>
            <a:endParaRPr lang="pt-BR" sz="1100" b="0" i="1" u="none" strike="noStrike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endParaRPr lang="pt-BR" sz="1100" b="0" i="0" u="none" strike="noStrike" dirty="0">
              <a:solidFill>
                <a:srgbClr val="C00000"/>
              </a:solidFill>
              <a:effectLst/>
              <a:latin typeface="system-ui"/>
            </a:endParaRP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95422408-B3DD-46D6-A12C-9C2F9F074B8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805" t="62828" r="70139" b="31984"/>
          <a:stretch/>
        </p:blipFill>
        <p:spPr>
          <a:xfrm>
            <a:off x="3254424" y="1372326"/>
            <a:ext cx="277246" cy="26464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1D88CEE-6FD0-413C-97AC-43D69E61B5E9}"/>
              </a:ext>
            </a:extLst>
          </p:cNvPr>
          <p:cNvSpPr txBox="1"/>
          <p:nvPr/>
        </p:nvSpPr>
        <p:spPr>
          <a:xfrm>
            <a:off x="5200949" y="5825067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11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F87283C-BB81-4CA8-9DEB-C018237C2C47}"/>
              </a:ext>
            </a:extLst>
          </p:cNvPr>
          <p:cNvSpPr txBox="1"/>
          <p:nvPr/>
        </p:nvSpPr>
        <p:spPr>
          <a:xfrm>
            <a:off x="3979806" y="581744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12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69AC912-C0E2-465F-91E3-B3F8B61C5AC7}"/>
              </a:ext>
            </a:extLst>
          </p:cNvPr>
          <p:cNvSpPr txBox="1"/>
          <p:nvPr/>
        </p:nvSpPr>
        <p:spPr>
          <a:xfrm>
            <a:off x="4191708" y="661582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13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B08A4B2-A9D4-41DB-B6AC-62B72EDE2843}"/>
              </a:ext>
            </a:extLst>
          </p:cNvPr>
          <p:cNvSpPr txBox="1"/>
          <p:nvPr/>
        </p:nvSpPr>
        <p:spPr>
          <a:xfrm>
            <a:off x="5351361" y="722069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15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55C7FA9-B8EC-4C41-8F17-3B453975603E}"/>
              </a:ext>
            </a:extLst>
          </p:cNvPr>
          <p:cNvSpPr txBox="1"/>
          <p:nvPr/>
        </p:nvSpPr>
        <p:spPr>
          <a:xfrm>
            <a:off x="6396326" y="6594125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6" descr="25,051 Donate Clothes Stock Photos, Pictures &amp; Royalty-Free Images - iStock">
            <a:extLst>
              <a:ext uri="{FF2B5EF4-FFF2-40B4-BE49-F238E27FC236}">
                <a16:creationId xmlns:a16="http://schemas.microsoft.com/office/drawing/2014/main" id="{0B2AC4FA-B7A7-4462-9841-EF12D11B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964" y="6990348"/>
            <a:ext cx="2067823" cy="13760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Phrasal Verb: look for e look up - inFlux Blog">
            <a:extLst>
              <a:ext uri="{FF2B5EF4-FFF2-40B4-BE49-F238E27FC236}">
                <a16:creationId xmlns:a16="http://schemas.microsoft.com/office/drawing/2014/main" id="{0A27BAC6-96E3-4662-9ABA-1CFF3722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524" y="1539611"/>
            <a:ext cx="1958726" cy="176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36895" y="135425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Escreva mais frases com os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CFA140E-2F21-4EF1-8BFB-0E7F9A2D3C67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7 - 10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0DE7237-518D-400D-8FA5-E160FB674032}"/>
              </a:ext>
            </a:extLst>
          </p:cNvPr>
          <p:cNvSpPr txBox="1"/>
          <p:nvPr/>
        </p:nvSpPr>
        <p:spPr>
          <a:xfrm>
            <a:off x="369248" y="916066"/>
            <a:ext cx="144752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14CC67-1D8F-405E-B157-14245ACD7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5" y="782059"/>
            <a:ext cx="612334" cy="612334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13088DE8-B937-4053-BC7F-0BE9B4B0515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7D1765F-7CA3-4C35-8AFB-9347105AF44B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7E71D23-F53E-4974-8F21-03D9E2A73782}"/>
              </a:ext>
            </a:extLst>
          </p:cNvPr>
          <p:cNvSpPr txBox="1"/>
          <p:nvPr/>
        </p:nvSpPr>
        <p:spPr>
          <a:xfrm>
            <a:off x="369071" y="1641886"/>
            <a:ext cx="5766178" cy="7663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Look for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(search)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procurar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encontrar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buscar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algo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are you looking for?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C00000"/>
                </a:solidFill>
                <a:effectLst/>
                <a:latin typeface="system-ui"/>
              </a:rPr>
              <a:t>-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You must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look for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hotels elsewhere.</a:t>
            </a:r>
          </a:p>
          <a:p>
            <a:pPr algn="l"/>
            <a:r>
              <a:rPr lang="pt-BR" sz="1200" b="0" i="1" u="none" strike="noStrike" dirty="0">
                <a:solidFill>
                  <a:srgbClr val="C00000"/>
                </a:solidFill>
                <a:effectLst/>
                <a:latin typeface="system-ui"/>
              </a:rPr>
              <a:t>Você deve procurar hotéis em outros lugares.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marL="171450" indent="-171450" algn="l">
              <a:buFontTx/>
              <a:buChar char="-"/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I'll have a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look for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some while I'm at the shops but I'm not promising anything.</a:t>
            </a:r>
          </a:p>
          <a:p>
            <a:pPr algn="l"/>
            <a:r>
              <a:rPr lang="pt-BR" sz="1200" b="0" i="1" u="none" strike="noStrike" dirty="0">
                <a:solidFill>
                  <a:srgbClr val="C00000"/>
                </a:solidFill>
                <a:effectLst/>
                <a:latin typeface="system-ui"/>
              </a:rPr>
              <a:t>Vou dar uma olhada enquanto estiver nas lojas, mas não prometo nada.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marL="171450" indent="-171450" algn="l">
              <a:buFontTx/>
              <a:buChar char="-"/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If you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look for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it, love actually is all around.</a:t>
            </a:r>
          </a:p>
          <a:p>
            <a:pPr algn="l"/>
            <a:r>
              <a:rPr lang="pt-BR" sz="1200" i="1" dirty="0">
                <a:solidFill>
                  <a:srgbClr val="C00000"/>
                </a:solidFill>
                <a:latin typeface="system-ui"/>
              </a:rPr>
              <a:t>Se você procurar, o amor realmente está por toda parte.</a:t>
            </a:r>
          </a:p>
          <a:p>
            <a:pPr algn="l"/>
            <a:endParaRPr lang="pt-BR" sz="1200" i="1" dirty="0">
              <a:solidFill>
                <a:srgbClr val="C00000"/>
              </a:solidFill>
              <a:latin typeface="system-ui"/>
            </a:endParaRPr>
          </a:p>
          <a:p>
            <a:pPr marL="171450" indent="-171450" algn="l">
              <a:buFontTx/>
              <a:buChar char="-"/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Which features do you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look for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when choosing a car?</a:t>
            </a:r>
            <a:endParaRPr lang="pt-BR" sz="1200" b="0" i="1" dirty="0">
              <a:solidFill>
                <a:srgbClr val="C00000"/>
              </a:solidFill>
              <a:effectLst/>
              <a:latin typeface="system-ui"/>
            </a:endParaRPr>
          </a:p>
          <a:p>
            <a:pPr algn="l"/>
            <a:r>
              <a:rPr lang="pt-BR" sz="1200" i="1" dirty="0">
                <a:solidFill>
                  <a:srgbClr val="C00000"/>
                </a:solidFill>
                <a:latin typeface="system-ui"/>
              </a:rPr>
              <a:t>Quais características você procura ao escolher um carro?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Give in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(surrender)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ter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entregue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algo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 need to give in my homework next class.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marL="171450" indent="-171450" algn="l">
              <a:buFontTx/>
              <a:buChar char="-"/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You must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give in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your examination papers now.</a:t>
            </a:r>
          </a:p>
          <a:p>
            <a:pPr algn="l"/>
            <a:r>
              <a:rPr lang="pt-BR" sz="1200" b="0" i="1" u="none" strike="noStrike" dirty="0">
                <a:solidFill>
                  <a:srgbClr val="C00000"/>
                </a:solidFill>
                <a:effectLst/>
                <a:latin typeface="system-ui"/>
              </a:rPr>
              <a:t>Você deve entregar seus papéis de exame agora.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marL="171450" indent="-171450" algn="l">
              <a:buFontTx/>
              <a:buChar char="-"/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don't give up and don't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give in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.</a:t>
            </a:r>
          </a:p>
          <a:p>
            <a:pPr algn="l"/>
            <a:r>
              <a:rPr lang="pt-BR" sz="1200" i="1" dirty="0">
                <a:solidFill>
                  <a:srgbClr val="C00000"/>
                </a:solidFill>
                <a:latin typeface="system-ui"/>
              </a:rPr>
              <a:t>não desista e não desista.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marL="171450" indent="-171450" algn="l">
              <a:buFontTx/>
              <a:buChar char="-"/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You must never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give in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to pressure .</a:t>
            </a:r>
          </a:p>
          <a:p>
            <a:pPr algn="l"/>
            <a:r>
              <a:rPr lang="pt-BR" sz="1200" b="0" i="1" u="none" strike="noStrike" dirty="0">
                <a:solidFill>
                  <a:srgbClr val="C00000"/>
                </a:solidFill>
                <a:effectLst/>
                <a:latin typeface="system-ui"/>
              </a:rPr>
              <a:t>Você nunca deve ceder à pressão.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Give away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(donate)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doar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fazer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uma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doação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 gave most of my clothes away when I moved abroad.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marL="171450" indent="-171450" algn="l">
              <a:buFontTx/>
              <a:buChar char="-"/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Don't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give away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the secret.</a:t>
            </a:r>
          </a:p>
          <a:p>
            <a:pPr algn="l"/>
            <a:r>
              <a:rPr lang="pt-BR" sz="1200" i="1" dirty="0">
                <a:solidFill>
                  <a:srgbClr val="C00000"/>
                </a:solidFill>
                <a:latin typeface="system-ui"/>
              </a:rPr>
              <a:t>Não dê o segredo.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He decided to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give away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everything he possessed and become a monk.</a:t>
            </a:r>
          </a:p>
          <a:p>
            <a:pPr algn="l"/>
            <a:r>
              <a:rPr lang="pt-BR" sz="1200" b="0" i="1" u="none" strike="noStrike" dirty="0">
                <a:solidFill>
                  <a:srgbClr val="C00000"/>
                </a:solidFill>
                <a:effectLst/>
                <a:latin typeface="system-ui"/>
              </a:rPr>
              <a:t>Ele decidiu doar tudo o que possuía e se tornar um monge.</a:t>
            </a:r>
          </a:p>
          <a:p>
            <a:pPr algn="l"/>
            <a:endParaRPr lang="pt-BR" sz="1200" b="0" i="0" u="none" strike="noStrike" dirty="0">
              <a:solidFill>
                <a:srgbClr val="C00000"/>
              </a:solidFill>
              <a:effectLst/>
              <a:latin typeface="system-ui"/>
            </a:endParaRPr>
          </a:p>
          <a:p>
            <a:pPr marL="171450" indent="-171450" algn="l">
              <a:buFontTx/>
              <a:buChar char="-"/>
            </a:pP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 We have five pairs of free tickets to 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system-ui"/>
              </a:rPr>
              <a:t>give away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system-ui"/>
              </a:rPr>
              <a:t>.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  <a:p>
            <a:pPr algn="l"/>
            <a:r>
              <a:rPr lang="pt-BR" sz="1200" b="0" i="1" u="none" strike="noStrike" dirty="0">
                <a:solidFill>
                  <a:srgbClr val="C00000"/>
                </a:solidFill>
                <a:effectLst/>
                <a:latin typeface="system-ui"/>
              </a:rPr>
              <a:t>Temos cinco pares de ingressos grátis para distribuir.</a:t>
            </a:r>
          </a:p>
        </p:txBody>
      </p:sp>
      <p:pic>
        <p:nvPicPr>
          <p:cNvPr id="30" name="Picture 4" descr="Phrasal Verbs com Take: aprenda Take out, Take over e Take in no inglês -  Wizard Idiomas">
            <a:extLst>
              <a:ext uri="{FF2B5EF4-FFF2-40B4-BE49-F238E27FC236}">
                <a16:creationId xmlns:a16="http://schemas.microsoft.com/office/drawing/2014/main" id="{01837535-03C0-4577-80AD-CCF0B339E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882" y="4286555"/>
            <a:ext cx="2190284" cy="12265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E2E78B6C-4370-4CEC-9A3F-9D4BC3112970}"/>
              </a:ext>
            </a:extLst>
          </p:cNvPr>
          <p:cNvSpPr txBox="1"/>
          <p:nvPr/>
        </p:nvSpPr>
        <p:spPr>
          <a:xfrm>
            <a:off x="3887608" y="1022679"/>
            <a:ext cx="2601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Meaning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: v. 1. try to locate or discover, 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or try to establish the existence of 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2. be excited or anxious about.</a:t>
            </a:r>
            <a:endParaRPr lang="pt-BR" sz="1200" dirty="0">
              <a:latin typeface="system-u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72D5C54-10F1-466D-A5F8-A9DCF0BB9F05}"/>
              </a:ext>
            </a:extLst>
          </p:cNvPr>
          <p:cNvSpPr txBox="1"/>
          <p:nvPr/>
        </p:nvSpPr>
        <p:spPr>
          <a:xfrm>
            <a:off x="4089882" y="5438410"/>
            <a:ext cx="2511029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solidFill>
                  <a:srgbClr val="202124"/>
                </a:solidFill>
                <a:effectLst/>
                <a:latin typeface="system-ui"/>
              </a:rPr>
              <a:t>Em todo caso, pense assim: devemos usar </a:t>
            </a:r>
            <a:r>
              <a:rPr lang="pt-BR" sz="1100" b="1" i="0" dirty="0">
                <a:solidFill>
                  <a:srgbClr val="202124"/>
                </a:solidFill>
                <a:effectLst/>
                <a:latin typeface="system-ui"/>
              </a:rPr>
              <a:t>GIVE</a:t>
            </a:r>
            <a:r>
              <a:rPr lang="pt-BR" sz="1100" b="0" i="0" dirty="0">
                <a:solidFill>
                  <a:srgbClr val="202124"/>
                </a:solidFill>
                <a:effectLst/>
                <a:latin typeface="system-ui"/>
              </a:rPr>
              <a:t> IN quando desistimos de continuar tentando algo, a gente entrega os pontos, cede, se entrega; </a:t>
            </a:r>
            <a:r>
              <a:rPr lang="pt-BR" sz="1100" b="1" i="0" dirty="0">
                <a:solidFill>
                  <a:srgbClr val="202124"/>
                </a:solidFill>
                <a:effectLst/>
                <a:latin typeface="system-ui"/>
              </a:rPr>
              <a:t>GIVE UP</a:t>
            </a:r>
            <a:r>
              <a:rPr lang="pt-BR" sz="1100" b="0" i="0" dirty="0">
                <a:solidFill>
                  <a:srgbClr val="202124"/>
                </a:solidFill>
                <a:effectLst/>
                <a:latin typeface="system-ui"/>
              </a:rPr>
              <a:t>, por sua vez, é usado quando paramos de fazer uma atividade que era um hábito ou quando não obtemos os resultados que gostaríamos de obter em uma atividade.</a:t>
            </a:r>
            <a:endParaRPr lang="pt-BR" sz="11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499730" y="1244971"/>
            <a:ext cx="5967509" cy="79313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2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Eu posso falar espanhol.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2.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Posso ir ao banheiro?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3.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pode ser Jane. Ela está no trabalho agora.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4.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Ela sabia tocar piano quando tinha cinco anos.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5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. Meu irmão poderia ir ao clube.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6.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Pode ficar muito mais quente em dezembro.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7.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Eu poderia te emprestar meu smartphone.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8.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Pode chover amanhã.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9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. Posso entrar?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10.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Pode chover hoje.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11.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não deve correr dentro da igreja.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12.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Está bem escuro, deve ser depois das 9 horas.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13.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Ela não deve fumar.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14.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Acredito que ela vai estudar mais dessa vez.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15.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Está muito frio aqui. Eu vou fechar a janela.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16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. Eu sabia nadar quando tinha 6 anos.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17.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Ela não conseguia entender o que eu estava dizendo.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18.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Meu avô falava 5 idiomas.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19.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Jane não deveria estar na rua a essa hora.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20.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deveria dar uma volta de vez em quando.</a:t>
            </a:r>
            <a:endParaRPr lang="pt-BR" sz="1200" dirty="0">
              <a:solidFill>
                <a:schemeClr val="accent2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13) Fale em Inglês as frases do Site: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2FDF48-8E76-4BAD-BAD8-EBD48FBE4B09}"/>
              </a:ext>
            </a:extLst>
          </p:cNvPr>
          <p:cNvSpPr/>
          <p:nvPr/>
        </p:nvSpPr>
        <p:spPr>
          <a:xfrm>
            <a:off x="152400" y="9398860"/>
            <a:ext cx="6553199" cy="2812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8 - 10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5B4EE9-35AA-4308-A091-AB1D954FB726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E75CFB8-2A30-43AF-BE5A-1CBFD0673691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</p:spTree>
    <p:extLst>
      <p:ext uri="{BB962C8B-B14F-4D97-AF65-F5344CB8AC3E}">
        <p14:creationId xmlns:p14="http://schemas.microsoft.com/office/powerpoint/2010/main" val="389844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52400" y="9398860"/>
            <a:ext cx="6553199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9 - 10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5613909-834A-4F39-A702-EC00393DF599}"/>
              </a:ext>
            </a:extLst>
          </p:cNvPr>
          <p:cNvSpPr txBox="1"/>
          <p:nvPr/>
        </p:nvSpPr>
        <p:spPr>
          <a:xfrm>
            <a:off x="1265931" y="1138694"/>
            <a:ext cx="4521258" cy="40858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2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solidFill>
                <a:schemeClr val="accent2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Quantas línguas você fala?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Com licença, posso apenas abrir a janela?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Posso usar seu telefone agora?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deve fazer para falar inglês fluentemente?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Posso sugerir uma ideia para o projeto?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vai me dar o número de telefone dele?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deve fazer em seu trabalho?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 Posso pegar seu carro emprestado?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Quantos copos de água você pode beber em um minuto?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não deveria tentar comer melhor?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Posso visitá-lo amanhã?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pode repetir isso, por favor?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gostaria de uma fatia de pizza?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Posso falar com Jane?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deve sair neste fim de semana?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Podemos fumar aqui?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 O que você deve vestir para a entrevista de emprego?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poderia me trazer um copo de água?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me compraria um anel?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pode limpar seu quarto?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9CB93-F5F0-495A-8504-9CBB77CF693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2359A30-E00C-4F8C-8462-E39949E647D6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48C8900-14CF-434E-AAAE-F145E4A51D72}"/>
              </a:ext>
            </a:extLst>
          </p:cNvPr>
          <p:cNvSpPr txBox="1"/>
          <p:nvPr/>
        </p:nvSpPr>
        <p:spPr>
          <a:xfrm>
            <a:off x="377688" y="5939772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  <a:latin typeface="system-ui"/>
                <a:ea typeface="Times New Roman" panose="02020603050405020304" pitchFamily="18" charset="0"/>
              </a:rPr>
              <a:t>SEASONS</a:t>
            </a:r>
            <a:endParaRPr lang="pt-BR" sz="1200" b="1" dirty="0">
              <a:solidFill>
                <a:schemeClr val="accent2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a) 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Onde você vai no verão?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b) 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gosta de fazer durante o inverno?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Todo mundo gosta da primavera?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d) 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Qual é a sua estação favorita?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e) 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conhece alguém que odeia o verão?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E46849A-B83C-4466-95E6-482BA84C30DA}"/>
              </a:ext>
            </a:extLst>
          </p:cNvPr>
          <p:cNvSpPr txBox="1"/>
          <p:nvPr/>
        </p:nvSpPr>
        <p:spPr>
          <a:xfrm>
            <a:off x="375989" y="7440695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  <a:effectLst/>
                <a:latin typeface="system-ui"/>
                <a:ea typeface="Times New Roman" panose="02020603050405020304" pitchFamily="18" charset="0"/>
              </a:rPr>
              <a:t>WEATHER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a)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Como o clima muda seus sentimentos?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b)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Gostaria de trabalhar como meteorologista?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c)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Como estava o clima hoje?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d)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usa óculos escuros quando está quente?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e)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sempre leva seu guarda-chuva quando está nublado?</a:t>
            </a: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11124</TotalTime>
  <Words>2921</Words>
  <Application>Microsoft Office PowerPoint</Application>
  <PresentationFormat>Papel A4 (210 x 297 mm)</PresentationFormat>
  <Paragraphs>478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585</cp:revision>
  <cp:lastPrinted>2022-03-18T15:31:40Z</cp:lastPrinted>
  <dcterms:created xsi:type="dcterms:W3CDTF">2021-10-15T13:30:39Z</dcterms:created>
  <dcterms:modified xsi:type="dcterms:W3CDTF">2022-03-24T00:15:01Z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