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9" r:id="rId6"/>
    <p:sldId id="262" r:id="rId7"/>
    <p:sldId id="264" r:id="rId8"/>
    <p:sldId id="265" r:id="rId9"/>
    <p:sldId id="270" r:id="rId10"/>
    <p:sldId id="267" r:id="rId11"/>
    <p:sldId id="268" r:id="rId1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458" y="-42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24/03/2022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1 - 11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5071787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23145"/>
            <a:ext cx="150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8190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bigger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cheapest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colder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craziest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more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dangerous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difficult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happier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highest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more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important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more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intelligent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286" y="6416001"/>
            <a:ext cx="1872202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frio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barato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perigoso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importante do 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mais difícil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mais alto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feliz 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mais louco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mais inteligente do que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481" y="6387215"/>
            <a:ext cx="37597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664491"/>
            <a:ext cx="1590080" cy="327826"/>
            <a:chOff x="418914" y="2874304"/>
            <a:chExt cx="1590080" cy="327826"/>
          </a:xfrm>
          <a:solidFill>
            <a:schemeClr val="accent6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56691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89759"/>
            <a:ext cx="3564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Responda as perguntas (Video):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C6C9C5-41F4-4F8D-8AA5-61B490AD327D}"/>
              </a:ext>
            </a:extLst>
          </p:cNvPr>
          <p:cNvSpPr txBox="1"/>
          <p:nvPr/>
        </p:nvSpPr>
        <p:spPr>
          <a:xfrm>
            <a:off x="146541" y="1730662"/>
            <a:ext cx="179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Existe </a:t>
            </a: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adjetivo</a:t>
            </a:r>
            <a:r>
              <a:rPr lang="pt-BR" sz="1200" dirty="0">
                <a:latin typeface="system-ui"/>
              </a:rPr>
              <a:t> masculino </a:t>
            </a:r>
          </a:p>
          <a:p>
            <a:r>
              <a:rPr lang="pt-BR" sz="1200" dirty="0">
                <a:latin typeface="system-ui"/>
              </a:rPr>
              <a:t>/ feminino no Inglês?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8EFA6B1-D2FD-43C7-8E95-4BCDFAE75790}"/>
              </a:ext>
            </a:extLst>
          </p:cNvPr>
          <p:cNvSpPr txBox="1"/>
          <p:nvPr/>
        </p:nvSpPr>
        <p:spPr>
          <a:xfrm>
            <a:off x="189896" y="2130437"/>
            <a:ext cx="138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Comparativo</a:t>
            </a:r>
          </a:p>
          <a:p>
            <a:r>
              <a:rPr lang="pt-BR" sz="1200" dirty="0">
                <a:latin typeface="system-ui"/>
              </a:rPr>
              <a:t>Adjetivo em Geral,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CF60EB6-9FD3-44C7-AEAC-3FB25335E30E}"/>
              </a:ext>
            </a:extLst>
          </p:cNvPr>
          <p:cNvSpPr txBox="1"/>
          <p:nvPr/>
        </p:nvSpPr>
        <p:spPr>
          <a:xfrm>
            <a:off x="175148" y="2777639"/>
            <a:ext cx="180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termina com -E,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89F21970-2F50-42CA-BD04-5EBF0E6B53BE}"/>
              </a:ext>
            </a:extLst>
          </p:cNvPr>
          <p:cNvSpPr txBox="1"/>
          <p:nvPr/>
        </p:nvSpPr>
        <p:spPr>
          <a:xfrm>
            <a:off x="165894" y="3322427"/>
            <a:ext cx="174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termina com -Y,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6272354-8925-4354-9EFD-ACDB19208AE0}"/>
              </a:ext>
            </a:extLst>
          </p:cNvPr>
          <p:cNvSpPr txBox="1"/>
          <p:nvPr/>
        </p:nvSpPr>
        <p:spPr>
          <a:xfrm>
            <a:off x="2282519" y="1751846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CVC,  até 02 sílabas,</a:t>
            </a:r>
          </a:p>
          <a:p>
            <a:r>
              <a:rPr lang="pt-BR" sz="1200" dirty="0">
                <a:latin typeface="system-ui"/>
              </a:rPr>
              <a:t>dobra?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1B9AF0B-1A87-40F5-9EE0-19EDCA9BF15E}"/>
              </a:ext>
            </a:extLst>
          </p:cNvPr>
          <p:cNvSpPr txBox="1"/>
          <p:nvPr/>
        </p:nvSpPr>
        <p:spPr>
          <a:xfrm>
            <a:off x="2292678" y="2425307"/>
            <a:ext cx="194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03 sílabas ou mais?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3270530-2785-4D67-A2BC-BA466230425F}"/>
              </a:ext>
            </a:extLst>
          </p:cNvPr>
          <p:cNvSpPr txBox="1"/>
          <p:nvPr/>
        </p:nvSpPr>
        <p:spPr>
          <a:xfrm>
            <a:off x="2292678" y="2869462"/>
            <a:ext cx="13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com -ING?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3812F33-2D33-4D2A-A684-514ACCECDE7C}"/>
              </a:ext>
            </a:extLst>
          </p:cNvPr>
          <p:cNvSpPr txBox="1"/>
          <p:nvPr/>
        </p:nvSpPr>
        <p:spPr>
          <a:xfrm>
            <a:off x="2281314" y="3285195"/>
            <a:ext cx="232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Superlativo</a:t>
            </a:r>
            <a:r>
              <a:rPr lang="pt-BR" sz="1200" dirty="0">
                <a:latin typeface="system-ui"/>
              </a:rPr>
              <a:t>, na maioria dos casos </a:t>
            </a:r>
          </a:p>
          <a:p>
            <a:r>
              <a:rPr lang="pt-BR" sz="1200" dirty="0">
                <a:latin typeface="system-ui"/>
              </a:rPr>
              <a:t>acrescenta qual artigo?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B7698CE-CDEC-4442-8019-6A91F6419F6D}"/>
              </a:ext>
            </a:extLst>
          </p:cNvPr>
          <p:cNvSpPr txBox="1"/>
          <p:nvPr/>
        </p:nvSpPr>
        <p:spPr>
          <a:xfrm>
            <a:off x="4490134" y="1296341"/>
            <a:ext cx="1909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Superlativo</a:t>
            </a:r>
            <a:r>
              <a:rPr lang="pt-BR" sz="1200" dirty="0">
                <a:latin typeface="system-ui"/>
              </a:rPr>
              <a:t>, na maioria dos</a:t>
            </a:r>
          </a:p>
          <a:p>
            <a:r>
              <a:rPr lang="pt-BR" sz="1200" dirty="0">
                <a:latin typeface="system-ui"/>
              </a:rPr>
              <a:t>adjetivos acrescenta?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01CECF49-8E38-49F7-AF4C-688ABA30A458}"/>
              </a:ext>
            </a:extLst>
          </p:cNvPr>
          <p:cNvSpPr txBox="1"/>
          <p:nvPr/>
        </p:nvSpPr>
        <p:spPr>
          <a:xfrm>
            <a:off x="4498487" y="1728159"/>
            <a:ext cx="1874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ystem-ui"/>
              </a:rPr>
              <a:t>... adjetivo termina com -E, </a:t>
            </a:r>
          </a:p>
          <a:p>
            <a:r>
              <a:rPr lang="pt-BR" sz="1200" dirty="0">
                <a:latin typeface="system-ui"/>
              </a:rPr>
              <a:t>Acrescenta?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E26CB394-AFA7-4B4A-AFFC-5DD667C26A31}"/>
              </a:ext>
            </a:extLst>
          </p:cNvPr>
          <p:cNvSpPr txBox="1"/>
          <p:nvPr/>
        </p:nvSpPr>
        <p:spPr>
          <a:xfrm>
            <a:off x="4475196" y="2183831"/>
            <a:ext cx="2174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ystem-ui"/>
              </a:rPr>
              <a:t>... termina com –Y,</a:t>
            </a:r>
          </a:p>
          <a:p>
            <a:r>
              <a:rPr lang="pt-BR" sz="1200" dirty="0">
                <a:latin typeface="system-ui"/>
              </a:rPr>
              <a:t> Acrescenta?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9C76F03-1B9D-4E9C-B4F7-818DEA4BFE08}"/>
              </a:ext>
            </a:extLst>
          </p:cNvPr>
          <p:cNvSpPr txBox="1"/>
          <p:nvPr/>
        </p:nvSpPr>
        <p:spPr>
          <a:xfrm>
            <a:off x="4475196" y="2662067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CVC,  até 02 sílabas,</a:t>
            </a:r>
          </a:p>
          <a:p>
            <a:r>
              <a:rPr lang="pt-BR" sz="1200" dirty="0">
                <a:latin typeface="system-ui"/>
              </a:rPr>
              <a:t>dobra?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BF4E3912-23DE-4022-A894-0566B25F45C0}"/>
              </a:ext>
            </a:extLst>
          </p:cNvPr>
          <p:cNvSpPr txBox="1"/>
          <p:nvPr/>
        </p:nvSpPr>
        <p:spPr>
          <a:xfrm>
            <a:off x="4497927" y="3118861"/>
            <a:ext cx="194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Adjetivo 03 sílabas ou mais?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6E6B464-CF7C-4E56-8B3C-FACD24633AE9}"/>
              </a:ext>
            </a:extLst>
          </p:cNvPr>
          <p:cNvSpPr txBox="1"/>
          <p:nvPr/>
        </p:nvSpPr>
        <p:spPr>
          <a:xfrm>
            <a:off x="4495520" y="3512318"/>
            <a:ext cx="2201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Today is ___ hot ____ </a:t>
            </a:r>
            <a:r>
              <a:rPr lang="pt-BR" sz="1200" dirty="0" err="1">
                <a:latin typeface="system-ui"/>
              </a:rPr>
              <a:t>yesterday</a:t>
            </a:r>
            <a:r>
              <a:rPr lang="pt-BR" sz="1200" dirty="0">
                <a:latin typeface="system-ui"/>
              </a:rPr>
              <a:t>.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AD19FAE-AABA-4B83-93B3-493F2BC56527}"/>
              </a:ext>
            </a:extLst>
          </p:cNvPr>
          <p:cNvSpPr txBox="1"/>
          <p:nvPr/>
        </p:nvSpPr>
        <p:spPr>
          <a:xfrm>
            <a:off x="2861088" y="3675985"/>
            <a:ext cx="267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Algumas</a:t>
            </a:r>
            <a:r>
              <a:rPr lang="pt-BR" sz="1200" dirty="0">
                <a:solidFill>
                  <a:schemeClr val="accent6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Exceções</a:t>
            </a:r>
            <a:r>
              <a:rPr lang="pt-BR" sz="1200" dirty="0">
                <a:solidFill>
                  <a:schemeClr val="accent6"/>
                </a:solidFill>
                <a:latin typeface="system-ui"/>
              </a:rPr>
              <a:t>:</a:t>
            </a:r>
          </a:p>
          <a:p>
            <a:r>
              <a:rPr lang="pt-BR" sz="1200" dirty="0">
                <a:latin typeface="system-ui"/>
              </a:rPr>
              <a:t>-	        -	                 -</a:t>
            </a:r>
          </a:p>
          <a:p>
            <a:r>
              <a:rPr lang="pt-BR" sz="1200" dirty="0">
                <a:latin typeface="system-ui"/>
              </a:rPr>
              <a:t>-	        -	                 -</a:t>
            </a:r>
          </a:p>
          <a:p>
            <a:r>
              <a:rPr lang="pt-BR" sz="1200" dirty="0">
                <a:latin typeface="system-ui"/>
              </a:rPr>
              <a:t>-	        -	                 -</a:t>
            </a:r>
          </a:p>
          <a:p>
            <a:r>
              <a:rPr lang="pt-BR" sz="1200" dirty="0">
                <a:latin typeface="system-ui"/>
              </a:rPr>
              <a:t>-	        -	                 -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48161" y="5304801"/>
            <a:ext cx="615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parecer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enviar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servir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  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definir 		- deveria 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mostrar 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sentar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falar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aguentar 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começar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ficar 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              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					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153119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200" dirty="0"/>
          </a:p>
        </p:txBody>
      </p:sp>
      <p:sp>
        <p:nvSpPr>
          <p:cNvPr id="108" name="Caixa de Texto 2">
            <a:extLst>
              <a:ext uri="{FF2B5EF4-FFF2-40B4-BE49-F238E27FC236}">
                <a16:creationId xmlns:a16="http://schemas.microsoft.com/office/drawing/2014/main" id="{FC63DAE9-6F64-4D16-94B4-8AE8B28E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219" y="6416001"/>
            <a:ext cx="2035257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L_rg_r</a:t>
            </a:r>
            <a:r>
              <a:rPr lang="pt-BR" sz="1200" b="0" i="0" spc="300" dirty="0">
                <a:effectLst/>
                <a:latin typeface="system-ui"/>
              </a:rPr>
              <a:t> </a:t>
            </a:r>
            <a:r>
              <a:rPr lang="pt-BR" sz="1200" b="0" i="0" spc="300" dirty="0" err="1">
                <a:effectLst/>
                <a:latin typeface="system-ui"/>
              </a:rPr>
              <a:t>than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effectLst/>
                <a:latin typeface="system-ui"/>
              </a:rPr>
              <a:t>the </a:t>
            </a:r>
            <a:r>
              <a:rPr lang="pt-BR" sz="1200" b="0" i="0" spc="300" dirty="0" err="1">
                <a:effectLst/>
                <a:latin typeface="system-ui"/>
              </a:rPr>
              <a:t>lo_g_st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>
                <a:effectLst/>
                <a:latin typeface="system-ui"/>
              </a:rPr>
              <a:t>ore </a:t>
            </a:r>
            <a:r>
              <a:rPr lang="pt-BR" sz="1200" b="0" i="0" spc="300" dirty="0" err="1">
                <a:effectLst/>
                <a:latin typeface="system-ui"/>
              </a:rPr>
              <a:t>mo_er</a:t>
            </a:r>
            <a:r>
              <a:rPr lang="pt-BR" sz="1200" b="0" i="0" spc="300" dirty="0">
                <a:effectLst/>
                <a:latin typeface="system-ui"/>
              </a:rPr>
              <a:t>_ </a:t>
            </a:r>
            <a:r>
              <a:rPr lang="pt-BR" sz="1200" b="0" i="0" spc="300" dirty="0" err="1">
                <a:effectLst/>
                <a:latin typeface="system-ui"/>
              </a:rPr>
              <a:t>than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effectLst/>
                <a:latin typeface="system-ui"/>
              </a:rPr>
              <a:t>the </a:t>
            </a:r>
            <a:r>
              <a:rPr lang="pt-BR" sz="1200" b="0" i="0" spc="300" dirty="0" err="1">
                <a:effectLst/>
                <a:latin typeface="system-ui"/>
              </a:rPr>
              <a:t>na_rowe_t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N_wer</a:t>
            </a:r>
            <a:r>
              <a:rPr lang="pt-BR" sz="1200" b="0" i="0" spc="300" dirty="0">
                <a:effectLst/>
                <a:latin typeface="system-ui"/>
              </a:rPr>
              <a:t> </a:t>
            </a: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han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T_e</a:t>
            </a:r>
            <a:r>
              <a:rPr lang="pt-BR" sz="1200" b="0" i="0" spc="300" dirty="0">
                <a:effectLst/>
                <a:latin typeface="system-ui"/>
              </a:rPr>
              <a:t> </a:t>
            </a: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lde_t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S_o_ter</a:t>
            </a:r>
            <a:r>
              <a:rPr lang="pt-BR" sz="1200" b="0" i="0" spc="300" dirty="0">
                <a:effectLst/>
                <a:latin typeface="system-ui"/>
              </a:rPr>
              <a:t> </a:t>
            </a:r>
            <a:r>
              <a:rPr lang="pt-BR" sz="1200" b="0" i="0" spc="300" dirty="0" err="1">
                <a:effectLst/>
                <a:latin typeface="system-ui"/>
              </a:rPr>
              <a:t>than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effectLst/>
                <a:latin typeface="system-ui"/>
              </a:rPr>
              <a:t>the </a:t>
            </a: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imp_est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effectLst/>
                <a:latin typeface="system-ui"/>
              </a:rPr>
              <a:t>the </a:t>
            </a:r>
            <a:r>
              <a:rPr lang="pt-BR" sz="1200" b="0" i="0" spc="300" dirty="0" err="1">
                <a:effectLst/>
                <a:latin typeface="system-ui"/>
              </a:rPr>
              <a:t>sma_les</a:t>
            </a:r>
            <a:r>
              <a:rPr lang="pt-BR" sz="1200" b="0" i="0" spc="300" dirty="0">
                <a:effectLst/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Str_ng_r</a:t>
            </a:r>
            <a:r>
              <a:rPr lang="pt-BR" sz="1200" b="0" i="0" spc="300" dirty="0">
                <a:effectLst/>
                <a:latin typeface="system-ui"/>
              </a:rPr>
              <a:t> </a:t>
            </a:r>
            <a:r>
              <a:rPr lang="pt-BR" sz="1200" b="0" i="0" spc="300" dirty="0" err="1">
                <a:effectLst/>
                <a:latin typeface="system-ui"/>
              </a:rPr>
              <a:t>than</a:t>
            </a:r>
            <a:endParaRPr lang="pt-BR" sz="1200" spc="3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590838" y="1202719"/>
            <a:ext cx="5339443" cy="42575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melhor, inglês ou matemática?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mais alto, sua mãe ou seu pai?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menor, você ou seu irmão/irmã?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mais saborosa, Coca-Cola ou Pepsi?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melhor, McDonald's ou Burger King?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mais saudável, salada ou pizza?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esporte é mais divertido de assistir, futebol ou tênis?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mais rápido, um cavalo ou um tigre?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mais forte, </a:t>
            </a:r>
            <a:r>
              <a:rPr lang="pt-BR" sz="1200" b="0" dirty="0" err="1">
                <a:solidFill>
                  <a:srgbClr val="212529"/>
                </a:solidFill>
                <a:effectLst/>
                <a:latin typeface="system-ui"/>
              </a:rPr>
              <a:t>superman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 ou </a:t>
            </a:r>
            <a:r>
              <a:rPr lang="pt-BR" sz="1200" b="0" dirty="0" err="1">
                <a:solidFill>
                  <a:srgbClr val="212529"/>
                </a:solidFill>
                <a:effectLst/>
                <a:latin typeface="system-ui"/>
              </a:rPr>
              <a:t>batman</a:t>
            </a: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 que é mais caro, ouro ou prata?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a pessoa mais engraçada da sua família?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a pessoa mais alta da sua família?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o livro mais interessante que você leu?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Quantas vidas tem um gato?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foi a invenção mais importante da história?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a comida mais deliciosa que você experimentou?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Onde é o lugar mais quente que você já esteve?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a temperatura mais fria que você já experimentou?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Qual é a coisa mais cara que você já comprou?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Quem é a pessoa mais famosa que você já viu pessoalmente?</a:t>
            </a:r>
            <a:endParaRPr lang="pt-BR" sz="1200" b="1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52105" y="5881918"/>
            <a:ext cx="5769142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CLASSROOM OBJECTS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Quantos livros você tem em casa?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Com que frequência você usa sua calculadora?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Você gosta de usar marcador?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Você prefere usar o celular ou o computador?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Você usou o compasso quando era criança?</a:t>
            </a:r>
          </a:p>
          <a:p>
            <a:pPr algn="l"/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  <a:ea typeface="Times New Roman" panose="02020603050405020304" pitchFamily="18" charset="0"/>
              </a:rPr>
              <a:t>MONEY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Quanto dinheiro de bolso uma criança de 13 anos deve receber?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O dinheiro pode comprar a felicidade?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Qual é a maior quantia de dinheiro que você já teve em sua carteira/bolsa?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Quanto dinheiro você tem agora em sua carteira ou bolsa?</a:t>
            </a: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Você leva moedas com você?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450508" y="894942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– 11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72258A-0A61-43C5-BA56-811EB9217CC8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200EE4-8D9A-4C56-AC38-2C596435A90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0783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1.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ela conseguiu um novo emprego.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você quer sair de casa.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você recebeu uma nova promoção.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4.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Mike gosta de jogar xadrez.</a:t>
            </a:r>
          </a:p>
          <a:p>
            <a:pPr algn="l"/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Ouvi dizer que você é bom em computadores.</a:t>
            </a:r>
          </a:p>
          <a:p>
            <a:pPr algn="l"/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esqueci de lhe dizer a hora.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ambos pertencemos à mesma igreja.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gostamos do mesmo livro.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as frutas aqui são melhores.</a:t>
            </a:r>
          </a:p>
          <a:p>
            <a:pPr algn="l"/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Ocorreu-me que comer alimentos saudáveis me faz sentir bem.</a:t>
            </a:r>
          </a:p>
          <a:p>
            <a:pPr algn="l"/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11. 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Ela estará de volta o mais rápido possível.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12. 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Ele vai trabalhar o máximo que puder.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13. 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Tente ser o mais cuidadoso possível nesta situação.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14. 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Coma o mais rápido que puder. Não há tempo.</a:t>
            </a:r>
          </a:p>
          <a:p>
            <a:pPr algn="l"/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15. 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O bolo estava tão quente quanto o chá.</a:t>
            </a:r>
          </a:p>
          <a:p>
            <a:pPr algn="l"/>
            <a:endParaRPr lang="pt-BR" sz="1200" b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quando estiver preparando o jantar.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17.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se puder ajudá-lo nisso.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18.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se ficar doente.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19.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quando for contratado.</a:t>
            </a:r>
          </a:p>
          <a:p>
            <a:pPr algn="l"/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20.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Avisarei quando terminar aqui.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191578"/>
            <a:ext cx="576914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Estou cuidando da gata da minha mãe enquanto ela está no hospital.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Eu quero que você pegue de volta agora.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Eu dei a maioria das minhas roupas quando me mudei para o exterior.</a:t>
            </a:r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67779E-C137-429C-A984-A5961F325D0B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B417B4-1EBD-453B-99F1-8CA43FDF15BF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CF2D3E-CE8E-4AA3-8DFF-8CC8FC9D0BF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– 11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1" y="1394838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83607" y="5390832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D465F8-8D16-4C31-A48B-2F11A5BA900A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18C18E-B42C-4D75-B3FD-B5A57FEC63C0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8128396-60D1-47C1-8BC7-16262A4B7CDD}"/>
              </a:ext>
            </a:extLst>
          </p:cNvPr>
          <p:cNvSpPr txBox="1"/>
          <p:nvPr/>
        </p:nvSpPr>
        <p:spPr>
          <a:xfrm>
            <a:off x="212138" y="1576691"/>
            <a:ext cx="4810671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bike is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better /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best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mine.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(car)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daughter is 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tall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taller 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(son)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and Bob play soccer, but Karol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is better / </a:t>
            </a:r>
            <a:r>
              <a:rPr lang="en-US" sz="1200" b="1" i="0" dirty="0" err="1">
                <a:solidFill>
                  <a:srgbClr val="008000"/>
                </a:solidFill>
                <a:effectLst/>
                <a:latin typeface="system-ui"/>
              </a:rPr>
              <a:t>gooder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(sing)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am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happier / happiest now 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before.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(We)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need a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bigger / big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house.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(table)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is three years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older / </a:t>
            </a:r>
            <a:r>
              <a:rPr lang="en-US" sz="1200" b="1" i="0" dirty="0" err="1">
                <a:solidFill>
                  <a:srgbClr val="008000"/>
                </a:solidFill>
                <a:effectLst/>
                <a:latin typeface="system-ui"/>
              </a:rPr>
              <a:t>oldier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than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(younger)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His dog runs 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fast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faster than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Jane´s dog.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(cat)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t-shirt is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less / les expensive 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t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mine.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(cheaper than)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Canada is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 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more colder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/colder than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Argentina.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(Brazil)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work is much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more difficult / </a:t>
            </a:r>
            <a:r>
              <a:rPr lang="en-US" sz="1200" b="1" i="0" dirty="0" err="1">
                <a:solidFill>
                  <a:srgbClr val="008000"/>
                </a:solidFill>
                <a:effectLst/>
                <a:latin typeface="system-ui"/>
              </a:rPr>
              <a:t>difficulter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than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thought.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(case)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E51D13-3A4B-49B2-929B-C0792C68B75B}"/>
              </a:ext>
            </a:extLst>
          </p:cNvPr>
          <p:cNvSpPr txBox="1"/>
          <p:nvPr/>
        </p:nvSpPr>
        <p:spPr>
          <a:xfrm>
            <a:off x="3158289" y="1382805"/>
            <a:ext cx="3807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 </a:t>
            </a:r>
            <a:r>
              <a:rPr lang="pt-BR" sz="1200" i="1" dirty="0">
                <a:solidFill>
                  <a:srgbClr val="0D6EFD"/>
                </a:solidFill>
                <a:latin typeface="system-ui"/>
              </a:rPr>
              <a:t>(azul):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2C4D91A-B231-4C73-9C11-85EA0D1E3212}"/>
              </a:ext>
            </a:extLst>
          </p:cNvPr>
          <p:cNvSpPr txBox="1"/>
          <p:nvPr/>
        </p:nvSpPr>
        <p:spPr>
          <a:xfrm>
            <a:off x="232391" y="5624286"/>
            <a:ext cx="4405180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 / man / 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youngest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/ in / am / class.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 / 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smartest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know / person I / are.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isn´t / cousin 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most beautiful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in /family / the.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Bob and Jane  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/ 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intelligent most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Jane / the / is / sisters / 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eldest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of three.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Mount Everest / mountain / is 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highest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in / world / the.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That´s  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 best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I have /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 the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ever seen / film.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/ 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biggest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in the / house/ has /  city.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Paris / is / world / 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most romantic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town / believe / in the.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entire / Yesterday / </a:t>
            </a:r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the most special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/ of / was / day / my / life.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94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5" y="976835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8FDBB6-767E-4FC5-9841-6B8F1DB95AF4}"/>
              </a:ext>
            </a:extLst>
          </p:cNvPr>
          <p:cNvSpPr txBox="1"/>
          <p:nvPr/>
        </p:nvSpPr>
        <p:spPr>
          <a:xfrm>
            <a:off x="371965" y="1651623"/>
            <a:ext cx="5769142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better,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English or math?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taller,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your mom or dad?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 smaller,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you or your brother / sister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tastier,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Coca-Cola or Pepsi?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better,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McDonald’s or Burger King?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healthier,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salad or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sport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more fun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 watch, soccer or tennis?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Which is </a:t>
            </a:r>
            <a:r>
              <a:rPr lang="en-US" sz="1200" b="1" i="0" dirty="0" err="1">
                <a:solidFill>
                  <a:srgbClr val="0D6EFD"/>
                </a:solidFill>
                <a:effectLst/>
                <a:latin typeface="system-ui"/>
              </a:rPr>
              <a:t>faster,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horse or a tiger?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stronger,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superman or batman?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more expensive,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gold or silver?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Who’s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funniest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person in your family?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 the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tallest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person in your family?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is the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most interesting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book you have read?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How many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lives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does a cat have?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was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important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invention in history?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What´s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delicious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food you have tried?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Where’s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hottest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place you’ve ever been?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What’s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coldest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temperature you’ve ever experienced?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What´s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expensive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thing you’ve ever bought?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Who is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</a:rPr>
              <a:t>the most famous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person you’ve ever seen in person?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4 - 11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93E12042-DC90-4472-A120-3059EE91F765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5863124-11DD-4053-8A2E-041A8D8C277E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845370-A216-4BA7-BA48-317A48E7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19" y="1954074"/>
            <a:ext cx="3854116" cy="677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286D55B-3D26-46B5-AA46-F815EF9B474F}"/>
              </a:ext>
            </a:extLst>
          </p:cNvPr>
          <p:cNvSpPr/>
          <p:nvPr/>
        </p:nvSpPr>
        <p:spPr>
          <a:xfrm>
            <a:off x="2080339" y="3228230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BFD0408-F42C-49CB-AF23-00058CCD8E77}"/>
              </a:ext>
            </a:extLst>
          </p:cNvPr>
          <p:cNvSpPr/>
          <p:nvPr/>
        </p:nvSpPr>
        <p:spPr>
          <a:xfrm>
            <a:off x="1464886" y="3875726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1F2BDE53-5E06-4F7B-9C96-F5193428AA6E}"/>
              </a:ext>
            </a:extLst>
          </p:cNvPr>
          <p:cNvSpPr/>
          <p:nvPr/>
        </p:nvSpPr>
        <p:spPr>
          <a:xfrm>
            <a:off x="4078709" y="3230892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B2E36BE-839D-4EED-A719-BD05DD71134E}"/>
              </a:ext>
            </a:extLst>
          </p:cNvPr>
          <p:cNvSpPr/>
          <p:nvPr/>
        </p:nvSpPr>
        <p:spPr>
          <a:xfrm>
            <a:off x="2126621" y="4581950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40DF560-11E2-4BDE-BA74-01FBF7F4F01A}"/>
              </a:ext>
            </a:extLst>
          </p:cNvPr>
          <p:cNvSpPr/>
          <p:nvPr/>
        </p:nvSpPr>
        <p:spPr>
          <a:xfrm>
            <a:off x="3581364" y="3893511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DA3A282F-735A-41B9-9A42-699529E6695E}"/>
              </a:ext>
            </a:extLst>
          </p:cNvPr>
          <p:cNvSpPr/>
          <p:nvPr/>
        </p:nvSpPr>
        <p:spPr>
          <a:xfrm>
            <a:off x="3419401" y="4626143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DBF1A81-058D-4332-83C6-55590BE579FB}"/>
              </a:ext>
            </a:extLst>
          </p:cNvPr>
          <p:cNvSpPr/>
          <p:nvPr/>
        </p:nvSpPr>
        <p:spPr>
          <a:xfrm>
            <a:off x="4945853" y="5503305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A1EF7939-DE08-458E-8D6A-07909FFE8206}"/>
              </a:ext>
            </a:extLst>
          </p:cNvPr>
          <p:cNvSpPr/>
          <p:nvPr/>
        </p:nvSpPr>
        <p:spPr>
          <a:xfrm>
            <a:off x="2720447" y="8167075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DA8A1151-09B3-45E8-B35E-C675A153C458}"/>
              </a:ext>
            </a:extLst>
          </p:cNvPr>
          <p:cNvSpPr/>
          <p:nvPr/>
        </p:nvSpPr>
        <p:spPr>
          <a:xfrm>
            <a:off x="3419401" y="7282713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E783E4D3-0937-493A-8686-5AC35DDC855B}"/>
              </a:ext>
            </a:extLst>
          </p:cNvPr>
          <p:cNvSpPr/>
          <p:nvPr/>
        </p:nvSpPr>
        <p:spPr>
          <a:xfrm>
            <a:off x="1371351" y="4594115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5 - 11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93E12042-DC90-4472-A120-3059EE91F765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5863124-11DD-4053-8A2E-041A8D8C277E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16EFA8-ABDE-485B-882B-868E9328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12" y="2478284"/>
            <a:ext cx="4927300" cy="45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0F17366-41D6-46B6-AAA3-550516113240}"/>
              </a:ext>
            </a:extLst>
          </p:cNvPr>
          <p:cNvSpPr/>
          <p:nvPr/>
        </p:nvSpPr>
        <p:spPr>
          <a:xfrm>
            <a:off x="2256348" y="5317258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8389707-1EDD-4466-BB5C-83FBBA3A858E}"/>
              </a:ext>
            </a:extLst>
          </p:cNvPr>
          <p:cNvSpPr/>
          <p:nvPr/>
        </p:nvSpPr>
        <p:spPr>
          <a:xfrm>
            <a:off x="2417670" y="6668943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1E098A5-423B-4DF3-A40A-633F325857AD}"/>
              </a:ext>
            </a:extLst>
          </p:cNvPr>
          <p:cNvSpPr/>
          <p:nvPr/>
        </p:nvSpPr>
        <p:spPr>
          <a:xfrm>
            <a:off x="935558" y="6668943"/>
            <a:ext cx="698954" cy="236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D507B22-89E3-480B-BE8D-0C174A8A2B27}"/>
              </a:ext>
            </a:extLst>
          </p:cNvPr>
          <p:cNvSpPr/>
          <p:nvPr/>
        </p:nvSpPr>
        <p:spPr>
          <a:xfrm>
            <a:off x="2256348" y="3063639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6CA4B32-A209-43EC-9628-FCEC47AB0917}"/>
              </a:ext>
            </a:extLst>
          </p:cNvPr>
          <p:cNvSpPr/>
          <p:nvPr/>
        </p:nvSpPr>
        <p:spPr>
          <a:xfrm>
            <a:off x="3661810" y="3472157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B6E3821-173A-47E7-827E-627D7EED8DBC}"/>
              </a:ext>
            </a:extLst>
          </p:cNvPr>
          <p:cNvSpPr/>
          <p:nvPr/>
        </p:nvSpPr>
        <p:spPr>
          <a:xfrm>
            <a:off x="4868538" y="3705171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81579AE-CDDE-42B6-85A9-71C6D84EC4A8}"/>
              </a:ext>
            </a:extLst>
          </p:cNvPr>
          <p:cNvSpPr/>
          <p:nvPr/>
        </p:nvSpPr>
        <p:spPr>
          <a:xfrm>
            <a:off x="3661810" y="5501764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6AC80A1-2F98-4F80-89E0-342D64FDA0E2}"/>
              </a:ext>
            </a:extLst>
          </p:cNvPr>
          <p:cNvSpPr/>
          <p:nvPr/>
        </p:nvSpPr>
        <p:spPr>
          <a:xfrm>
            <a:off x="4907433" y="5956901"/>
            <a:ext cx="823736" cy="233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114050" y="6166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MONEY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20F996-CE4E-4A49-91B2-451E7DDCA987}"/>
              </a:ext>
            </a:extLst>
          </p:cNvPr>
          <p:cNvSpPr txBox="1"/>
          <p:nvPr/>
        </p:nvSpPr>
        <p:spPr>
          <a:xfrm>
            <a:off x="972985" y="1950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SCHOOL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01388C-E069-49A2-ABFC-DD38D0E6A1C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FD25674-A0F5-48EF-9082-36F11E3C5A6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FACE36F-3781-4D10-B8D2-ACAEA33C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8029B3-A9B3-4B16-ACDA-F65A6FC3DDAD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A0CD952-025A-4187-8C4D-E2EE36D7EEF9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9BFA8F-94B0-4EE3-BBAA-AB97025B5C62}"/>
              </a:ext>
            </a:extLst>
          </p:cNvPr>
          <p:cNvSpPr txBox="1"/>
          <p:nvPr/>
        </p:nvSpPr>
        <p:spPr>
          <a:xfrm>
            <a:off x="3062135" y="2160438"/>
            <a:ext cx="3717226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books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 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calculator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highlighter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cell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phone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computer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compass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Set of school objects Royalty Free Vector Image">
            <a:extLst>
              <a:ext uri="{FF2B5EF4-FFF2-40B4-BE49-F238E27FC236}">
                <a16:creationId xmlns:a16="http://schemas.microsoft.com/office/drawing/2014/main" id="{D10B359D-65F7-4C32-A316-9147289A7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05"/>
          <a:stretch/>
        </p:blipFill>
        <p:spPr bwMode="auto">
          <a:xfrm>
            <a:off x="437788" y="2498357"/>
            <a:ext cx="2452469" cy="19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4C8D50-27D0-4B2D-9547-B62289D5E618}"/>
              </a:ext>
            </a:extLst>
          </p:cNvPr>
          <p:cNvSpPr txBox="1"/>
          <p:nvPr/>
        </p:nvSpPr>
        <p:spPr>
          <a:xfrm>
            <a:off x="3062135" y="5762687"/>
            <a:ext cx="3624217" cy="311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pocket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should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13-year-old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</a:p>
          <a:p>
            <a:pPr algn="l">
              <a:lnSpc>
                <a:spcPct val="150000"/>
              </a:lnSpc>
            </a:pP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happiness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What’s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largest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amount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you've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wallet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purse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much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wallet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purse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take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coins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pic>
        <p:nvPicPr>
          <p:cNvPr id="1028" name="Picture 4" descr="Money Icon Illustration - UpLabs">
            <a:extLst>
              <a:ext uri="{FF2B5EF4-FFF2-40B4-BE49-F238E27FC236}">
                <a16:creationId xmlns:a16="http://schemas.microsoft.com/office/drawing/2014/main" id="{8C56F135-616B-42A8-852F-1134FAC9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6" y="6633516"/>
            <a:ext cx="2578238" cy="19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11. Numere as imagens: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4355509" y="3631827"/>
            <a:ext cx="2455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 1 Complete as palavras de acordo com o site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5266417-D254-45D5-8956-D2EA2C845A91}"/>
              </a:ext>
            </a:extLst>
          </p:cNvPr>
          <p:cNvGrpSpPr/>
          <p:nvPr/>
        </p:nvGrpSpPr>
        <p:grpSpPr>
          <a:xfrm>
            <a:off x="5268151" y="1540188"/>
            <a:ext cx="1150837" cy="793425"/>
            <a:chOff x="5268151" y="1540188"/>
            <a:chExt cx="1150837" cy="793425"/>
          </a:xfrm>
        </p:grpSpPr>
        <p:pic>
          <p:nvPicPr>
            <p:cNvPr id="69" name="Picture 2" descr="How to Ace Your First Day at a New Job">
              <a:extLst>
                <a:ext uri="{FF2B5EF4-FFF2-40B4-BE49-F238E27FC236}">
                  <a16:creationId xmlns:a16="http://schemas.microsoft.com/office/drawing/2014/main" id="{E40FB97C-669F-4049-A411-89F7CF52F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751" y="1614099"/>
              <a:ext cx="1081237" cy="719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8DE5A5E-9C3F-411D-8B29-7A043DEA8390}"/>
                </a:ext>
              </a:extLst>
            </p:cNvPr>
            <p:cNvSpPr/>
            <p:nvPr/>
          </p:nvSpPr>
          <p:spPr>
            <a:xfrm>
              <a:off x="5268151" y="154018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9894B7-5C80-4736-973B-57DE9E3D8371}"/>
              </a:ext>
            </a:extLst>
          </p:cNvPr>
          <p:cNvGrpSpPr/>
          <p:nvPr/>
        </p:nvGrpSpPr>
        <p:grpSpPr>
          <a:xfrm>
            <a:off x="3741340" y="1424030"/>
            <a:ext cx="1121823" cy="760031"/>
            <a:chOff x="4807426" y="1467778"/>
            <a:chExt cx="1121823" cy="760031"/>
          </a:xfrm>
        </p:grpSpPr>
        <p:pic>
          <p:nvPicPr>
            <p:cNvPr id="11" name="Picture 4" descr="500+ House Images [HQ] | Download Free Images on Unsplash">
              <a:extLst>
                <a:ext uri="{FF2B5EF4-FFF2-40B4-BE49-F238E27FC236}">
                  <a16:creationId xmlns:a16="http://schemas.microsoft.com/office/drawing/2014/main" id="{FBCE807F-6D4C-460C-B881-A546B28B0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7426" y="1547345"/>
              <a:ext cx="1022555" cy="68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CE1CA95-1A02-43C5-9D98-ADF62F9ECE55}"/>
                </a:ext>
              </a:extLst>
            </p:cNvPr>
            <p:cNvSpPr/>
            <p:nvPr/>
          </p:nvSpPr>
          <p:spPr>
            <a:xfrm>
              <a:off x="5629394" y="146777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5217812" y="5323272"/>
            <a:ext cx="14877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Ligue as frases: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C293703-2B0D-41FE-A6C0-9AEB56EF2962}"/>
              </a:ext>
            </a:extLst>
          </p:cNvPr>
          <p:cNvGrpSpPr/>
          <p:nvPr/>
        </p:nvGrpSpPr>
        <p:grpSpPr>
          <a:xfrm>
            <a:off x="4564452" y="7610816"/>
            <a:ext cx="2021456" cy="461665"/>
            <a:chOff x="4564452" y="7610816"/>
            <a:chExt cx="2021456" cy="461665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6433EED-382A-4EFB-B1DF-9947FE95BD95}"/>
                </a:ext>
              </a:extLst>
            </p:cNvPr>
            <p:cNvSpPr txBox="1"/>
            <p:nvPr/>
          </p:nvSpPr>
          <p:spPr>
            <a:xfrm>
              <a:off x="4825786" y="7610816"/>
              <a:ext cx="1760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latin typeface="system-ui"/>
                  <a:ea typeface="Times New Roman" panose="02020603050405020304" pitchFamily="18" charset="0"/>
                </a:rPr>
                <a:t>11.3 Escute os </a:t>
              </a:r>
              <a:r>
                <a:rPr lang="pt-BR" sz="1200" b="1" i="1" dirty="0" err="1">
                  <a:solidFill>
                    <a:srgbClr val="212529"/>
                  </a:solidFill>
                  <a:latin typeface="system-ui"/>
                  <a:ea typeface="Times New Roman" panose="02020603050405020304" pitchFamily="18" charset="0"/>
                </a:rPr>
                <a:t>audios</a:t>
              </a:r>
              <a:r>
                <a:rPr lang="pt-BR" sz="1200" b="1" i="1" dirty="0">
                  <a:solidFill>
                    <a:srgbClr val="212529"/>
                  </a:solidFill>
                  <a:latin typeface="system-ui"/>
                  <a:ea typeface="Times New Roman" panose="02020603050405020304" pitchFamily="18" charset="0"/>
                </a:rPr>
                <a:t> no site e escreva</a:t>
              </a:r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</a:rPr>
                <a:t>:</a:t>
              </a:r>
              <a:r>
                <a:rPr lang="pt-BR" sz="1200" b="1" i="1" dirty="0">
                  <a:solidFill>
                    <a:srgbClr val="212529"/>
                  </a:solidFill>
                  <a:latin typeface="system-ui"/>
                  <a:ea typeface="Times New Roman" panose="02020603050405020304" pitchFamily="18" charset="0"/>
                </a:rPr>
                <a:t> </a:t>
              </a:r>
              <a:endParaRPr lang="pt-BR" sz="1200" dirty="0">
                <a:effectLst/>
                <a:latin typeface="system-ui"/>
                <a:ea typeface="Times New Roman" panose="02020603050405020304" pitchFamily="18" charset="0"/>
              </a:endParaRPr>
            </a:p>
          </p:txBody>
        </p:sp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E2B3AFFA-0A75-4D25-B220-37F438D1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805" t="62828" r="70139" b="31984"/>
            <a:stretch/>
          </p:blipFill>
          <p:spPr>
            <a:xfrm>
              <a:off x="4564452" y="7709326"/>
              <a:ext cx="277246" cy="264643"/>
            </a:xfrm>
            <a:prstGeom prst="rect">
              <a:avLst/>
            </a:prstGeom>
          </p:spPr>
        </p:pic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E428453-2085-4256-BBB4-4860C0072A13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7F3679E-9DF9-486F-8ED0-282A96426718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–11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CF8BB93-CBB9-4BFE-892C-8A4DDAA928F5}"/>
              </a:ext>
            </a:extLst>
          </p:cNvPr>
          <p:cNvSpPr txBox="1"/>
          <p:nvPr/>
        </p:nvSpPr>
        <p:spPr>
          <a:xfrm>
            <a:off x="269662" y="1713445"/>
            <a:ext cx="3513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leave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house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promotion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Mike likes to play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chess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heard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that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are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computers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73AEA32-018E-46E2-A72B-3833688C2C5A}"/>
              </a:ext>
            </a:extLst>
          </p:cNvPr>
          <p:cNvSpPr txBox="1"/>
          <p:nvPr/>
        </p:nvSpPr>
        <p:spPr>
          <a:xfrm>
            <a:off x="257416" y="3607058"/>
            <a:ext cx="61033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 __________ to me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_________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tell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the time.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___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both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 to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same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church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___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me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we ______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same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book.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me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the _____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_____ 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occurred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me that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 ________ food makes me ______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6B34797-09BB-4C4C-A2D7-4CAE19C18F67}"/>
              </a:ext>
            </a:extLst>
          </p:cNvPr>
          <p:cNvSpPr txBox="1"/>
          <p:nvPr/>
        </p:nvSpPr>
        <p:spPr>
          <a:xfrm>
            <a:off x="269582" y="5498422"/>
            <a:ext cx="3513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She’ll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soon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as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possible.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He’ll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work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hard as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be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as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possible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situation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fast as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can.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There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time..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cake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as hot as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tea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4680678-DFBF-4CE8-BED5-3868ACB67A31}"/>
              </a:ext>
            </a:extLst>
          </p:cNvPr>
          <p:cNvSpPr txBox="1"/>
          <p:nvPr/>
        </p:nvSpPr>
        <p:spPr>
          <a:xfrm>
            <a:off x="272092" y="7329606"/>
            <a:ext cx="3513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dirty="0">
                <a:solidFill>
                  <a:srgbClr val="8B0000"/>
                </a:solidFill>
                <a:latin typeface="system-ui"/>
              </a:rPr>
              <a:t>18.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I’ll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let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you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rgbClr val="8B0000"/>
                </a:solidFill>
                <a:latin typeface="system-ui"/>
              </a:rPr>
              <a:t>know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 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I’ll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let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know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7373FFC-C405-4564-A173-BFFF8AB6517A}"/>
              </a:ext>
            </a:extLst>
          </p:cNvPr>
          <p:cNvSpPr txBox="1"/>
          <p:nvPr/>
        </p:nvSpPr>
        <p:spPr>
          <a:xfrm>
            <a:off x="3796373" y="5468338"/>
            <a:ext cx="2919958" cy="200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A. </a:t>
            </a:r>
            <a:r>
              <a:rPr lang="pt-BR" sz="1200" dirty="0">
                <a:latin typeface="system-ui"/>
              </a:rPr>
              <a:t>O bolo estava tão quente quanto o chá.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B. </a:t>
            </a:r>
            <a:r>
              <a:rPr lang="pt-BR" sz="1200" dirty="0">
                <a:latin typeface="system-ui"/>
              </a:rPr>
              <a:t>Ele trabalhará o máximo que puder.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C. </a:t>
            </a:r>
            <a:r>
              <a:rPr lang="pt-BR" sz="1200" dirty="0">
                <a:latin typeface="system-ui"/>
              </a:rPr>
              <a:t>Tente ser o mais cuidadoso possível nesta situação.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D. </a:t>
            </a:r>
            <a:r>
              <a:rPr lang="pt-BR" sz="1200" dirty="0">
                <a:latin typeface="system-ui"/>
              </a:rPr>
              <a:t>Ela estará de volta assim que possível.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E. </a:t>
            </a:r>
            <a:r>
              <a:rPr lang="pt-BR" sz="1200" dirty="0">
                <a:latin typeface="system-ui"/>
              </a:rPr>
              <a:t>Coma o mais rápido que puder. Não há tempo..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E26C776-1D32-4A1D-B8D0-1FF61351C065}"/>
              </a:ext>
            </a:extLst>
          </p:cNvPr>
          <p:cNvGrpSpPr/>
          <p:nvPr/>
        </p:nvGrpSpPr>
        <p:grpSpPr>
          <a:xfrm>
            <a:off x="5277425" y="2516743"/>
            <a:ext cx="1308483" cy="812768"/>
            <a:chOff x="5275007" y="2395649"/>
            <a:chExt cx="1308483" cy="812768"/>
          </a:xfrm>
        </p:grpSpPr>
        <p:pic>
          <p:nvPicPr>
            <p:cNvPr id="13" name="Picture 6" descr="Chess definição e significado | Dicionário Inglês Collins">
              <a:extLst>
                <a:ext uri="{FF2B5EF4-FFF2-40B4-BE49-F238E27FC236}">
                  <a16:creationId xmlns:a16="http://schemas.microsoft.com/office/drawing/2014/main" id="{24B3DBF9-18A2-459C-8898-612C590D8D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98"/>
            <a:stretch/>
          </p:blipFill>
          <p:spPr bwMode="auto">
            <a:xfrm>
              <a:off x="5275007" y="2476675"/>
              <a:ext cx="1308483" cy="731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0E7EDDA-2CD9-424B-91A4-0DFD3F5860DF}"/>
                </a:ext>
              </a:extLst>
            </p:cNvPr>
            <p:cNvSpPr/>
            <p:nvPr/>
          </p:nvSpPr>
          <p:spPr>
            <a:xfrm>
              <a:off x="6261183" y="239564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219D219-4670-4839-88AB-1B5790B54434}"/>
              </a:ext>
            </a:extLst>
          </p:cNvPr>
          <p:cNvGrpSpPr/>
          <p:nvPr/>
        </p:nvGrpSpPr>
        <p:grpSpPr>
          <a:xfrm>
            <a:off x="3943645" y="2476675"/>
            <a:ext cx="1260234" cy="807830"/>
            <a:chOff x="3881335" y="2540248"/>
            <a:chExt cx="1260234" cy="807830"/>
          </a:xfrm>
        </p:grpSpPr>
        <p:pic>
          <p:nvPicPr>
            <p:cNvPr id="16" name="Picture 8" descr="Plataforma cripto roubada em US$ 600 mi oferece US$ 500 mil e vaga de chefe  de segurança para hacker - InfoMoney">
              <a:extLst>
                <a:ext uri="{FF2B5EF4-FFF2-40B4-BE49-F238E27FC236}">
                  <a16:creationId xmlns:a16="http://schemas.microsoft.com/office/drawing/2014/main" id="{7F8FD8D2-D10D-4A31-8A93-77F2C6C3B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335" y="2580830"/>
              <a:ext cx="1152968" cy="76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902DAB31-93EB-4FC2-8B44-CBDA8B12CFA5}"/>
                </a:ext>
              </a:extLst>
            </p:cNvPr>
            <p:cNvSpPr/>
            <p:nvPr/>
          </p:nvSpPr>
          <p:spPr>
            <a:xfrm>
              <a:off x="4841714" y="254024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E7A60DB-867A-4130-991A-C3E3A890717C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FFD414-052A-461A-B23B-0620BFDB313B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1C61020-433B-4DDC-8F7B-DF136995382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– 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850B425-8F39-43A6-BF4D-0B55D0D561D3}"/>
              </a:ext>
            </a:extLst>
          </p:cNvPr>
          <p:cNvSpPr txBox="1"/>
          <p:nvPr/>
        </p:nvSpPr>
        <p:spPr>
          <a:xfrm>
            <a:off x="214044" y="1612632"/>
            <a:ext cx="576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Take care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(care)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cuidar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de algo,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como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planta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animal,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alguma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pessoa</a:t>
            </a:r>
            <a:br>
              <a:rPr lang="en-US" sz="1200" dirty="0">
                <a:latin typeface="system-ui"/>
              </a:rPr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I'm taking care of my mother’s cat while she is the hospital.</a:t>
            </a:r>
            <a:endParaRPr lang="pt-BR" sz="1200" dirty="0">
              <a:latin typeface="system-ui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9E54A1-04D3-4D8D-AF23-824F7F7A96D4}"/>
              </a:ext>
            </a:extLst>
          </p:cNvPr>
          <p:cNvSpPr txBox="1"/>
          <p:nvPr/>
        </p:nvSpPr>
        <p:spPr>
          <a:xfrm>
            <a:off x="214044" y="4269941"/>
            <a:ext cx="576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Take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return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devolver, entregar de volta o que não é seu</a:t>
            </a:r>
            <a:br>
              <a:rPr lang="pt-BR" sz="1200" dirty="0"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I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take it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dirty="0">
              <a:latin typeface="system-ui"/>
            </a:endParaRPr>
          </a:p>
        </p:txBody>
      </p:sp>
      <p:pic>
        <p:nvPicPr>
          <p:cNvPr id="1026" name="Picture 2" descr="Top 10 Gadgets for Taking Care of Yourself - Dynseo">
            <a:extLst>
              <a:ext uri="{FF2B5EF4-FFF2-40B4-BE49-F238E27FC236}">
                <a16:creationId xmlns:a16="http://schemas.microsoft.com/office/drawing/2014/main" id="{B01A543E-326A-486D-9093-AB0A077D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63" y="1899693"/>
            <a:ext cx="1579230" cy="1050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presa terá de devolver dinheiro descontado de empregado por supostas  avarias em mercadorias">
            <a:extLst>
              <a:ext uri="{FF2B5EF4-FFF2-40B4-BE49-F238E27FC236}">
                <a16:creationId xmlns:a16="http://schemas.microsoft.com/office/drawing/2014/main" id="{A9308D41-A99D-4850-B104-F98821EA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87" y="4224719"/>
            <a:ext cx="1712879" cy="959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ações da Campanha do Agasalho 2021 podem ser feitas no sistema  drive-thru, em Curitiba e Londrina; saiba mais | rpc | Rede Globo">
            <a:extLst>
              <a:ext uri="{FF2B5EF4-FFF2-40B4-BE49-F238E27FC236}">
                <a16:creationId xmlns:a16="http://schemas.microsoft.com/office/drawing/2014/main" id="{AD5DB748-D15E-4EB0-97E9-1EDD31CDA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80" y="6926493"/>
            <a:ext cx="1659985" cy="10051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BF5572-22C5-4A43-86F4-E6E316271803}"/>
              </a:ext>
            </a:extLst>
          </p:cNvPr>
          <p:cNvSpPr txBox="1"/>
          <p:nvPr/>
        </p:nvSpPr>
        <p:spPr>
          <a:xfrm>
            <a:off x="236895" y="6882028"/>
            <a:ext cx="5769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(donate)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doação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entregar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dar</a:t>
            </a:r>
            <a:br>
              <a:rPr lang="en-US" sz="1200" dirty="0">
                <a:latin typeface="system-ui"/>
              </a:rPr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gave most of my clothes away when I moved abroad.</a:t>
            </a:r>
            <a:endParaRPr lang="pt-BR" sz="12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43125" y="1334886"/>
            <a:ext cx="4634430" cy="6219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spcAft>
                <a:spcPts val="800"/>
              </a:spcAft>
              <a:buAutoNum type="arabicPeriod"/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moto é melhor que a minha.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Minha filha é mais alta que a sua.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Jane e Bob jogam futebol, mas </a:t>
            </a:r>
            <a:r>
              <a:rPr lang="pt-BR" sz="1200" dirty="0" err="1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Karol</a:t>
            </a: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é melhor.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Estou mais feliz agora do que antes.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Precisamos de uma casa maior.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Ele é três anos mais velho que eu.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Seu cachorro corre mais rápido que o cachorro de Jane.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Sua camiseta é mais barata que a minha.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O Canadá é mais frio que a Argentina.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O trabalho é muito mais difícil do que eu pensava.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Sou o homem mais novo da classe.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Você é a pessoa mais inteligente que conheço.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Jane não é a prima mais bonita da família.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Bob e Jane são os mais inteligentes.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Jane é a mais velha das três irmãs.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O Monte Everest é a montanha mais alta do mundo.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Esse é o melhor filme que eu já vi.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Ela tem a maior casa da cidade.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Acredito que Paris é a cidade mais romântica do mundo.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Ontem foi o dia mais especial de toda a minha vida.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450508" y="894942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– 11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72258A-0A61-43C5-BA56-811EB9217CC8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200EE4-8D9A-4C56-AC38-2C596435A90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152348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11378</TotalTime>
  <Words>2541</Words>
  <Application>Microsoft Office PowerPoint</Application>
  <PresentationFormat>Papel A4 (210 x 297 mm)</PresentationFormat>
  <Paragraphs>428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613</cp:revision>
  <cp:lastPrinted>2022-03-23T17:29:41Z</cp:lastPrinted>
  <dcterms:created xsi:type="dcterms:W3CDTF">2021-10-15T13:30:39Z</dcterms:created>
  <dcterms:modified xsi:type="dcterms:W3CDTF">2022-03-25T01:36:55Z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