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60" r:id="rId3"/>
    <p:sldId id="261" r:id="rId4"/>
    <p:sldId id="263" r:id="rId5"/>
    <p:sldId id="269" r:id="rId6"/>
    <p:sldId id="262" r:id="rId7"/>
    <p:sldId id="264" r:id="rId8"/>
    <p:sldId id="265" r:id="rId9"/>
    <p:sldId id="270" r:id="rId10"/>
    <p:sldId id="267" r:id="rId11"/>
    <p:sldId id="268" r:id="rId12"/>
  </p:sldIdLst>
  <p:sldSz cx="6858000" cy="9906000" type="A4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96" userDrawn="1">
          <p15:clr>
            <a:srgbClr val="A4A3A4"/>
          </p15:clr>
        </p15:guide>
        <p15:guide id="2" pos="4224" userDrawn="1">
          <p15:clr>
            <a:srgbClr val="A4A3A4"/>
          </p15:clr>
        </p15:guide>
        <p15:guide id="3" orient="horz" pos="104" userDrawn="1">
          <p15:clr>
            <a:srgbClr val="A4A3A4"/>
          </p15:clr>
        </p15:guide>
        <p15:guide id="4" orient="horz" pos="60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1458" y="-1830"/>
      </p:cViewPr>
      <p:guideLst>
        <p:guide pos="96"/>
        <p:guide pos="4224"/>
        <p:guide orient="horz" pos="104"/>
        <p:guide orient="horz" pos="609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71600" y="591984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50244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247176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47156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7160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247176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47156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71600" y="2637000"/>
            <a:ext cx="5914800" cy="6284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591480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71600" y="527400"/>
            <a:ext cx="5914800" cy="8875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50244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14440" y="1621080"/>
            <a:ext cx="5829120" cy="344844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4500" b="0" strike="noStrike" spc="-1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lang="pt-BR" sz="4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71600" y="9181440"/>
            <a:ext cx="154260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F8E04F52-51C7-493A-B145-8288B78CDA01}" type="datetime">
              <a:rPr lang="pt-BR" sz="900" b="0" strike="noStrike" spc="-1">
                <a:solidFill>
                  <a:srgbClr val="8B8B8B"/>
                </a:solidFill>
                <a:latin typeface="Calibri"/>
              </a:rPr>
              <a:t>24/03/2022</a:t>
            </a:fld>
            <a:endParaRPr lang="pt-BR" sz="9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2271600" y="9181440"/>
            <a:ext cx="231408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4843440" y="9181440"/>
            <a:ext cx="154260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860B8A4-10D3-48D1-AD78-A669CAF0B043}" type="slidenum">
              <a:rPr lang="pt-BR" sz="9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100" b="0" strike="noStrike" spc="-1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500" b="0" strike="noStrike" spc="-1">
                <a:solidFill>
                  <a:srgbClr val="000000"/>
                </a:solidFill>
                <a:latin typeface="Calibri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350" b="0" strike="noStrike" spc="-1">
                <a:solidFill>
                  <a:srgbClr val="000000"/>
                </a:solidFill>
                <a:latin typeface="Calibri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350" b="0" strike="noStrike" spc="-1">
                <a:solidFill>
                  <a:srgbClr val="000000"/>
                </a:solidFill>
                <a:latin typeface="Calibri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2EA3FD88-CD31-4720-8C07-B5BDA9A42C35}"/>
              </a:ext>
            </a:extLst>
          </p:cNvPr>
          <p:cNvSpPr/>
          <p:nvPr/>
        </p:nvSpPr>
        <p:spPr>
          <a:xfrm>
            <a:off x="141669" y="9398860"/>
            <a:ext cx="6563930" cy="276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1 - 11</a:t>
            </a:r>
          </a:p>
        </p:txBody>
      </p:sp>
      <p:sp>
        <p:nvSpPr>
          <p:cNvPr id="34" name="Caixa de Texto 2">
            <a:extLst>
              <a:ext uri="{FF2B5EF4-FFF2-40B4-BE49-F238E27FC236}">
                <a16:creationId xmlns:a16="http://schemas.microsoft.com/office/drawing/2014/main" id="{5D60D551-52A8-4968-9BC9-FAB0161CC7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909" y="6387215"/>
            <a:ext cx="513226" cy="2977290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6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1</a:t>
            </a:r>
            <a:endParaRPr lang="pt-BR" sz="1200" b="1" dirty="0">
              <a:solidFill>
                <a:schemeClr val="accent6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2</a:t>
            </a:r>
            <a:endParaRPr lang="pt-BR" sz="1200" b="1" dirty="0">
              <a:solidFill>
                <a:schemeClr val="accent6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3</a:t>
            </a:r>
            <a:endParaRPr lang="pt-BR" sz="1200" b="1" dirty="0">
              <a:solidFill>
                <a:schemeClr val="accent6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4</a:t>
            </a:r>
            <a:endParaRPr lang="pt-BR" sz="1200" b="1" dirty="0">
              <a:solidFill>
                <a:schemeClr val="accent6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5</a:t>
            </a:r>
            <a:endParaRPr lang="pt-BR" sz="1200" b="1" dirty="0">
              <a:solidFill>
                <a:schemeClr val="accent6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6</a:t>
            </a:r>
            <a:endParaRPr lang="pt-BR" sz="1200" b="1" dirty="0">
              <a:solidFill>
                <a:schemeClr val="accent6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7</a:t>
            </a:r>
            <a:endParaRPr lang="pt-BR" sz="1200" b="1" dirty="0">
              <a:solidFill>
                <a:schemeClr val="accent6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8</a:t>
            </a:r>
            <a:endParaRPr lang="pt-BR" sz="1200" b="1" dirty="0">
              <a:solidFill>
                <a:schemeClr val="accent6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9</a:t>
            </a:r>
            <a:endParaRPr lang="pt-BR" sz="1200" b="1" dirty="0">
              <a:solidFill>
                <a:schemeClr val="accent6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10</a:t>
            </a:r>
            <a:endParaRPr lang="en-US" sz="1200" b="1" kern="1200" dirty="0">
              <a:solidFill>
                <a:schemeClr val="accent6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B7FB8D9-479C-4E65-9D7F-667A1FD24178}"/>
              </a:ext>
            </a:extLst>
          </p:cNvPr>
          <p:cNvSpPr txBox="1"/>
          <p:nvPr/>
        </p:nvSpPr>
        <p:spPr>
          <a:xfrm>
            <a:off x="185428" y="5071787"/>
            <a:ext cx="57646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2) Escreva os verbos em Inglês:</a:t>
            </a:r>
            <a:endParaRPr lang="pt-BR" sz="1100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43A0E823-A2F9-4691-A8BB-EF7F329D7D24}"/>
              </a:ext>
            </a:extLst>
          </p:cNvPr>
          <p:cNvSpPr txBox="1"/>
          <p:nvPr/>
        </p:nvSpPr>
        <p:spPr>
          <a:xfrm>
            <a:off x="205256" y="6123145"/>
            <a:ext cx="15054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3) Ligue as palavras:</a:t>
            </a:r>
            <a:endParaRPr lang="pt-BR" sz="1200" b="1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C11C090-4802-4D8C-BB3A-04E8783C6DF7}"/>
              </a:ext>
            </a:extLst>
          </p:cNvPr>
          <p:cNvSpPr txBox="1"/>
          <p:nvPr/>
        </p:nvSpPr>
        <p:spPr>
          <a:xfrm>
            <a:off x="4332855" y="268411"/>
            <a:ext cx="1924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/>
                </a:solidFill>
              </a:rPr>
              <a:t>Lesson 11</a:t>
            </a:r>
          </a:p>
        </p:txBody>
      </p:sp>
      <p:sp>
        <p:nvSpPr>
          <p:cNvPr id="30" name="Caixa de Texto 2">
            <a:extLst>
              <a:ext uri="{FF2B5EF4-FFF2-40B4-BE49-F238E27FC236}">
                <a16:creationId xmlns:a16="http://schemas.microsoft.com/office/drawing/2014/main" id="{6811050D-17C2-475B-B3E1-3F480CEA5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969" y="6399186"/>
            <a:ext cx="1505463" cy="2981907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bigger </a:t>
            </a:r>
            <a:endParaRPr lang="pt-BR" sz="1200" dirty="0">
              <a:solidFill>
                <a:schemeClr val="tx1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cheapest</a:t>
            </a:r>
            <a:endParaRPr lang="pt-BR" sz="1200" dirty="0">
              <a:solidFill>
                <a:schemeClr val="tx1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colder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</a:t>
            </a:r>
            <a:endParaRPr lang="pt-BR" sz="1200" dirty="0">
              <a:solidFill>
                <a:schemeClr val="tx1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t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he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craziest</a:t>
            </a:r>
            <a:endParaRPr lang="pt-BR" sz="1200" dirty="0">
              <a:solidFill>
                <a:schemeClr val="tx1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more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dangerous</a:t>
            </a:r>
            <a:endParaRPr lang="pt-BR" sz="1200" dirty="0">
              <a:solidFill>
                <a:schemeClr val="tx1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the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most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difficult</a:t>
            </a:r>
            <a:endParaRPr lang="pt-BR" sz="1200" dirty="0">
              <a:solidFill>
                <a:schemeClr val="tx1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happier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than</a:t>
            </a:r>
            <a:endParaRPr lang="pt-BR" sz="1200" dirty="0">
              <a:solidFill>
                <a:schemeClr val="tx1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the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highest</a:t>
            </a:r>
            <a:endParaRPr lang="pt-BR" sz="1200" dirty="0">
              <a:solidFill>
                <a:schemeClr val="tx1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more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important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than</a:t>
            </a:r>
            <a:endParaRPr lang="pt-BR" sz="1200" dirty="0">
              <a:solidFill>
                <a:schemeClr val="tx1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more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intelligent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than</a:t>
            </a:r>
            <a:endParaRPr lang="en-US" sz="1200" kern="1200" dirty="0">
              <a:solidFill>
                <a:schemeClr val="tx1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31" name="Caixa de Texto 2">
            <a:extLst>
              <a:ext uri="{FF2B5EF4-FFF2-40B4-BE49-F238E27FC236}">
                <a16:creationId xmlns:a16="http://schemas.microsoft.com/office/drawing/2014/main" id="{F70D9D2B-3E35-4DEA-91C0-0370DF133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1286" y="6416001"/>
            <a:ext cx="1872202" cy="298312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maior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mais frio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mais barato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mais perigoso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mais importante do que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o mais difícil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o mais alto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mais feliz que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o mais louco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mais inteligente do que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FF6E5362-84CA-425F-8125-CA35767F22F4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GRAMMAR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22E0E828-CFCF-454B-B06A-C80E6DBBC2BB}"/>
              </a:ext>
            </a:extLst>
          </p:cNvPr>
          <p:cNvSpPr/>
          <p:nvPr/>
        </p:nvSpPr>
        <p:spPr>
          <a:xfrm>
            <a:off x="267316" y="1030860"/>
            <a:ext cx="969820" cy="286447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44C91EB-AA2F-4C97-9331-942B904FD4EF}"/>
              </a:ext>
            </a:extLst>
          </p:cNvPr>
          <p:cNvSpPr txBox="1"/>
          <p:nvPr/>
        </p:nvSpPr>
        <p:spPr>
          <a:xfrm>
            <a:off x="423414" y="1015947"/>
            <a:ext cx="745482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VIDEOS</a:t>
            </a:r>
            <a:endParaRPr lang="pt-BR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Caixa de Texto 2">
            <a:extLst>
              <a:ext uri="{FF2B5EF4-FFF2-40B4-BE49-F238E27FC236}">
                <a16:creationId xmlns:a16="http://schemas.microsoft.com/office/drawing/2014/main" id="{501D6846-9A9F-45F8-9702-2C756F138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1481" y="6387215"/>
            <a:ext cx="375973" cy="2977290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</a:t>
            </a:r>
            <a:endParaRPr lang="pt-BR" sz="1200" b="1" dirty="0">
              <a:solidFill>
                <a:schemeClr val="accent6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6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B</a:t>
            </a:r>
            <a:endParaRPr lang="pt-BR" sz="1200" b="1" dirty="0">
              <a:solidFill>
                <a:schemeClr val="accent6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6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</a:t>
            </a:r>
            <a:endParaRPr lang="pt-BR" sz="1200" b="1" dirty="0">
              <a:solidFill>
                <a:schemeClr val="accent6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6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D</a:t>
            </a:r>
            <a:endParaRPr lang="pt-BR" sz="1200" b="1" dirty="0">
              <a:solidFill>
                <a:schemeClr val="accent6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6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</a:t>
            </a:r>
            <a:endParaRPr lang="pt-BR" sz="1200" b="1" dirty="0">
              <a:solidFill>
                <a:schemeClr val="accent6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6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F</a:t>
            </a:r>
            <a:endParaRPr lang="pt-BR" sz="1200" b="1" dirty="0">
              <a:solidFill>
                <a:schemeClr val="accent6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6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G</a:t>
            </a:r>
            <a:endParaRPr lang="pt-BR" sz="1200" b="1" dirty="0">
              <a:solidFill>
                <a:schemeClr val="accent6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6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H</a:t>
            </a:r>
            <a:endParaRPr lang="pt-BR" sz="1200" b="1" dirty="0">
              <a:solidFill>
                <a:schemeClr val="accent6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6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I</a:t>
            </a:r>
            <a:endParaRPr lang="pt-BR" sz="1200" b="1" dirty="0">
              <a:solidFill>
                <a:schemeClr val="accent6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1" dirty="0">
                <a:solidFill>
                  <a:schemeClr val="accent6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J</a:t>
            </a:r>
            <a:endParaRPr lang="en-US" sz="1200" b="1" kern="1200" dirty="0">
              <a:solidFill>
                <a:schemeClr val="accent6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04A5B350-9A8F-4BB8-AFC3-CFF33EC6B3F3}"/>
              </a:ext>
            </a:extLst>
          </p:cNvPr>
          <p:cNvGrpSpPr/>
          <p:nvPr/>
        </p:nvGrpSpPr>
        <p:grpSpPr>
          <a:xfrm>
            <a:off x="280964" y="4664491"/>
            <a:ext cx="1590080" cy="327826"/>
            <a:chOff x="418914" y="2874304"/>
            <a:chExt cx="1590080" cy="327826"/>
          </a:xfrm>
          <a:solidFill>
            <a:schemeClr val="accent6"/>
          </a:solidFill>
        </p:grpSpPr>
        <p:sp>
          <p:nvSpPr>
            <p:cNvPr id="37" name="Retângulo: Cantos Arredondados 36">
              <a:extLst>
                <a:ext uri="{FF2B5EF4-FFF2-40B4-BE49-F238E27FC236}">
                  <a16:creationId xmlns:a16="http://schemas.microsoft.com/office/drawing/2014/main" id="{B3FDBB0F-6A56-4FB3-AA49-286B2A1A6759}"/>
                </a:ext>
              </a:extLst>
            </p:cNvPr>
            <p:cNvSpPr/>
            <p:nvPr/>
          </p:nvSpPr>
          <p:spPr>
            <a:xfrm>
              <a:off x="418914" y="2874304"/>
              <a:ext cx="1590080" cy="324364"/>
            </a:xfrm>
            <a:prstGeom prst="roundRect">
              <a:avLst/>
            </a:prstGeom>
            <a:grpFill/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B91A8A0A-562C-48EF-8518-6B89093D9FC6}"/>
                </a:ext>
              </a:extLst>
            </p:cNvPr>
            <p:cNvSpPr txBox="1"/>
            <p:nvPr/>
          </p:nvSpPr>
          <p:spPr>
            <a:xfrm>
              <a:off x="503531" y="2889480"/>
              <a:ext cx="1444650" cy="312650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VERBS &amp; WORDS</a:t>
              </a:r>
              <a:endParaRPr lang="pt-BR" sz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5CCB3E1-24AA-4E28-AEC2-8A78939FBC45}"/>
              </a:ext>
            </a:extLst>
          </p:cNvPr>
          <p:cNvSpPr txBox="1"/>
          <p:nvPr/>
        </p:nvSpPr>
        <p:spPr>
          <a:xfrm>
            <a:off x="4163844" y="690252"/>
            <a:ext cx="228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Comparative</a:t>
            </a:r>
            <a:r>
              <a:rPr lang="pt-BR" sz="1400" i="1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&amp; Superlative</a:t>
            </a:r>
          </a:p>
        </p:txBody>
      </p:sp>
      <p:pic>
        <p:nvPicPr>
          <p:cNvPr id="40" name="Imagem 39">
            <a:extLst>
              <a:ext uri="{FF2B5EF4-FFF2-40B4-BE49-F238E27FC236}">
                <a16:creationId xmlns:a16="http://schemas.microsoft.com/office/drawing/2014/main" id="{6121D4C6-12E6-4AF8-8F0B-3614E2541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508" y="932066"/>
            <a:ext cx="536548" cy="536548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EDB96AA4-DC9C-48CE-956F-48C7657C5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576" y="4566912"/>
            <a:ext cx="526578" cy="526578"/>
          </a:xfrm>
          <a:prstGeom prst="rect">
            <a:avLst/>
          </a:prstGeom>
        </p:spPr>
      </p:pic>
      <p:sp>
        <p:nvSpPr>
          <p:cNvPr id="43" name="CaixaDeTexto 5">
            <a:extLst>
              <a:ext uri="{FF2B5EF4-FFF2-40B4-BE49-F238E27FC236}">
                <a16:creationId xmlns:a16="http://schemas.microsoft.com/office/drawing/2014/main" id="{F134DAFD-E937-40F0-A59B-84D0431B67E1}"/>
              </a:ext>
            </a:extLst>
          </p:cNvPr>
          <p:cNvSpPr txBox="1"/>
          <p:nvPr/>
        </p:nvSpPr>
        <p:spPr>
          <a:xfrm>
            <a:off x="165894" y="1489759"/>
            <a:ext cx="35648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1) Responda as perguntas (Video):</a:t>
            </a:r>
            <a:endParaRPr lang="pt-BR" sz="1200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3C6C9C5-41F4-4F8D-8AA5-61B490AD327D}"/>
              </a:ext>
            </a:extLst>
          </p:cNvPr>
          <p:cNvSpPr txBox="1"/>
          <p:nvPr/>
        </p:nvSpPr>
        <p:spPr>
          <a:xfrm>
            <a:off x="146541" y="1730662"/>
            <a:ext cx="1793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system-ui"/>
              </a:rPr>
              <a:t>Existe </a:t>
            </a:r>
            <a:r>
              <a:rPr lang="pt-BR" sz="1200" b="1" dirty="0">
                <a:solidFill>
                  <a:schemeClr val="accent6"/>
                </a:solidFill>
                <a:latin typeface="system-ui"/>
              </a:rPr>
              <a:t>adjetivo</a:t>
            </a:r>
            <a:r>
              <a:rPr lang="pt-BR" sz="1200" dirty="0">
                <a:latin typeface="system-ui"/>
              </a:rPr>
              <a:t> masculino </a:t>
            </a:r>
          </a:p>
          <a:p>
            <a:r>
              <a:rPr lang="pt-BR" sz="1200" dirty="0">
                <a:latin typeface="system-ui"/>
              </a:rPr>
              <a:t>/ feminino no Inglês?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EA4D3762-6E0C-43EB-9DE2-AFD2A8919E96}"/>
              </a:ext>
            </a:extLst>
          </p:cNvPr>
          <p:cNvSpPr txBox="1"/>
          <p:nvPr/>
        </p:nvSpPr>
        <p:spPr>
          <a:xfrm>
            <a:off x="1793056" y="1812139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rgbClr val="C00000"/>
                </a:solidFill>
                <a:latin typeface="system-ui"/>
              </a:rPr>
              <a:t>Não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B8EFA6B1-D2FD-43C7-8E95-4BCDFAE75790}"/>
              </a:ext>
            </a:extLst>
          </p:cNvPr>
          <p:cNvSpPr txBox="1"/>
          <p:nvPr/>
        </p:nvSpPr>
        <p:spPr>
          <a:xfrm>
            <a:off x="189896" y="2130437"/>
            <a:ext cx="1381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chemeClr val="accent6"/>
                </a:solidFill>
                <a:latin typeface="system-ui"/>
              </a:rPr>
              <a:t>Comparativo</a:t>
            </a:r>
          </a:p>
          <a:p>
            <a:r>
              <a:rPr lang="pt-BR" sz="1200" dirty="0">
                <a:latin typeface="system-ui"/>
              </a:rPr>
              <a:t>Adjetivo em Geral, </a:t>
            </a:r>
          </a:p>
          <a:p>
            <a:r>
              <a:rPr lang="pt-BR" sz="1200" dirty="0">
                <a:latin typeface="system-ui"/>
              </a:rPr>
              <a:t>Acrescenta?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3A2FCAB4-E9D1-4A8B-A969-C0B9930FE1A3}"/>
              </a:ext>
            </a:extLst>
          </p:cNvPr>
          <p:cNvSpPr txBox="1"/>
          <p:nvPr/>
        </p:nvSpPr>
        <p:spPr>
          <a:xfrm>
            <a:off x="1039659" y="2522011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rgbClr val="C00000"/>
                </a:solidFill>
                <a:latin typeface="system-ui"/>
              </a:rPr>
              <a:t>ER - older</a:t>
            </a: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1CF60EB6-9FD3-44C7-AEAC-3FB25335E30E}"/>
              </a:ext>
            </a:extLst>
          </p:cNvPr>
          <p:cNvSpPr txBox="1"/>
          <p:nvPr/>
        </p:nvSpPr>
        <p:spPr>
          <a:xfrm>
            <a:off x="175148" y="2777639"/>
            <a:ext cx="1801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system-ui"/>
              </a:rPr>
              <a:t>Adjetivo termina com -E, </a:t>
            </a:r>
          </a:p>
          <a:p>
            <a:r>
              <a:rPr lang="pt-BR" sz="1200" dirty="0">
                <a:latin typeface="system-ui"/>
              </a:rPr>
              <a:t>Acrescenta?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DD0EF2B7-1636-4EF6-B04A-BD709FCE059A}"/>
              </a:ext>
            </a:extLst>
          </p:cNvPr>
          <p:cNvSpPr txBox="1"/>
          <p:nvPr/>
        </p:nvSpPr>
        <p:spPr>
          <a:xfrm>
            <a:off x="1114050" y="2983186"/>
            <a:ext cx="691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rgbClr val="C00000"/>
                </a:solidFill>
                <a:latin typeface="system-ui"/>
              </a:rPr>
              <a:t>R - safer</a:t>
            </a:r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89F21970-2F50-42CA-BD04-5EBF0E6B53BE}"/>
              </a:ext>
            </a:extLst>
          </p:cNvPr>
          <p:cNvSpPr txBox="1"/>
          <p:nvPr/>
        </p:nvSpPr>
        <p:spPr>
          <a:xfrm>
            <a:off x="165894" y="3322427"/>
            <a:ext cx="1747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system-ui"/>
              </a:rPr>
              <a:t>Adjetivo termina com -Y, </a:t>
            </a:r>
          </a:p>
          <a:p>
            <a:r>
              <a:rPr lang="pt-BR" sz="1200" dirty="0">
                <a:latin typeface="system-ui"/>
              </a:rPr>
              <a:t>Acrescenta?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CD56A7A8-BA5A-4D68-9C43-BFDA7883EF7A}"/>
              </a:ext>
            </a:extLst>
          </p:cNvPr>
          <p:cNvSpPr txBox="1"/>
          <p:nvPr/>
        </p:nvSpPr>
        <p:spPr>
          <a:xfrm>
            <a:off x="999989" y="3509193"/>
            <a:ext cx="875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rgbClr val="C00000"/>
                </a:solidFill>
                <a:latin typeface="system-ui"/>
              </a:rPr>
              <a:t>IER - easier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46272354-8925-4354-9EFD-ACDB19208AE0}"/>
              </a:ext>
            </a:extLst>
          </p:cNvPr>
          <p:cNvSpPr txBox="1"/>
          <p:nvPr/>
        </p:nvSpPr>
        <p:spPr>
          <a:xfrm>
            <a:off x="2282519" y="1751846"/>
            <a:ext cx="198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system-ui"/>
              </a:rPr>
              <a:t>Adjetivo CVC,  até 02 sílabas,</a:t>
            </a:r>
          </a:p>
          <a:p>
            <a:r>
              <a:rPr lang="pt-BR" sz="1200" dirty="0">
                <a:latin typeface="system-ui"/>
              </a:rPr>
              <a:t>dobra?</a:t>
            </a: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2A77D478-82A1-4196-B6CB-AC970E4CF82C}"/>
              </a:ext>
            </a:extLst>
          </p:cNvPr>
          <p:cNvSpPr txBox="1"/>
          <p:nvPr/>
        </p:nvSpPr>
        <p:spPr>
          <a:xfrm>
            <a:off x="2282519" y="2066177"/>
            <a:ext cx="1937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C00000"/>
                </a:solidFill>
                <a:latin typeface="system-ui"/>
              </a:rPr>
              <a:t>Última consoante  + ER - bigger, hotter</a:t>
            </a: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81B9AF0B-1A87-40F5-9EE0-19EDCA9BF15E}"/>
              </a:ext>
            </a:extLst>
          </p:cNvPr>
          <p:cNvSpPr txBox="1"/>
          <p:nvPr/>
        </p:nvSpPr>
        <p:spPr>
          <a:xfrm>
            <a:off x="2292678" y="2425307"/>
            <a:ext cx="19473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system-ui"/>
              </a:rPr>
              <a:t>Adjetivo 03 sílabas ou mais?</a:t>
            </a:r>
          </a:p>
        </p:txBody>
      </p: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AB6D6B1F-4E46-4BF5-A97D-6BEC22C8B6BB}"/>
              </a:ext>
            </a:extLst>
          </p:cNvPr>
          <p:cNvSpPr txBox="1"/>
          <p:nvPr/>
        </p:nvSpPr>
        <p:spPr>
          <a:xfrm>
            <a:off x="2433026" y="2625097"/>
            <a:ext cx="2034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C00000"/>
                </a:solidFill>
                <a:latin typeface="system-ui"/>
              </a:rPr>
              <a:t>More – more </a:t>
            </a:r>
            <a:r>
              <a:rPr lang="pt-BR" sz="1200" dirty="0" err="1">
                <a:solidFill>
                  <a:srgbClr val="C00000"/>
                </a:solidFill>
                <a:latin typeface="system-ui"/>
              </a:rPr>
              <a:t>comfortable</a:t>
            </a:r>
            <a:endParaRPr lang="pt-BR" sz="1200" dirty="0">
              <a:solidFill>
                <a:srgbClr val="C00000"/>
              </a:solidFill>
              <a:latin typeface="system-ui"/>
            </a:endParaRPr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73270530-2785-4D67-A2BC-BA466230425F}"/>
              </a:ext>
            </a:extLst>
          </p:cNvPr>
          <p:cNvSpPr txBox="1"/>
          <p:nvPr/>
        </p:nvSpPr>
        <p:spPr>
          <a:xfrm>
            <a:off x="2292678" y="2869462"/>
            <a:ext cx="13962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system-ui"/>
              </a:rPr>
              <a:t>Adjetivo com -ING?</a:t>
            </a:r>
          </a:p>
        </p:txBody>
      </p: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65AA2DC0-E010-4155-B664-E428E75583D9}"/>
              </a:ext>
            </a:extLst>
          </p:cNvPr>
          <p:cNvSpPr txBox="1"/>
          <p:nvPr/>
        </p:nvSpPr>
        <p:spPr>
          <a:xfrm>
            <a:off x="2333674" y="3020387"/>
            <a:ext cx="2034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C00000"/>
                </a:solidFill>
                <a:latin typeface="system-ui"/>
              </a:rPr>
              <a:t>more </a:t>
            </a:r>
            <a:r>
              <a:rPr lang="pt-BR" sz="1200" dirty="0" err="1">
                <a:solidFill>
                  <a:srgbClr val="C00000"/>
                </a:solidFill>
                <a:latin typeface="system-ui"/>
              </a:rPr>
              <a:t>boring</a:t>
            </a:r>
            <a:endParaRPr lang="pt-BR" sz="1200" dirty="0">
              <a:solidFill>
                <a:srgbClr val="C00000"/>
              </a:solidFill>
              <a:latin typeface="system-ui"/>
            </a:endParaRPr>
          </a:p>
        </p:txBody>
      </p: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B3812F33-2D33-4D2A-A684-514ACCECDE7C}"/>
              </a:ext>
            </a:extLst>
          </p:cNvPr>
          <p:cNvSpPr txBox="1"/>
          <p:nvPr/>
        </p:nvSpPr>
        <p:spPr>
          <a:xfrm>
            <a:off x="2281314" y="3285195"/>
            <a:ext cx="2322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chemeClr val="accent6"/>
                </a:solidFill>
                <a:latin typeface="system-ui"/>
              </a:rPr>
              <a:t>Superlativo</a:t>
            </a:r>
            <a:r>
              <a:rPr lang="pt-BR" sz="1200" dirty="0">
                <a:latin typeface="system-ui"/>
              </a:rPr>
              <a:t>, na maioria dos casos </a:t>
            </a:r>
          </a:p>
          <a:p>
            <a:r>
              <a:rPr lang="pt-BR" sz="1200" dirty="0">
                <a:latin typeface="system-ui"/>
              </a:rPr>
              <a:t>acrescenta qual artigo?</a:t>
            </a:r>
          </a:p>
        </p:txBody>
      </p: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5AB35E76-F56B-4502-99DE-C46AE58EDFD3}"/>
              </a:ext>
            </a:extLst>
          </p:cNvPr>
          <p:cNvSpPr txBox="1"/>
          <p:nvPr/>
        </p:nvSpPr>
        <p:spPr>
          <a:xfrm>
            <a:off x="3795852" y="3458719"/>
            <a:ext cx="5111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C00000"/>
                </a:solidFill>
                <a:latin typeface="system-ui"/>
              </a:rPr>
              <a:t>The</a:t>
            </a: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FB7698CE-CDEC-4442-8019-6A91F6419F6D}"/>
              </a:ext>
            </a:extLst>
          </p:cNvPr>
          <p:cNvSpPr txBox="1"/>
          <p:nvPr/>
        </p:nvSpPr>
        <p:spPr>
          <a:xfrm>
            <a:off x="4490134" y="1296341"/>
            <a:ext cx="1909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chemeClr val="accent6"/>
                </a:solidFill>
                <a:latin typeface="system-ui"/>
              </a:rPr>
              <a:t>Superlativo</a:t>
            </a:r>
            <a:r>
              <a:rPr lang="pt-BR" sz="1200" dirty="0">
                <a:latin typeface="system-ui"/>
              </a:rPr>
              <a:t>, na maioria dos</a:t>
            </a:r>
          </a:p>
          <a:p>
            <a:r>
              <a:rPr lang="pt-BR" sz="1200" dirty="0">
                <a:latin typeface="system-ui"/>
              </a:rPr>
              <a:t>adjetivos acrescenta?</a:t>
            </a:r>
          </a:p>
        </p:txBody>
      </p: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F983A5FB-8C90-4332-922B-0B81F7E12C92}"/>
              </a:ext>
            </a:extLst>
          </p:cNvPr>
          <p:cNvSpPr txBox="1"/>
          <p:nvPr/>
        </p:nvSpPr>
        <p:spPr>
          <a:xfrm>
            <a:off x="5876778" y="1494932"/>
            <a:ext cx="1947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C00000"/>
                </a:solidFill>
                <a:latin typeface="system-ui"/>
              </a:rPr>
              <a:t>EST - </a:t>
            </a:r>
            <a:r>
              <a:rPr lang="pt-BR" sz="1200" dirty="0" err="1">
                <a:solidFill>
                  <a:srgbClr val="C00000"/>
                </a:solidFill>
                <a:latin typeface="system-ui"/>
              </a:rPr>
              <a:t>oldest</a:t>
            </a:r>
            <a:endParaRPr lang="pt-BR" sz="1200" dirty="0">
              <a:solidFill>
                <a:srgbClr val="C00000"/>
              </a:solidFill>
              <a:latin typeface="system-ui"/>
            </a:endParaRPr>
          </a:p>
        </p:txBody>
      </p: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01CECF49-8E38-49F7-AF4C-688ABA30A458}"/>
              </a:ext>
            </a:extLst>
          </p:cNvPr>
          <p:cNvSpPr txBox="1"/>
          <p:nvPr/>
        </p:nvSpPr>
        <p:spPr>
          <a:xfrm>
            <a:off x="4498487" y="1728159"/>
            <a:ext cx="18747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latin typeface="system-ui"/>
              </a:rPr>
              <a:t>... adjetivo termina com -E, </a:t>
            </a:r>
          </a:p>
          <a:p>
            <a:r>
              <a:rPr lang="pt-BR" sz="1200" dirty="0">
                <a:latin typeface="system-ui"/>
              </a:rPr>
              <a:t>Acrescenta?</a:t>
            </a:r>
          </a:p>
        </p:txBody>
      </p:sp>
      <p:sp>
        <p:nvSpPr>
          <p:cNvPr id="97" name="CaixaDeTexto 96">
            <a:extLst>
              <a:ext uri="{FF2B5EF4-FFF2-40B4-BE49-F238E27FC236}">
                <a16:creationId xmlns:a16="http://schemas.microsoft.com/office/drawing/2014/main" id="{750C5966-1508-476B-93F3-3BBEF3C410F1}"/>
              </a:ext>
            </a:extLst>
          </p:cNvPr>
          <p:cNvSpPr txBox="1"/>
          <p:nvPr/>
        </p:nvSpPr>
        <p:spPr>
          <a:xfrm>
            <a:off x="5378750" y="1892907"/>
            <a:ext cx="8295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C00000"/>
                </a:solidFill>
                <a:latin typeface="system-ui"/>
              </a:rPr>
              <a:t>ST - </a:t>
            </a:r>
            <a:r>
              <a:rPr lang="pt-BR" sz="1200" dirty="0" err="1">
                <a:solidFill>
                  <a:srgbClr val="C00000"/>
                </a:solidFill>
                <a:latin typeface="system-ui"/>
              </a:rPr>
              <a:t>safest</a:t>
            </a:r>
            <a:endParaRPr lang="pt-BR" sz="1200" dirty="0">
              <a:solidFill>
                <a:srgbClr val="C00000"/>
              </a:solidFill>
              <a:latin typeface="system-ui"/>
            </a:endParaRPr>
          </a:p>
        </p:txBody>
      </p: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E26CB394-AFA7-4B4A-AFFC-5DD667C26A31}"/>
              </a:ext>
            </a:extLst>
          </p:cNvPr>
          <p:cNvSpPr txBox="1"/>
          <p:nvPr/>
        </p:nvSpPr>
        <p:spPr>
          <a:xfrm>
            <a:off x="4475196" y="2183831"/>
            <a:ext cx="21742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latin typeface="system-ui"/>
              </a:rPr>
              <a:t>... termina com –Y,</a:t>
            </a:r>
          </a:p>
          <a:p>
            <a:r>
              <a:rPr lang="pt-BR" sz="1200" dirty="0">
                <a:latin typeface="system-ui"/>
              </a:rPr>
              <a:t> Acrescenta?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0B631BDE-8EC9-432E-BF81-A4F9B27629BF}"/>
              </a:ext>
            </a:extLst>
          </p:cNvPr>
          <p:cNvSpPr txBox="1"/>
          <p:nvPr/>
        </p:nvSpPr>
        <p:spPr>
          <a:xfrm>
            <a:off x="5656407" y="2278862"/>
            <a:ext cx="1078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C00000"/>
                </a:solidFill>
                <a:latin typeface="system-ui"/>
              </a:rPr>
              <a:t>IEST - </a:t>
            </a:r>
            <a:r>
              <a:rPr lang="pt-BR" sz="1200" dirty="0" err="1">
                <a:solidFill>
                  <a:srgbClr val="C00000"/>
                </a:solidFill>
                <a:latin typeface="system-ui"/>
              </a:rPr>
              <a:t>easiest</a:t>
            </a:r>
            <a:endParaRPr lang="pt-BR" sz="1200" dirty="0">
              <a:solidFill>
                <a:srgbClr val="C00000"/>
              </a:solidFill>
              <a:latin typeface="system-ui"/>
            </a:endParaRP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D9C76F03-1B9D-4E9C-B4F7-818DEA4BFE08}"/>
              </a:ext>
            </a:extLst>
          </p:cNvPr>
          <p:cNvSpPr txBox="1"/>
          <p:nvPr/>
        </p:nvSpPr>
        <p:spPr>
          <a:xfrm>
            <a:off x="4475196" y="2662067"/>
            <a:ext cx="198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system-ui"/>
              </a:rPr>
              <a:t>Adjetivo CVC,  até 02 sílabas,</a:t>
            </a:r>
          </a:p>
          <a:p>
            <a:r>
              <a:rPr lang="pt-BR" sz="1200" dirty="0">
                <a:latin typeface="system-ui"/>
              </a:rPr>
              <a:t>dobra?</a:t>
            </a:r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2AA5267B-E2FB-4471-B3D7-E608963B8AF0}"/>
              </a:ext>
            </a:extLst>
          </p:cNvPr>
          <p:cNvSpPr txBox="1"/>
          <p:nvPr/>
        </p:nvSpPr>
        <p:spPr>
          <a:xfrm>
            <a:off x="4957347" y="2842535"/>
            <a:ext cx="19376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C00000"/>
                </a:solidFill>
                <a:latin typeface="system-ui"/>
              </a:rPr>
              <a:t>Última consoante  + EST</a:t>
            </a:r>
          </a:p>
        </p:txBody>
      </p:sp>
      <p:sp>
        <p:nvSpPr>
          <p:cNvPr id="102" name="CaixaDeTexto 101">
            <a:extLst>
              <a:ext uri="{FF2B5EF4-FFF2-40B4-BE49-F238E27FC236}">
                <a16:creationId xmlns:a16="http://schemas.microsoft.com/office/drawing/2014/main" id="{BF4E3912-23DE-4022-A894-0566B25F45C0}"/>
              </a:ext>
            </a:extLst>
          </p:cNvPr>
          <p:cNvSpPr txBox="1"/>
          <p:nvPr/>
        </p:nvSpPr>
        <p:spPr>
          <a:xfrm>
            <a:off x="4497927" y="3118861"/>
            <a:ext cx="19473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system-ui"/>
              </a:rPr>
              <a:t>Adjetivo 03 sílabas ou mais?</a:t>
            </a:r>
          </a:p>
        </p:txBody>
      </p:sp>
      <p:sp>
        <p:nvSpPr>
          <p:cNvPr id="103" name="CaixaDeTexto 102">
            <a:extLst>
              <a:ext uri="{FF2B5EF4-FFF2-40B4-BE49-F238E27FC236}">
                <a16:creationId xmlns:a16="http://schemas.microsoft.com/office/drawing/2014/main" id="{68F9A6AB-AF57-4F61-AEA8-B78D2D70F8AD}"/>
              </a:ext>
            </a:extLst>
          </p:cNvPr>
          <p:cNvSpPr txBox="1"/>
          <p:nvPr/>
        </p:nvSpPr>
        <p:spPr>
          <a:xfrm>
            <a:off x="4518685" y="3306537"/>
            <a:ext cx="2034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C00000"/>
                </a:solidFill>
                <a:latin typeface="system-ui"/>
              </a:rPr>
              <a:t>The </a:t>
            </a:r>
            <a:r>
              <a:rPr lang="pt-BR" sz="1200" dirty="0" err="1">
                <a:solidFill>
                  <a:srgbClr val="C00000"/>
                </a:solidFill>
                <a:latin typeface="system-ui"/>
              </a:rPr>
              <a:t>most</a:t>
            </a:r>
            <a:r>
              <a:rPr lang="pt-BR" sz="1200" dirty="0">
                <a:solidFill>
                  <a:srgbClr val="C00000"/>
                </a:solidFill>
                <a:latin typeface="system-ui"/>
              </a:rPr>
              <a:t> </a:t>
            </a:r>
            <a:r>
              <a:rPr lang="pt-BR" sz="1200" dirty="0" err="1">
                <a:solidFill>
                  <a:srgbClr val="C00000"/>
                </a:solidFill>
                <a:latin typeface="system-ui"/>
              </a:rPr>
              <a:t>comfortable</a:t>
            </a:r>
            <a:endParaRPr lang="pt-BR" sz="1200" dirty="0">
              <a:solidFill>
                <a:srgbClr val="C00000"/>
              </a:solidFill>
              <a:latin typeface="system-ui"/>
            </a:endParaRPr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06E6B464-CF7C-4E56-8B3C-FACD24633AE9}"/>
              </a:ext>
            </a:extLst>
          </p:cNvPr>
          <p:cNvSpPr txBox="1"/>
          <p:nvPr/>
        </p:nvSpPr>
        <p:spPr>
          <a:xfrm>
            <a:off x="4495520" y="3512318"/>
            <a:ext cx="22011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system-ui"/>
              </a:rPr>
              <a:t>Today is ___ hot ____ </a:t>
            </a:r>
            <a:r>
              <a:rPr lang="pt-BR" sz="1200" dirty="0" err="1">
                <a:latin typeface="system-ui"/>
              </a:rPr>
              <a:t>yesterday</a:t>
            </a:r>
            <a:r>
              <a:rPr lang="pt-BR" sz="1200" dirty="0">
                <a:latin typeface="system-ui"/>
              </a:rPr>
              <a:t>.</a:t>
            </a:r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CAD19FAE-AABA-4B83-93B3-493F2BC56527}"/>
              </a:ext>
            </a:extLst>
          </p:cNvPr>
          <p:cNvSpPr txBox="1"/>
          <p:nvPr/>
        </p:nvSpPr>
        <p:spPr>
          <a:xfrm>
            <a:off x="2861088" y="3675985"/>
            <a:ext cx="38713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6"/>
                </a:solidFill>
                <a:latin typeface="system-ui"/>
              </a:rPr>
              <a:t>Algumas</a:t>
            </a:r>
            <a:r>
              <a:rPr lang="pt-BR" sz="1200" dirty="0">
                <a:solidFill>
                  <a:schemeClr val="accent6"/>
                </a:solidFill>
                <a:latin typeface="system-ui"/>
              </a:rPr>
              <a:t> </a:t>
            </a:r>
            <a:r>
              <a:rPr lang="pt-BR" sz="1200" b="1" dirty="0">
                <a:solidFill>
                  <a:schemeClr val="accent6"/>
                </a:solidFill>
                <a:latin typeface="system-ui"/>
              </a:rPr>
              <a:t>Exceções</a:t>
            </a:r>
            <a:r>
              <a:rPr lang="pt-BR" sz="1200" dirty="0">
                <a:solidFill>
                  <a:schemeClr val="accent6"/>
                </a:solidFill>
                <a:latin typeface="system-ui"/>
              </a:rPr>
              <a:t>:</a:t>
            </a:r>
          </a:p>
          <a:p>
            <a:r>
              <a:rPr lang="pt-BR" sz="1200" dirty="0">
                <a:solidFill>
                  <a:srgbClr val="C00000"/>
                </a:solidFill>
                <a:latin typeface="system-ui"/>
              </a:rPr>
              <a:t>- </a:t>
            </a:r>
            <a:r>
              <a:rPr lang="pt-BR" sz="1200" dirty="0" err="1">
                <a:solidFill>
                  <a:srgbClr val="C00000"/>
                </a:solidFill>
                <a:latin typeface="system-ui"/>
              </a:rPr>
              <a:t>good</a:t>
            </a:r>
            <a:r>
              <a:rPr lang="pt-BR" sz="1200" dirty="0">
                <a:solidFill>
                  <a:srgbClr val="C00000"/>
                </a:solidFill>
                <a:latin typeface="system-ui"/>
              </a:rPr>
              <a:t>	        - </a:t>
            </a:r>
            <a:r>
              <a:rPr lang="pt-BR" sz="1200" dirty="0" err="1">
                <a:solidFill>
                  <a:srgbClr val="C00000"/>
                </a:solidFill>
                <a:latin typeface="system-ui"/>
              </a:rPr>
              <a:t>better</a:t>
            </a:r>
            <a:r>
              <a:rPr lang="pt-BR" sz="1200" dirty="0">
                <a:solidFill>
                  <a:srgbClr val="C00000"/>
                </a:solidFill>
                <a:latin typeface="system-ui"/>
              </a:rPr>
              <a:t>	                 - </a:t>
            </a:r>
            <a:r>
              <a:rPr lang="pt-BR" sz="1200" dirty="0" err="1">
                <a:solidFill>
                  <a:srgbClr val="C00000"/>
                </a:solidFill>
                <a:latin typeface="system-ui"/>
              </a:rPr>
              <a:t>best</a:t>
            </a:r>
            <a:endParaRPr lang="pt-BR" sz="1200" dirty="0">
              <a:solidFill>
                <a:srgbClr val="C00000"/>
              </a:solidFill>
              <a:latin typeface="system-ui"/>
            </a:endParaRPr>
          </a:p>
          <a:p>
            <a:r>
              <a:rPr lang="pt-BR" sz="1200" dirty="0">
                <a:solidFill>
                  <a:srgbClr val="C00000"/>
                </a:solidFill>
                <a:latin typeface="system-ui"/>
              </a:rPr>
              <a:t>- </a:t>
            </a:r>
            <a:r>
              <a:rPr lang="pt-BR" sz="1200" dirty="0" err="1">
                <a:solidFill>
                  <a:srgbClr val="C00000"/>
                </a:solidFill>
                <a:latin typeface="system-ui"/>
              </a:rPr>
              <a:t>bad</a:t>
            </a:r>
            <a:r>
              <a:rPr lang="pt-BR" sz="1200" dirty="0">
                <a:solidFill>
                  <a:srgbClr val="C00000"/>
                </a:solidFill>
                <a:latin typeface="system-ui"/>
              </a:rPr>
              <a:t>	        - </a:t>
            </a:r>
            <a:r>
              <a:rPr lang="pt-BR" sz="1200" dirty="0" err="1">
                <a:solidFill>
                  <a:srgbClr val="C00000"/>
                </a:solidFill>
                <a:latin typeface="system-ui"/>
              </a:rPr>
              <a:t>worse</a:t>
            </a:r>
            <a:r>
              <a:rPr lang="pt-BR" sz="1200" dirty="0">
                <a:solidFill>
                  <a:srgbClr val="C00000"/>
                </a:solidFill>
                <a:latin typeface="system-ui"/>
              </a:rPr>
              <a:t>	                 - </a:t>
            </a:r>
            <a:r>
              <a:rPr lang="pt-BR" sz="1200" dirty="0" err="1">
                <a:solidFill>
                  <a:srgbClr val="C00000"/>
                </a:solidFill>
                <a:latin typeface="system-ui"/>
              </a:rPr>
              <a:t>worst</a:t>
            </a:r>
            <a:endParaRPr lang="pt-BR" sz="1200" dirty="0">
              <a:solidFill>
                <a:srgbClr val="C00000"/>
              </a:solidFill>
              <a:latin typeface="system-ui"/>
            </a:endParaRPr>
          </a:p>
          <a:p>
            <a:r>
              <a:rPr lang="pt-BR" sz="1200" dirty="0">
                <a:solidFill>
                  <a:srgbClr val="C00000"/>
                </a:solidFill>
                <a:latin typeface="system-ui"/>
              </a:rPr>
              <a:t>- </a:t>
            </a:r>
            <a:r>
              <a:rPr lang="pt-BR" sz="1200" dirty="0" err="1">
                <a:solidFill>
                  <a:srgbClr val="C00000"/>
                </a:solidFill>
                <a:latin typeface="system-ui"/>
              </a:rPr>
              <a:t>little</a:t>
            </a:r>
            <a:r>
              <a:rPr lang="pt-BR" sz="1200" dirty="0">
                <a:solidFill>
                  <a:srgbClr val="C00000"/>
                </a:solidFill>
                <a:latin typeface="system-ui"/>
              </a:rPr>
              <a:t>	        - </a:t>
            </a:r>
            <a:r>
              <a:rPr lang="pt-BR" sz="1200" dirty="0" err="1">
                <a:solidFill>
                  <a:srgbClr val="C00000"/>
                </a:solidFill>
                <a:latin typeface="system-ui"/>
              </a:rPr>
              <a:t>less</a:t>
            </a:r>
            <a:r>
              <a:rPr lang="pt-BR" sz="1200" dirty="0">
                <a:solidFill>
                  <a:srgbClr val="C00000"/>
                </a:solidFill>
                <a:latin typeface="system-ui"/>
              </a:rPr>
              <a:t>	                 - </a:t>
            </a:r>
            <a:r>
              <a:rPr lang="pt-BR" sz="1200" dirty="0" err="1">
                <a:solidFill>
                  <a:srgbClr val="C00000"/>
                </a:solidFill>
                <a:latin typeface="system-ui"/>
              </a:rPr>
              <a:t>least</a:t>
            </a:r>
            <a:r>
              <a:rPr lang="pt-BR" sz="1200" dirty="0">
                <a:solidFill>
                  <a:srgbClr val="C00000"/>
                </a:solidFill>
                <a:latin typeface="system-ui"/>
              </a:rPr>
              <a:t>	</a:t>
            </a:r>
          </a:p>
          <a:p>
            <a:r>
              <a:rPr lang="pt-BR" sz="1200" dirty="0">
                <a:solidFill>
                  <a:srgbClr val="C00000"/>
                </a:solidFill>
                <a:latin typeface="system-ui"/>
              </a:rPr>
              <a:t>- </a:t>
            </a:r>
            <a:r>
              <a:rPr lang="pt-BR" sz="1200" dirty="0" err="1">
                <a:solidFill>
                  <a:srgbClr val="C00000"/>
                </a:solidFill>
                <a:latin typeface="system-ui"/>
              </a:rPr>
              <a:t>far</a:t>
            </a:r>
            <a:r>
              <a:rPr lang="pt-BR" sz="1200" dirty="0">
                <a:solidFill>
                  <a:srgbClr val="C00000"/>
                </a:solidFill>
                <a:latin typeface="system-ui"/>
              </a:rPr>
              <a:t>	        - </a:t>
            </a:r>
            <a:r>
              <a:rPr lang="pt-BR" sz="1200" dirty="0" err="1">
                <a:solidFill>
                  <a:srgbClr val="C00000"/>
                </a:solidFill>
                <a:latin typeface="system-ui"/>
              </a:rPr>
              <a:t>further</a:t>
            </a:r>
            <a:r>
              <a:rPr lang="pt-BR" sz="1200" dirty="0">
                <a:solidFill>
                  <a:srgbClr val="C00000"/>
                </a:solidFill>
                <a:latin typeface="system-ui"/>
              </a:rPr>
              <a:t> / </a:t>
            </a:r>
            <a:r>
              <a:rPr lang="pt-BR" sz="1200" dirty="0" err="1">
                <a:solidFill>
                  <a:srgbClr val="C00000"/>
                </a:solidFill>
                <a:latin typeface="system-ui"/>
              </a:rPr>
              <a:t>farther</a:t>
            </a:r>
            <a:r>
              <a:rPr lang="pt-BR" sz="1200" dirty="0">
                <a:solidFill>
                  <a:srgbClr val="C00000"/>
                </a:solidFill>
                <a:latin typeface="system-ui"/>
              </a:rPr>
              <a:t>     - </a:t>
            </a:r>
            <a:r>
              <a:rPr lang="pt-BR" sz="1200" dirty="0" err="1">
                <a:solidFill>
                  <a:srgbClr val="C00000"/>
                </a:solidFill>
                <a:latin typeface="system-ui"/>
              </a:rPr>
              <a:t>furthest</a:t>
            </a:r>
            <a:r>
              <a:rPr lang="pt-BR" sz="1200" dirty="0">
                <a:solidFill>
                  <a:srgbClr val="C00000"/>
                </a:solidFill>
                <a:latin typeface="system-ui"/>
              </a:rPr>
              <a:t> / </a:t>
            </a:r>
            <a:r>
              <a:rPr lang="pt-BR" sz="1200" dirty="0" err="1">
                <a:solidFill>
                  <a:srgbClr val="C00000"/>
                </a:solidFill>
                <a:latin typeface="system-ui"/>
              </a:rPr>
              <a:t>farthest</a:t>
            </a:r>
            <a:endParaRPr lang="pt-BR" sz="1200" dirty="0">
              <a:solidFill>
                <a:srgbClr val="C00000"/>
              </a:solidFill>
              <a:latin typeface="system-ui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FBFCDA5-AB64-49AA-A9AE-58C37A7A5B90}"/>
              </a:ext>
            </a:extLst>
          </p:cNvPr>
          <p:cNvSpPr txBox="1"/>
          <p:nvPr/>
        </p:nvSpPr>
        <p:spPr>
          <a:xfrm>
            <a:off x="248160" y="5304801"/>
            <a:ext cx="75713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Parecer </a:t>
            </a:r>
            <a:r>
              <a:rPr lang="pt-BR" sz="1200" dirty="0">
                <a:solidFill>
                  <a:srgbClr val="C00000"/>
                </a:solidFill>
                <a:latin typeface="system-ui"/>
              </a:rPr>
              <a:t>to </a:t>
            </a:r>
            <a:r>
              <a:rPr lang="pt-BR" sz="1200" dirty="0" err="1">
                <a:solidFill>
                  <a:srgbClr val="C00000"/>
                </a:solidFill>
                <a:latin typeface="system-ui"/>
              </a:rPr>
              <a:t>seem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	- enviar </a:t>
            </a:r>
            <a:r>
              <a:rPr lang="pt-BR" sz="1200" dirty="0">
                <a:solidFill>
                  <a:srgbClr val="C00000"/>
                </a:solidFill>
                <a:latin typeface="system-ui"/>
              </a:rPr>
              <a:t>to </a:t>
            </a:r>
            <a:r>
              <a:rPr lang="pt-BR" sz="1200" dirty="0" err="1">
                <a:solidFill>
                  <a:srgbClr val="C00000"/>
                </a:solidFill>
                <a:latin typeface="system-ui"/>
              </a:rPr>
              <a:t>send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	- servir </a:t>
            </a:r>
            <a:r>
              <a:rPr lang="pt-BR" sz="1200" dirty="0">
                <a:solidFill>
                  <a:srgbClr val="C00000"/>
                </a:solidFill>
                <a:latin typeface="system-ui"/>
              </a:rPr>
              <a:t>to serve             </a:t>
            </a:r>
          </a:p>
          <a:p>
            <a:pPr marL="171450" indent="-171450">
              <a:buFontTx/>
              <a:buChar char="-"/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definir to define	- Deveria  </a:t>
            </a:r>
            <a:r>
              <a:rPr lang="pt-BR" sz="1200" dirty="0" err="1">
                <a:solidFill>
                  <a:srgbClr val="C00000"/>
                </a:solidFill>
                <a:latin typeface="system-ui"/>
              </a:rPr>
              <a:t>should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	- mostrar </a:t>
            </a:r>
            <a:r>
              <a:rPr lang="pt-BR" sz="1200" dirty="0">
                <a:solidFill>
                  <a:srgbClr val="C00000"/>
                </a:solidFill>
                <a:latin typeface="system-ui"/>
              </a:rPr>
              <a:t>to show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	</a:t>
            </a:r>
          </a:p>
          <a:p>
            <a:pPr marL="171450" indent="-171450">
              <a:buFontTx/>
              <a:buChar char="-"/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sentar </a:t>
            </a:r>
            <a:r>
              <a:rPr lang="pt-BR" sz="1200" dirty="0">
                <a:solidFill>
                  <a:srgbClr val="C00000"/>
                </a:solidFill>
                <a:latin typeface="system-ui"/>
              </a:rPr>
              <a:t>to </a:t>
            </a:r>
            <a:r>
              <a:rPr lang="pt-BR" sz="1200" dirty="0" err="1">
                <a:solidFill>
                  <a:srgbClr val="C00000"/>
                </a:solidFill>
                <a:latin typeface="system-ui"/>
              </a:rPr>
              <a:t>sit</a:t>
            </a:r>
            <a:r>
              <a:rPr lang="pt-BR" sz="1200" dirty="0">
                <a:solidFill>
                  <a:srgbClr val="C00000"/>
                </a:solidFill>
                <a:latin typeface="system-ui"/>
              </a:rPr>
              <a:t>	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	- falar </a:t>
            </a:r>
            <a:r>
              <a:rPr lang="pt-BR" sz="1200" dirty="0">
                <a:solidFill>
                  <a:srgbClr val="C00000"/>
                </a:solidFill>
                <a:latin typeface="system-ui"/>
              </a:rPr>
              <a:t>to </a:t>
            </a:r>
            <a:r>
              <a:rPr lang="pt-BR" sz="1200" dirty="0" err="1">
                <a:solidFill>
                  <a:srgbClr val="C00000"/>
                </a:solidFill>
                <a:latin typeface="system-ui"/>
              </a:rPr>
              <a:t>speak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	- aguentar </a:t>
            </a:r>
            <a:r>
              <a:rPr lang="pt-BR" sz="1200" dirty="0">
                <a:solidFill>
                  <a:srgbClr val="C00000"/>
                </a:solidFill>
                <a:latin typeface="system-ui"/>
              </a:rPr>
              <a:t>to stand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	</a:t>
            </a:r>
          </a:p>
          <a:p>
            <a:pPr marL="171450" indent="-171450">
              <a:buFontTx/>
              <a:buChar char="-"/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começar </a:t>
            </a:r>
            <a:r>
              <a:rPr lang="pt-BR" sz="1200" dirty="0">
                <a:solidFill>
                  <a:srgbClr val="C00000"/>
                </a:solidFill>
                <a:latin typeface="system-ui"/>
              </a:rPr>
              <a:t>to start 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	-Ficar </a:t>
            </a:r>
            <a:r>
              <a:rPr lang="pt-BR" sz="1200" dirty="0">
                <a:solidFill>
                  <a:srgbClr val="C00000"/>
                </a:solidFill>
                <a:latin typeface="system-ui"/>
              </a:rPr>
              <a:t>to </a:t>
            </a:r>
            <a:r>
              <a:rPr lang="pt-BR" sz="1200" dirty="0" err="1">
                <a:solidFill>
                  <a:srgbClr val="C00000"/>
                </a:solidFill>
                <a:latin typeface="system-ui"/>
              </a:rPr>
              <a:t>stay</a:t>
            </a:r>
            <a:r>
              <a:rPr lang="pt-BR" sz="1200" dirty="0">
                <a:solidFill>
                  <a:srgbClr val="C00000"/>
                </a:solidFill>
                <a:latin typeface="system-ui"/>
              </a:rPr>
              <a:t>              </a:t>
            </a:r>
            <a:r>
              <a:rPr lang="pt-BR" sz="1200" b="0" i="0" dirty="0">
                <a:solidFill>
                  <a:srgbClr val="C00000"/>
                </a:solidFill>
                <a:effectLst/>
                <a:latin typeface="system-ui"/>
              </a:rPr>
              <a:t>					</a:t>
            </a:r>
            <a:endParaRPr lang="pt-BR" sz="1200" dirty="0">
              <a:solidFill>
                <a:srgbClr val="C00000"/>
              </a:solidFill>
              <a:latin typeface="system-ui"/>
            </a:endParaRPr>
          </a:p>
        </p:txBody>
      </p:sp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AAD89B2B-F3BB-46D2-84CF-4427F196EB06}"/>
              </a:ext>
            </a:extLst>
          </p:cNvPr>
          <p:cNvSpPr txBox="1"/>
          <p:nvPr/>
        </p:nvSpPr>
        <p:spPr>
          <a:xfrm>
            <a:off x="3905403" y="6153119"/>
            <a:ext cx="24531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4) Complete as letras das palavras:</a:t>
            </a:r>
            <a:endParaRPr lang="pt-BR" sz="1200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4127D448-73A0-48C8-A6E6-68C4577B61E2}"/>
              </a:ext>
            </a:extLst>
          </p:cNvPr>
          <p:cNvCxnSpPr>
            <a:cxnSpLocks/>
          </p:cNvCxnSpPr>
          <p:nvPr/>
        </p:nvCxnSpPr>
        <p:spPr>
          <a:xfrm flipV="1">
            <a:off x="1096709" y="6569242"/>
            <a:ext cx="1345702" cy="502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087AE977-47D1-4003-851E-29C59A5E4D11}"/>
              </a:ext>
            </a:extLst>
          </p:cNvPr>
          <p:cNvCxnSpPr>
            <a:cxnSpLocks/>
          </p:cNvCxnSpPr>
          <p:nvPr/>
        </p:nvCxnSpPr>
        <p:spPr>
          <a:xfrm>
            <a:off x="1247642" y="6889399"/>
            <a:ext cx="1216994" cy="2431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FB7F17C1-20BF-4030-A259-768F50DC37B8}"/>
              </a:ext>
            </a:extLst>
          </p:cNvPr>
          <p:cNvCxnSpPr>
            <a:cxnSpLocks/>
          </p:cNvCxnSpPr>
          <p:nvPr/>
        </p:nvCxnSpPr>
        <p:spPr>
          <a:xfrm flipV="1">
            <a:off x="1132478" y="6847093"/>
            <a:ext cx="1300548" cy="3449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7A410EB1-4F13-45A9-86F7-A7D53CA1DF0C}"/>
              </a:ext>
            </a:extLst>
          </p:cNvPr>
          <p:cNvCxnSpPr>
            <a:cxnSpLocks/>
          </p:cNvCxnSpPr>
          <p:nvPr/>
        </p:nvCxnSpPr>
        <p:spPr>
          <a:xfrm>
            <a:off x="1508270" y="7480055"/>
            <a:ext cx="956366" cy="14320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id="{09C8A5E0-D6BE-4F7B-B60B-51C82E4CAFC3}"/>
              </a:ext>
            </a:extLst>
          </p:cNvPr>
          <p:cNvCxnSpPr>
            <a:cxnSpLocks/>
          </p:cNvCxnSpPr>
          <p:nvPr/>
        </p:nvCxnSpPr>
        <p:spPr>
          <a:xfrm flipV="1">
            <a:off x="1758411" y="7445700"/>
            <a:ext cx="706225" cy="3014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5EDE063F-6FE9-4ABC-AB6C-051BB87F33F3}"/>
              </a:ext>
            </a:extLst>
          </p:cNvPr>
          <p:cNvCxnSpPr>
            <a:cxnSpLocks/>
          </p:cNvCxnSpPr>
          <p:nvPr/>
        </p:nvCxnSpPr>
        <p:spPr>
          <a:xfrm flipV="1">
            <a:off x="1791785" y="8060334"/>
            <a:ext cx="641241" cy="102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41204AD0-C5FE-4440-952E-2F10998B2934}"/>
              </a:ext>
            </a:extLst>
          </p:cNvPr>
          <p:cNvCxnSpPr>
            <a:cxnSpLocks/>
          </p:cNvCxnSpPr>
          <p:nvPr/>
        </p:nvCxnSpPr>
        <p:spPr>
          <a:xfrm>
            <a:off x="1571831" y="8347765"/>
            <a:ext cx="903536" cy="2785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A832AC1C-589B-430E-95CE-908E1882B804}"/>
              </a:ext>
            </a:extLst>
          </p:cNvPr>
          <p:cNvCxnSpPr>
            <a:cxnSpLocks/>
          </p:cNvCxnSpPr>
          <p:nvPr/>
        </p:nvCxnSpPr>
        <p:spPr>
          <a:xfrm flipV="1">
            <a:off x="1438672" y="8305459"/>
            <a:ext cx="1002809" cy="3566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2600D58F-6A0B-4C4B-80DE-86EB88D4E862}"/>
              </a:ext>
            </a:extLst>
          </p:cNvPr>
          <p:cNvCxnSpPr>
            <a:cxnSpLocks/>
          </p:cNvCxnSpPr>
          <p:nvPr/>
        </p:nvCxnSpPr>
        <p:spPr>
          <a:xfrm flipV="1">
            <a:off x="2056624" y="7747194"/>
            <a:ext cx="408012" cy="12265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2342CBB3-F027-40AB-BCF1-4820B043192C}"/>
              </a:ext>
            </a:extLst>
          </p:cNvPr>
          <p:cNvCxnSpPr>
            <a:cxnSpLocks/>
          </p:cNvCxnSpPr>
          <p:nvPr/>
        </p:nvCxnSpPr>
        <p:spPr>
          <a:xfrm flipV="1">
            <a:off x="2017672" y="9220371"/>
            <a:ext cx="357635" cy="300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Caixa de Texto 2">
            <a:extLst>
              <a:ext uri="{FF2B5EF4-FFF2-40B4-BE49-F238E27FC236}">
                <a16:creationId xmlns:a16="http://schemas.microsoft.com/office/drawing/2014/main" id="{13C2AD06-94D5-4FA5-B0B8-B0CB329C5C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7943" y="6378504"/>
            <a:ext cx="2076333" cy="298312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 err="1">
                <a:solidFill>
                  <a:srgbClr val="C00000"/>
                </a:solidFill>
                <a:effectLst/>
                <a:latin typeface="system-ui"/>
              </a:rPr>
              <a:t>larger</a:t>
            </a:r>
            <a:r>
              <a:rPr lang="pt-BR" sz="1200" b="0" i="0" spc="300" dirty="0">
                <a:solidFill>
                  <a:srgbClr val="C00000"/>
                </a:solidFill>
                <a:effectLst/>
                <a:latin typeface="system-ui"/>
              </a:rPr>
              <a:t> </a:t>
            </a:r>
            <a:r>
              <a:rPr lang="pt-BR" sz="1200" b="0" i="0" spc="300" dirty="0" err="1">
                <a:solidFill>
                  <a:srgbClr val="C00000"/>
                </a:solidFill>
                <a:effectLst/>
                <a:latin typeface="system-ui"/>
              </a:rPr>
              <a:t>than</a:t>
            </a:r>
            <a:endParaRPr lang="pt-BR" sz="1200" spc="300" dirty="0">
              <a:solidFill>
                <a:srgbClr val="C00000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>
                <a:solidFill>
                  <a:srgbClr val="C00000"/>
                </a:solidFill>
                <a:effectLst/>
                <a:latin typeface="system-ui"/>
              </a:rPr>
              <a:t>the </a:t>
            </a:r>
            <a:r>
              <a:rPr lang="pt-BR" sz="1200" b="0" i="0" spc="300" dirty="0" err="1">
                <a:solidFill>
                  <a:srgbClr val="C00000"/>
                </a:solidFill>
                <a:effectLst/>
                <a:latin typeface="system-ui"/>
              </a:rPr>
              <a:t>longest</a:t>
            </a:r>
            <a:endParaRPr lang="pt-BR" sz="1200" b="0" i="0" spc="300" dirty="0">
              <a:solidFill>
                <a:srgbClr val="C00000"/>
              </a:solidFill>
              <a:effectLst/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>
                <a:solidFill>
                  <a:srgbClr val="C00000"/>
                </a:solidFill>
                <a:effectLst/>
                <a:latin typeface="system-ui"/>
              </a:rPr>
              <a:t>more </a:t>
            </a:r>
            <a:r>
              <a:rPr lang="pt-BR" sz="1200" b="0" i="0" spc="300" dirty="0" err="1">
                <a:solidFill>
                  <a:srgbClr val="C00000"/>
                </a:solidFill>
                <a:effectLst/>
                <a:latin typeface="system-ui"/>
              </a:rPr>
              <a:t>modern</a:t>
            </a:r>
            <a:r>
              <a:rPr lang="pt-BR" sz="1200" b="0" i="0" spc="300" dirty="0">
                <a:solidFill>
                  <a:srgbClr val="C00000"/>
                </a:solidFill>
                <a:effectLst/>
                <a:latin typeface="system-ui"/>
              </a:rPr>
              <a:t> </a:t>
            </a:r>
            <a:r>
              <a:rPr lang="pt-BR" sz="1200" b="0" i="0" spc="300" dirty="0" err="1">
                <a:solidFill>
                  <a:srgbClr val="C00000"/>
                </a:solidFill>
                <a:effectLst/>
                <a:latin typeface="system-ui"/>
              </a:rPr>
              <a:t>than</a:t>
            </a:r>
            <a:endParaRPr lang="pt-BR" sz="1200" spc="300" dirty="0">
              <a:solidFill>
                <a:srgbClr val="C00000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>
                <a:solidFill>
                  <a:srgbClr val="C00000"/>
                </a:solidFill>
                <a:effectLst/>
                <a:latin typeface="system-ui"/>
              </a:rPr>
              <a:t>the </a:t>
            </a:r>
            <a:r>
              <a:rPr lang="pt-BR" sz="1200" b="0" i="0" spc="300" dirty="0" err="1">
                <a:solidFill>
                  <a:srgbClr val="C00000"/>
                </a:solidFill>
                <a:effectLst/>
                <a:latin typeface="system-ui"/>
              </a:rPr>
              <a:t>narrowest</a:t>
            </a:r>
            <a:endParaRPr lang="pt-BR" sz="1200" b="0" i="0" spc="300" dirty="0">
              <a:solidFill>
                <a:srgbClr val="C00000"/>
              </a:solidFill>
              <a:effectLst/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 err="1">
                <a:solidFill>
                  <a:srgbClr val="C00000"/>
                </a:solidFill>
                <a:effectLst/>
                <a:latin typeface="system-ui"/>
              </a:rPr>
              <a:t>newer</a:t>
            </a:r>
            <a:r>
              <a:rPr lang="pt-BR" sz="1200" b="0" i="0" spc="300" dirty="0">
                <a:solidFill>
                  <a:srgbClr val="C00000"/>
                </a:solidFill>
                <a:effectLst/>
                <a:latin typeface="system-ui"/>
              </a:rPr>
              <a:t> </a:t>
            </a:r>
            <a:r>
              <a:rPr lang="pt-BR" sz="1200" b="0" i="0" spc="300" dirty="0" err="1">
                <a:solidFill>
                  <a:srgbClr val="C00000"/>
                </a:solidFill>
                <a:effectLst/>
                <a:latin typeface="system-ui"/>
              </a:rPr>
              <a:t>than</a:t>
            </a:r>
            <a:endParaRPr lang="pt-BR" sz="1200" spc="300" dirty="0">
              <a:solidFill>
                <a:srgbClr val="C00000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>
                <a:solidFill>
                  <a:srgbClr val="C00000"/>
                </a:solidFill>
                <a:effectLst/>
                <a:latin typeface="system-ui"/>
              </a:rPr>
              <a:t>the </a:t>
            </a:r>
            <a:r>
              <a:rPr lang="pt-BR" sz="1200" b="0" i="0" spc="300" dirty="0" err="1">
                <a:solidFill>
                  <a:srgbClr val="C00000"/>
                </a:solidFill>
                <a:effectLst/>
                <a:latin typeface="system-ui"/>
              </a:rPr>
              <a:t>oldest</a:t>
            </a:r>
            <a:endParaRPr lang="pt-BR" sz="1200" b="0" i="0" spc="300" dirty="0">
              <a:solidFill>
                <a:srgbClr val="C00000"/>
              </a:solidFill>
              <a:effectLst/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 err="1">
                <a:solidFill>
                  <a:srgbClr val="C00000"/>
                </a:solidFill>
                <a:effectLst/>
                <a:latin typeface="system-ui"/>
              </a:rPr>
              <a:t>shorter</a:t>
            </a:r>
            <a:r>
              <a:rPr lang="pt-BR" sz="1200" b="0" i="0" spc="300" dirty="0">
                <a:solidFill>
                  <a:srgbClr val="C00000"/>
                </a:solidFill>
                <a:effectLst/>
                <a:latin typeface="system-ui"/>
              </a:rPr>
              <a:t> </a:t>
            </a:r>
            <a:r>
              <a:rPr lang="pt-BR" sz="1200" b="0" i="0" spc="300" dirty="0" err="1">
                <a:solidFill>
                  <a:srgbClr val="C00000"/>
                </a:solidFill>
                <a:effectLst/>
                <a:latin typeface="system-ui"/>
              </a:rPr>
              <a:t>than</a:t>
            </a:r>
            <a:endParaRPr lang="pt-BR" sz="1200" spc="300" dirty="0">
              <a:solidFill>
                <a:srgbClr val="C00000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>
                <a:solidFill>
                  <a:srgbClr val="C00000"/>
                </a:solidFill>
                <a:effectLst/>
                <a:latin typeface="system-ui"/>
              </a:rPr>
              <a:t>the </a:t>
            </a:r>
            <a:r>
              <a:rPr lang="pt-BR" sz="1200" b="0" i="0" spc="300" dirty="0" err="1">
                <a:solidFill>
                  <a:srgbClr val="C00000"/>
                </a:solidFill>
                <a:effectLst/>
                <a:latin typeface="system-ui"/>
              </a:rPr>
              <a:t>simplest</a:t>
            </a:r>
            <a:endParaRPr lang="pt-BR" sz="1200" b="0" i="0" spc="300" dirty="0">
              <a:solidFill>
                <a:srgbClr val="C00000"/>
              </a:solidFill>
              <a:effectLst/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>
                <a:solidFill>
                  <a:srgbClr val="C00000"/>
                </a:solidFill>
                <a:effectLst/>
                <a:latin typeface="system-ui"/>
              </a:rPr>
              <a:t>the </a:t>
            </a:r>
            <a:r>
              <a:rPr lang="pt-BR" sz="1200" b="0" i="0" spc="300" dirty="0" err="1">
                <a:solidFill>
                  <a:srgbClr val="C00000"/>
                </a:solidFill>
                <a:effectLst/>
                <a:latin typeface="system-ui"/>
              </a:rPr>
              <a:t>smallest</a:t>
            </a:r>
            <a:endParaRPr lang="pt-BR" sz="1200" spc="300" dirty="0">
              <a:solidFill>
                <a:srgbClr val="C00000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 err="1">
                <a:solidFill>
                  <a:srgbClr val="C00000"/>
                </a:solidFill>
                <a:effectLst/>
                <a:latin typeface="system-ui"/>
              </a:rPr>
              <a:t>stronger</a:t>
            </a:r>
            <a:r>
              <a:rPr lang="pt-BR" sz="1200" b="0" i="0" spc="300" dirty="0">
                <a:solidFill>
                  <a:srgbClr val="C00000"/>
                </a:solidFill>
                <a:effectLst/>
                <a:latin typeface="system-ui"/>
              </a:rPr>
              <a:t> </a:t>
            </a:r>
            <a:r>
              <a:rPr lang="pt-BR" sz="1200" b="0" i="0" spc="300" dirty="0" err="1">
                <a:solidFill>
                  <a:srgbClr val="C00000"/>
                </a:solidFill>
                <a:effectLst/>
                <a:latin typeface="system-ui"/>
              </a:rPr>
              <a:t>than</a:t>
            </a:r>
            <a:endParaRPr lang="pt-BR" sz="1200" spc="300" dirty="0">
              <a:solidFill>
                <a:srgbClr val="C00000"/>
              </a:solidFill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3676509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8B5CC74-6542-4B3E-A5C6-9CBB4B0906A6}"/>
              </a:ext>
            </a:extLst>
          </p:cNvPr>
          <p:cNvSpPr txBox="1"/>
          <p:nvPr/>
        </p:nvSpPr>
        <p:spPr>
          <a:xfrm>
            <a:off x="590838" y="1202719"/>
            <a:ext cx="5339443" cy="425757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pt-BR" sz="1200" b="1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QUESTIONS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200" b="0" dirty="0">
                <a:solidFill>
                  <a:srgbClr val="212529"/>
                </a:solidFill>
                <a:effectLst/>
                <a:latin typeface="system-ui"/>
              </a:rPr>
              <a:t>O que é melhor, inglês ou matemática?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200" b="0" dirty="0">
                <a:solidFill>
                  <a:srgbClr val="212529"/>
                </a:solidFill>
                <a:effectLst/>
                <a:latin typeface="system-ui"/>
              </a:rPr>
              <a:t>Quem é mais alto, sua mãe ou seu pai?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200" b="0" dirty="0">
                <a:solidFill>
                  <a:srgbClr val="212529"/>
                </a:solidFill>
                <a:effectLst/>
                <a:latin typeface="system-ui"/>
              </a:rPr>
              <a:t>Quem é menor, você ou seu irmão/irmã?</a:t>
            </a: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pt-BR" sz="1200" b="0" dirty="0">
                <a:solidFill>
                  <a:srgbClr val="212529"/>
                </a:solidFill>
                <a:effectLst/>
                <a:latin typeface="system-ui"/>
              </a:rPr>
              <a:t>Qual é mais saborosa, Coca-Cola ou Pepsi?</a:t>
            </a: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pt-BR" sz="1200" b="0" dirty="0">
                <a:solidFill>
                  <a:srgbClr val="212529"/>
                </a:solidFill>
                <a:effectLst/>
                <a:latin typeface="system-ui"/>
              </a:rPr>
              <a:t>Qual é melhor, McDonald's ou Burger King?</a:t>
            </a: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pt-BR" sz="1200" b="0" dirty="0">
                <a:solidFill>
                  <a:srgbClr val="212529"/>
                </a:solidFill>
                <a:effectLst/>
                <a:latin typeface="system-ui"/>
              </a:rPr>
              <a:t>O que é mais saudável, salada ou pizza?</a:t>
            </a: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pt-BR" sz="1200" b="0" dirty="0">
                <a:solidFill>
                  <a:srgbClr val="212529"/>
                </a:solidFill>
                <a:effectLst/>
                <a:latin typeface="system-ui"/>
              </a:rPr>
              <a:t>Qual esporte é mais divertido de assistir, futebol ou tênis?</a:t>
            </a: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pt-BR" sz="1200" b="0" dirty="0">
                <a:solidFill>
                  <a:srgbClr val="212529"/>
                </a:solidFill>
                <a:effectLst/>
                <a:latin typeface="system-ui"/>
              </a:rPr>
              <a:t>O que é mais rápido, um cavalo ou um tigre?</a:t>
            </a: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pt-BR" sz="1200" b="0" dirty="0">
                <a:solidFill>
                  <a:srgbClr val="212529"/>
                </a:solidFill>
                <a:effectLst/>
                <a:latin typeface="system-ui"/>
              </a:rPr>
              <a:t>Quem é mais forte, </a:t>
            </a:r>
            <a:r>
              <a:rPr lang="pt-BR" sz="1200" b="0" dirty="0" err="1">
                <a:solidFill>
                  <a:srgbClr val="212529"/>
                </a:solidFill>
                <a:effectLst/>
                <a:latin typeface="system-ui"/>
              </a:rPr>
              <a:t>superman</a:t>
            </a:r>
            <a:r>
              <a:rPr lang="pt-BR" sz="1200" b="0" dirty="0">
                <a:solidFill>
                  <a:srgbClr val="212529"/>
                </a:solidFill>
                <a:effectLst/>
                <a:latin typeface="system-ui"/>
              </a:rPr>
              <a:t> ou </a:t>
            </a:r>
            <a:r>
              <a:rPr lang="pt-BR" sz="1200" b="0" dirty="0" err="1">
                <a:solidFill>
                  <a:srgbClr val="212529"/>
                </a:solidFill>
                <a:effectLst/>
                <a:latin typeface="system-ui"/>
              </a:rPr>
              <a:t>batman</a:t>
            </a:r>
            <a:r>
              <a:rPr lang="pt-BR" sz="1200" b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pt-BR" sz="1200" b="0" dirty="0">
                <a:solidFill>
                  <a:srgbClr val="212529"/>
                </a:solidFill>
                <a:effectLst/>
                <a:latin typeface="system-ui"/>
              </a:rPr>
              <a:t>O que é mais caro, ouro ou prata?</a:t>
            </a: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pt-BR" sz="1200" b="0" dirty="0">
                <a:solidFill>
                  <a:srgbClr val="212529"/>
                </a:solidFill>
                <a:effectLst/>
                <a:latin typeface="system-ui"/>
              </a:rPr>
              <a:t>Quem é a pessoa mais engraçada da sua família?</a:t>
            </a: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pt-BR" sz="1200" b="0" dirty="0">
                <a:solidFill>
                  <a:srgbClr val="212529"/>
                </a:solidFill>
                <a:effectLst/>
                <a:latin typeface="system-ui"/>
              </a:rPr>
              <a:t>Quem é a pessoa mais alta da sua família?</a:t>
            </a: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pt-BR" sz="1200" b="0" dirty="0">
                <a:solidFill>
                  <a:srgbClr val="212529"/>
                </a:solidFill>
                <a:effectLst/>
                <a:latin typeface="system-ui"/>
              </a:rPr>
              <a:t>Qual é o livro mais interessante que você leu?</a:t>
            </a: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pt-BR" sz="1200" b="0" dirty="0">
                <a:solidFill>
                  <a:srgbClr val="212529"/>
                </a:solidFill>
                <a:effectLst/>
                <a:latin typeface="system-ui"/>
              </a:rPr>
              <a:t>Quantas vidas tem um gato?</a:t>
            </a: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pt-BR" sz="1200" b="0" dirty="0">
                <a:solidFill>
                  <a:srgbClr val="212529"/>
                </a:solidFill>
                <a:effectLst/>
                <a:latin typeface="system-ui"/>
              </a:rPr>
              <a:t>Qual foi a invenção mais importante da história?</a:t>
            </a: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pt-BR" sz="1200" b="0" dirty="0">
                <a:solidFill>
                  <a:srgbClr val="212529"/>
                </a:solidFill>
                <a:effectLst/>
                <a:latin typeface="system-ui"/>
              </a:rPr>
              <a:t>Qual é a comida mais deliciosa que você experimentou?</a:t>
            </a: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pt-BR" sz="1200" b="0" dirty="0">
                <a:solidFill>
                  <a:srgbClr val="212529"/>
                </a:solidFill>
                <a:effectLst/>
                <a:latin typeface="system-ui"/>
              </a:rPr>
              <a:t>Onde é o lugar mais quente que você já esteve?</a:t>
            </a: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pt-BR" sz="1200" b="0" dirty="0">
                <a:solidFill>
                  <a:srgbClr val="212529"/>
                </a:solidFill>
                <a:effectLst/>
                <a:latin typeface="system-ui"/>
              </a:rPr>
              <a:t>Qual é a temperatura mais fria que você já experimentou?</a:t>
            </a: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pt-BR" sz="1200" b="0" dirty="0">
                <a:solidFill>
                  <a:srgbClr val="212529"/>
                </a:solidFill>
                <a:effectLst/>
                <a:latin typeface="system-ui"/>
              </a:rPr>
              <a:t>Qual é a coisa mais cara que você já comprou?</a:t>
            </a: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pt-BR" sz="1200" b="0" dirty="0">
                <a:solidFill>
                  <a:srgbClr val="212529"/>
                </a:solidFill>
                <a:effectLst/>
                <a:latin typeface="system-ui"/>
              </a:rPr>
              <a:t>Quem é a pessoa mais famosa que você já viu pessoalmente?</a:t>
            </a:r>
            <a:endParaRPr lang="pt-BR" sz="1200" b="1" dirty="0">
              <a:solidFill>
                <a:schemeClr val="accent6"/>
              </a:solidFill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endParaRPr lang="pt-BR" sz="1200" dirty="0">
              <a:solidFill>
                <a:schemeClr val="accent6"/>
              </a:solidFill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4AEC405-DE2B-43A5-B016-EF4482816E64}"/>
              </a:ext>
            </a:extLst>
          </p:cNvPr>
          <p:cNvSpPr txBox="1"/>
          <p:nvPr/>
        </p:nvSpPr>
        <p:spPr>
          <a:xfrm>
            <a:off x="352105" y="5881918"/>
            <a:ext cx="5769142" cy="156966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AEAAAA"/>
                </a:solidFill>
                <a:effectLst/>
                <a:latin typeface="system-ui"/>
                <a:ea typeface="Times New Roman" panose="02020603050405020304" pitchFamily="18" charset="0"/>
              </a:rPr>
              <a:t>CLASSROOM OBJECTS</a:t>
            </a:r>
          </a:p>
          <a:p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1)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Quantos livros você tem em casa?</a:t>
            </a: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2)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Com que frequência você usa sua calculadora?</a:t>
            </a: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3)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Você gosta de usar marcador?</a:t>
            </a: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4)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Você prefere usar o celular ou o computador?</a:t>
            </a: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5)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Você usou o compasso quando era criança?</a:t>
            </a:r>
          </a:p>
          <a:p>
            <a:pPr algn="l"/>
            <a:endParaRPr lang="pt-BR" sz="1200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5403E68-757C-4759-B29B-7A1920A468A3}"/>
              </a:ext>
            </a:extLst>
          </p:cNvPr>
          <p:cNvSpPr txBox="1"/>
          <p:nvPr/>
        </p:nvSpPr>
        <p:spPr>
          <a:xfrm>
            <a:off x="375989" y="7753512"/>
            <a:ext cx="5769142" cy="138499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AEAAAA"/>
                </a:solidFill>
                <a:latin typeface="system-ui"/>
                <a:ea typeface="Times New Roman" panose="02020603050405020304" pitchFamily="18" charset="0"/>
              </a:rPr>
              <a:t>MONEY</a:t>
            </a:r>
          </a:p>
          <a:p>
            <a:endParaRPr lang="pt-BR" sz="1200" b="1" dirty="0">
              <a:solidFill>
                <a:srgbClr val="AEAAAA"/>
              </a:solidFill>
              <a:effectLst/>
              <a:latin typeface="system-ui"/>
              <a:ea typeface="Times New Roman" panose="02020603050405020304" pitchFamily="18" charset="0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1)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Quanto dinheiro de bolso uma criança de 13 anos deve receber?</a:t>
            </a: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2)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O dinheiro pode comprar a felicidade?</a:t>
            </a: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3)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Qual é a maior quantia de dinheiro que você já teve em sua carteira/bolsa?</a:t>
            </a: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4)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Quanto dinheiro você tem agora em sua carteira ou bolsa?</a:t>
            </a: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5)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Você leva moedas com você?</a:t>
            </a:r>
            <a:endParaRPr lang="pt-BR" sz="1200" dirty="0">
              <a:latin typeface="system-ui"/>
              <a:cs typeface="Times New Roman" panose="02020603050405020304" pitchFamily="18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BB7AC5D-60E1-4CA5-8BBF-520A64FFE75E}"/>
              </a:ext>
            </a:extLst>
          </p:cNvPr>
          <p:cNvSpPr txBox="1"/>
          <p:nvPr/>
        </p:nvSpPr>
        <p:spPr>
          <a:xfrm>
            <a:off x="1450508" y="894942"/>
            <a:ext cx="27133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13) Fale em Inglês as frases do Site: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FC145101-3F44-4E2B-BFB8-9A4830AFD41E}"/>
              </a:ext>
            </a:extLst>
          </p:cNvPr>
          <p:cNvSpPr/>
          <p:nvPr/>
        </p:nvSpPr>
        <p:spPr>
          <a:xfrm>
            <a:off x="141670" y="343417"/>
            <a:ext cx="1602910" cy="388580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TEST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ED77A5B9-4FA1-4136-B397-9E978EBADFBE}"/>
              </a:ext>
            </a:extLst>
          </p:cNvPr>
          <p:cNvSpPr/>
          <p:nvPr/>
        </p:nvSpPr>
        <p:spPr>
          <a:xfrm>
            <a:off x="152400" y="9403092"/>
            <a:ext cx="6553199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10 – 11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572258A-0A61-43C5-BA56-811EB9217CC8}"/>
              </a:ext>
            </a:extLst>
          </p:cNvPr>
          <p:cNvSpPr txBox="1"/>
          <p:nvPr/>
        </p:nvSpPr>
        <p:spPr>
          <a:xfrm>
            <a:off x="4332855" y="268411"/>
            <a:ext cx="1924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/>
                </a:solidFill>
              </a:rPr>
              <a:t>Lesson 11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8200EE4-8D9A-4C56-AC38-2C596435A905}"/>
              </a:ext>
            </a:extLst>
          </p:cNvPr>
          <p:cNvSpPr txBox="1"/>
          <p:nvPr/>
        </p:nvSpPr>
        <p:spPr>
          <a:xfrm>
            <a:off x="4163844" y="690252"/>
            <a:ext cx="228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Comparative</a:t>
            </a:r>
            <a:r>
              <a:rPr lang="pt-BR" sz="1400" i="1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&amp; Superlative</a:t>
            </a:r>
          </a:p>
        </p:txBody>
      </p:sp>
    </p:spTree>
    <p:extLst>
      <p:ext uri="{BB962C8B-B14F-4D97-AF65-F5344CB8AC3E}">
        <p14:creationId xmlns:p14="http://schemas.microsoft.com/office/powerpoint/2010/main" val="2529912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6F64D7B-3B86-40F9-B0E5-37BE6A1EFD44}"/>
              </a:ext>
            </a:extLst>
          </p:cNvPr>
          <p:cNvSpPr txBox="1"/>
          <p:nvPr/>
        </p:nvSpPr>
        <p:spPr>
          <a:xfrm>
            <a:off x="544429" y="1555647"/>
            <a:ext cx="5733189" cy="507831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AEAAAA"/>
                </a:solidFill>
                <a:effectLst/>
                <a:latin typeface="system-ui"/>
                <a:ea typeface="Times New Roman" panose="02020603050405020304" pitchFamily="18" charset="0"/>
              </a:rPr>
              <a:t>COMMON SENTENCES</a:t>
            </a:r>
          </a:p>
          <a:p>
            <a:endParaRPr lang="pt-BR" sz="1200" b="1" dirty="0">
              <a:solidFill>
                <a:srgbClr val="AEAAAA"/>
              </a:solidFill>
              <a:latin typeface="system-ui"/>
              <a:ea typeface="Times New Roman" panose="02020603050405020304" pitchFamily="18" charset="0"/>
            </a:endParaRPr>
          </a:p>
          <a:p>
            <a:pPr algn="l"/>
            <a:r>
              <a:rPr lang="pt-BR" sz="1200" b="1" u="none" strike="noStrike" dirty="0">
                <a:solidFill>
                  <a:srgbClr val="068A8A"/>
                </a:solidFill>
                <a:effectLst/>
                <a:latin typeface="system-ui"/>
              </a:rPr>
              <a:t>1. </a:t>
            </a:r>
            <a:r>
              <a:rPr lang="pt-BR" sz="1200" b="0" u="none" strike="noStrike" dirty="0">
                <a:solidFill>
                  <a:srgbClr val="212529"/>
                </a:solidFill>
                <a:effectLst/>
                <a:latin typeface="system-ui"/>
              </a:rPr>
              <a:t>Ouvi dizer que ela conseguiu um novo emprego.</a:t>
            </a:r>
          </a:p>
          <a:p>
            <a:pPr algn="l"/>
            <a:r>
              <a:rPr lang="pt-BR" sz="1200" b="1" u="none" strike="noStrike" dirty="0">
                <a:solidFill>
                  <a:srgbClr val="068A8A"/>
                </a:solidFill>
                <a:effectLst/>
                <a:latin typeface="system-ui"/>
              </a:rPr>
              <a:t>2. </a:t>
            </a:r>
            <a:r>
              <a:rPr lang="pt-BR" sz="1200" b="0" u="none" strike="noStrike" dirty="0">
                <a:solidFill>
                  <a:srgbClr val="212529"/>
                </a:solidFill>
                <a:effectLst/>
                <a:latin typeface="system-ui"/>
              </a:rPr>
              <a:t>Ouvi dizer que você quer sair de casa.</a:t>
            </a:r>
          </a:p>
          <a:p>
            <a:pPr algn="l"/>
            <a:r>
              <a:rPr lang="pt-BR" sz="1200" b="1" u="none" strike="noStrike" dirty="0">
                <a:solidFill>
                  <a:srgbClr val="068A8A"/>
                </a:solidFill>
                <a:effectLst/>
                <a:latin typeface="system-ui"/>
              </a:rPr>
              <a:t>3. </a:t>
            </a:r>
            <a:r>
              <a:rPr lang="pt-BR" sz="1200" b="0" u="none" strike="noStrike" dirty="0">
                <a:solidFill>
                  <a:srgbClr val="212529"/>
                </a:solidFill>
                <a:effectLst/>
                <a:latin typeface="system-ui"/>
              </a:rPr>
              <a:t>Ouvi dizer que você recebeu uma nova promoção.</a:t>
            </a:r>
          </a:p>
          <a:p>
            <a:pPr algn="l"/>
            <a:r>
              <a:rPr lang="pt-BR" sz="1200" b="1" u="none" strike="noStrike" dirty="0">
                <a:solidFill>
                  <a:srgbClr val="068A8A"/>
                </a:solidFill>
                <a:effectLst/>
                <a:latin typeface="system-ui"/>
              </a:rPr>
              <a:t>4. </a:t>
            </a:r>
            <a:r>
              <a:rPr lang="pt-BR" sz="1200" b="0" u="none" strike="noStrike" dirty="0">
                <a:solidFill>
                  <a:srgbClr val="212529"/>
                </a:solidFill>
                <a:effectLst/>
                <a:latin typeface="system-ui"/>
              </a:rPr>
              <a:t>Ouvi dizer que Mike gosta de jogar xadrez.</a:t>
            </a:r>
          </a:p>
          <a:p>
            <a:pPr algn="l"/>
            <a:r>
              <a:rPr lang="pt-BR" sz="1200" b="1" u="none" strike="noStrike" dirty="0">
                <a:solidFill>
                  <a:srgbClr val="068A8A"/>
                </a:solidFill>
                <a:effectLst/>
                <a:latin typeface="system-ui"/>
              </a:rPr>
              <a:t>5. </a:t>
            </a:r>
            <a:r>
              <a:rPr lang="pt-BR" sz="1200" b="0" u="none" strike="noStrike" dirty="0">
                <a:solidFill>
                  <a:srgbClr val="212529"/>
                </a:solidFill>
                <a:effectLst/>
                <a:latin typeface="system-ui"/>
              </a:rPr>
              <a:t>Ouvi dizer que você é bom em computadores.</a:t>
            </a:r>
          </a:p>
          <a:p>
            <a:pPr algn="l"/>
            <a:endParaRPr lang="pt-BR" sz="1200" b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u="none" strike="noStrike" dirty="0">
                <a:solidFill>
                  <a:srgbClr val="DC3545"/>
                </a:solidFill>
                <a:effectLst/>
                <a:latin typeface="system-ui"/>
              </a:rPr>
              <a:t>6. </a:t>
            </a:r>
            <a:r>
              <a:rPr lang="pt-BR" sz="1200" b="0" u="none" strike="noStrike" dirty="0">
                <a:solidFill>
                  <a:srgbClr val="212529"/>
                </a:solidFill>
                <a:effectLst/>
                <a:latin typeface="system-ui"/>
              </a:rPr>
              <a:t>Ocorreu-me que esqueci de lhe dizer a hora.</a:t>
            </a:r>
          </a:p>
          <a:p>
            <a:pPr algn="l"/>
            <a:r>
              <a:rPr lang="pt-BR" sz="1200" b="1" u="none" strike="noStrike" dirty="0">
                <a:solidFill>
                  <a:srgbClr val="DC3545"/>
                </a:solidFill>
                <a:effectLst/>
                <a:latin typeface="system-ui"/>
              </a:rPr>
              <a:t>7. </a:t>
            </a:r>
            <a:r>
              <a:rPr lang="pt-BR" sz="1200" b="0" u="none" strike="noStrike" dirty="0">
                <a:solidFill>
                  <a:srgbClr val="212529"/>
                </a:solidFill>
                <a:effectLst/>
                <a:latin typeface="system-ui"/>
              </a:rPr>
              <a:t>Ocorreu-me que ambos pertencemos à mesma igreja.</a:t>
            </a:r>
          </a:p>
          <a:p>
            <a:pPr algn="l"/>
            <a:r>
              <a:rPr lang="pt-BR" sz="1200" b="1" u="none" strike="noStrike" dirty="0">
                <a:solidFill>
                  <a:srgbClr val="DC3545"/>
                </a:solidFill>
                <a:effectLst/>
                <a:latin typeface="system-ui"/>
              </a:rPr>
              <a:t>8. </a:t>
            </a:r>
            <a:r>
              <a:rPr lang="pt-BR" sz="1200" b="0" u="none" strike="noStrike" dirty="0">
                <a:solidFill>
                  <a:srgbClr val="212529"/>
                </a:solidFill>
                <a:effectLst/>
                <a:latin typeface="system-ui"/>
              </a:rPr>
              <a:t>Ocorreu-me que gostamos do mesmo livro.</a:t>
            </a:r>
          </a:p>
          <a:p>
            <a:pPr algn="l"/>
            <a:r>
              <a:rPr lang="pt-BR" sz="1200" b="1" u="none" strike="noStrike" dirty="0">
                <a:solidFill>
                  <a:srgbClr val="DC3545"/>
                </a:solidFill>
                <a:effectLst/>
                <a:latin typeface="system-ui"/>
              </a:rPr>
              <a:t>9. </a:t>
            </a:r>
            <a:r>
              <a:rPr lang="pt-BR" sz="1200" b="0" u="none" strike="noStrike" dirty="0">
                <a:solidFill>
                  <a:srgbClr val="212529"/>
                </a:solidFill>
                <a:effectLst/>
                <a:latin typeface="system-ui"/>
              </a:rPr>
              <a:t>Ocorreu-me que as frutas aqui são melhores.</a:t>
            </a:r>
          </a:p>
          <a:p>
            <a:pPr algn="l"/>
            <a:r>
              <a:rPr lang="pt-BR" sz="1200" b="1" u="none" strike="noStrike" dirty="0">
                <a:solidFill>
                  <a:srgbClr val="DC3545"/>
                </a:solidFill>
                <a:effectLst/>
                <a:latin typeface="system-ui"/>
              </a:rPr>
              <a:t>10. </a:t>
            </a:r>
            <a:r>
              <a:rPr lang="pt-BR" sz="1200" b="0" u="none" strike="noStrike" dirty="0">
                <a:solidFill>
                  <a:srgbClr val="212529"/>
                </a:solidFill>
                <a:effectLst/>
                <a:latin typeface="system-ui"/>
              </a:rPr>
              <a:t>Ocorreu-me que comer alimentos saudáveis me faz sentir bem.</a:t>
            </a:r>
          </a:p>
          <a:p>
            <a:pPr algn="l"/>
            <a:endParaRPr lang="pt-BR" sz="1200" b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u="none" strike="noStrike" dirty="0">
                <a:solidFill>
                  <a:srgbClr val="008000"/>
                </a:solidFill>
                <a:effectLst/>
                <a:latin typeface="system-ui"/>
              </a:rPr>
              <a:t>11. </a:t>
            </a:r>
            <a:r>
              <a:rPr lang="pt-BR" sz="1200" b="0" u="none" strike="noStrike" dirty="0">
                <a:solidFill>
                  <a:srgbClr val="212529"/>
                </a:solidFill>
                <a:effectLst/>
                <a:latin typeface="system-ui"/>
              </a:rPr>
              <a:t>Ela estará de volta o mais rápido possível.</a:t>
            </a:r>
          </a:p>
          <a:p>
            <a:pPr algn="l"/>
            <a:r>
              <a:rPr lang="pt-BR" sz="1200" b="1" u="none" strike="noStrike" dirty="0">
                <a:solidFill>
                  <a:srgbClr val="008000"/>
                </a:solidFill>
                <a:effectLst/>
                <a:latin typeface="system-ui"/>
              </a:rPr>
              <a:t>12. </a:t>
            </a:r>
            <a:r>
              <a:rPr lang="pt-BR" sz="1200" b="0" u="none" strike="noStrike" dirty="0">
                <a:solidFill>
                  <a:srgbClr val="212529"/>
                </a:solidFill>
                <a:effectLst/>
                <a:latin typeface="system-ui"/>
              </a:rPr>
              <a:t>Ele vai trabalhar o máximo que puder.</a:t>
            </a:r>
          </a:p>
          <a:p>
            <a:pPr algn="l"/>
            <a:r>
              <a:rPr lang="pt-BR" sz="1200" b="1" u="none" strike="noStrike" dirty="0">
                <a:solidFill>
                  <a:srgbClr val="008000"/>
                </a:solidFill>
                <a:effectLst/>
                <a:latin typeface="system-ui"/>
              </a:rPr>
              <a:t>13. </a:t>
            </a:r>
            <a:r>
              <a:rPr lang="pt-BR" sz="1200" b="0" u="none" strike="noStrike" dirty="0">
                <a:solidFill>
                  <a:srgbClr val="212529"/>
                </a:solidFill>
                <a:effectLst/>
                <a:latin typeface="system-ui"/>
              </a:rPr>
              <a:t>Tente ser o mais cuidadoso possível nesta situação.</a:t>
            </a:r>
          </a:p>
          <a:p>
            <a:pPr algn="l"/>
            <a:r>
              <a:rPr lang="pt-BR" sz="1200" b="1" u="none" strike="noStrike" dirty="0">
                <a:solidFill>
                  <a:srgbClr val="008000"/>
                </a:solidFill>
                <a:effectLst/>
                <a:latin typeface="system-ui"/>
              </a:rPr>
              <a:t>14. </a:t>
            </a:r>
            <a:r>
              <a:rPr lang="pt-BR" sz="1200" b="0" u="none" strike="noStrike" dirty="0">
                <a:solidFill>
                  <a:srgbClr val="212529"/>
                </a:solidFill>
                <a:effectLst/>
                <a:latin typeface="system-ui"/>
              </a:rPr>
              <a:t>Coma o mais rápido que puder. Não há tempo.</a:t>
            </a:r>
          </a:p>
          <a:p>
            <a:pPr algn="l"/>
            <a:r>
              <a:rPr lang="pt-BR" sz="1200" b="1" u="none" strike="noStrike" dirty="0">
                <a:solidFill>
                  <a:srgbClr val="008000"/>
                </a:solidFill>
                <a:effectLst/>
                <a:latin typeface="system-ui"/>
              </a:rPr>
              <a:t>15. </a:t>
            </a:r>
            <a:r>
              <a:rPr lang="pt-BR" sz="1200" b="0" u="none" strike="noStrike" dirty="0">
                <a:solidFill>
                  <a:srgbClr val="212529"/>
                </a:solidFill>
                <a:effectLst/>
                <a:latin typeface="system-ui"/>
              </a:rPr>
              <a:t>O bolo estava tão quente quanto o chá.</a:t>
            </a:r>
          </a:p>
          <a:p>
            <a:pPr algn="l"/>
            <a:endParaRPr lang="pt-BR" sz="1200" b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u="none" strike="noStrike" dirty="0">
                <a:solidFill>
                  <a:srgbClr val="8B0000"/>
                </a:solidFill>
                <a:effectLst/>
                <a:latin typeface="system-ui"/>
              </a:rPr>
              <a:t>16. </a:t>
            </a:r>
            <a:r>
              <a:rPr lang="pt-BR" sz="1200" b="0" u="none" strike="noStrike" dirty="0">
                <a:solidFill>
                  <a:srgbClr val="212529"/>
                </a:solidFill>
                <a:effectLst/>
                <a:latin typeface="system-ui"/>
              </a:rPr>
              <a:t>Avisarei quando estiver preparando o jantar.</a:t>
            </a:r>
          </a:p>
          <a:p>
            <a:pPr algn="l"/>
            <a:r>
              <a:rPr lang="pt-BR" sz="1200" b="1" u="none" strike="noStrike" dirty="0">
                <a:solidFill>
                  <a:srgbClr val="8B0000"/>
                </a:solidFill>
                <a:effectLst/>
                <a:latin typeface="system-ui"/>
              </a:rPr>
              <a:t>17. </a:t>
            </a:r>
            <a:r>
              <a:rPr lang="pt-BR" sz="1200" b="0" u="none" strike="noStrike" dirty="0">
                <a:solidFill>
                  <a:srgbClr val="212529"/>
                </a:solidFill>
                <a:effectLst/>
                <a:latin typeface="system-ui"/>
              </a:rPr>
              <a:t>Avisarei se puder ajudá-lo nisso.</a:t>
            </a:r>
          </a:p>
          <a:p>
            <a:pPr algn="l"/>
            <a:r>
              <a:rPr lang="pt-BR" sz="1200" b="1" u="none" strike="noStrike" dirty="0">
                <a:solidFill>
                  <a:srgbClr val="8B0000"/>
                </a:solidFill>
                <a:effectLst/>
                <a:latin typeface="system-ui"/>
              </a:rPr>
              <a:t>18. </a:t>
            </a:r>
            <a:r>
              <a:rPr lang="pt-BR" sz="1200" b="0" u="none" strike="noStrike" dirty="0">
                <a:solidFill>
                  <a:srgbClr val="212529"/>
                </a:solidFill>
                <a:effectLst/>
                <a:latin typeface="system-ui"/>
              </a:rPr>
              <a:t>Avisarei se ficar doente.</a:t>
            </a:r>
          </a:p>
          <a:p>
            <a:pPr algn="l"/>
            <a:r>
              <a:rPr lang="pt-BR" sz="1200" b="1" u="none" strike="noStrike" dirty="0">
                <a:solidFill>
                  <a:srgbClr val="8B0000"/>
                </a:solidFill>
                <a:effectLst/>
                <a:latin typeface="system-ui"/>
              </a:rPr>
              <a:t>19. </a:t>
            </a:r>
            <a:r>
              <a:rPr lang="pt-BR" sz="1200" b="0" u="none" strike="noStrike" dirty="0">
                <a:solidFill>
                  <a:srgbClr val="212529"/>
                </a:solidFill>
                <a:effectLst/>
                <a:latin typeface="system-ui"/>
              </a:rPr>
              <a:t>Avisarei quando for contratado.</a:t>
            </a:r>
          </a:p>
          <a:p>
            <a:pPr algn="l"/>
            <a:r>
              <a:rPr lang="pt-BR" sz="1200" b="1" u="none" strike="noStrike" dirty="0">
                <a:solidFill>
                  <a:srgbClr val="8B0000"/>
                </a:solidFill>
                <a:effectLst/>
                <a:latin typeface="system-ui"/>
              </a:rPr>
              <a:t>20. </a:t>
            </a:r>
            <a:r>
              <a:rPr lang="pt-BR" sz="1200" b="0" u="none" strike="noStrike" dirty="0">
                <a:solidFill>
                  <a:srgbClr val="212529"/>
                </a:solidFill>
                <a:effectLst/>
                <a:latin typeface="system-ui"/>
              </a:rPr>
              <a:t>Avisarei quando terminar aqui.</a:t>
            </a:r>
          </a:p>
          <a:p>
            <a:endParaRPr lang="pt-BR" sz="1200" b="1" dirty="0">
              <a:solidFill>
                <a:srgbClr val="AEAAAA"/>
              </a:solidFill>
              <a:effectLst/>
              <a:latin typeface="system-ui"/>
              <a:ea typeface="Times New Roman" panose="02020603050405020304" pitchFamily="18" charset="0"/>
            </a:endParaRPr>
          </a:p>
          <a:p>
            <a:endParaRPr lang="pt-BR" sz="1200" b="1" dirty="0">
              <a:solidFill>
                <a:srgbClr val="AEAAAA"/>
              </a:solidFill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636D235-C220-430A-A91C-A685F0832EC0}"/>
              </a:ext>
            </a:extLst>
          </p:cNvPr>
          <p:cNvSpPr txBox="1"/>
          <p:nvPr/>
        </p:nvSpPr>
        <p:spPr>
          <a:xfrm>
            <a:off x="544429" y="7191578"/>
            <a:ext cx="5769142" cy="120032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AEAAAA"/>
                </a:solidFill>
                <a:effectLst/>
                <a:latin typeface="system-ui"/>
                <a:ea typeface="Times New Roman" panose="02020603050405020304" pitchFamily="18" charset="0"/>
              </a:rPr>
              <a:t>PHRASAL VERBS</a:t>
            </a:r>
          </a:p>
          <a:p>
            <a:endParaRPr lang="pt-BR" sz="1200" b="1" dirty="0">
              <a:solidFill>
                <a:srgbClr val="AEAAAA"/>
              </a:solidFill>
              <a:effectLst/>
              <a:latin typeface="system-ui"/>
              <a:ea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pt-BR" sz="1200" b="0" dirty="0">
                <a:solidFill>
                  <a:srgbClr val="212529"/>
                </a:solidFill>
                <a:effectLst/>
                <a:latin typeface="system-ui"/>
              </a:rPr>
              <a:t>Estou cuidando da gata da minha mãe enquanto ela está no hospital.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b="0" dirty="0">
                <a:solidFill>
                  <a:srgbClr val="212529"/>
                </a:solidFill>
                <a:effectLst/>
                <a:latin typeface="system-ui"/>
              </a:rPr>
              <a:t>Eu quero que você pegue de volta agora.</a:t>
            </a: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marL="228600" indent="-228600">
              <a:buFont typeface="+mj-lt"/>
              <a:buAutoNum type="arabicPeriod"/>
            </a:pPr>
            <a:r>
              <a:rPr lang="pt-BR" sz="1200" b="0" dirty="0">
                <a:solidFill>
                  <a:srgbClr val="212529"/>
                </a:solidFill>
                <a:effectLst/>
                <a:latin typeface="system-ui"/>
              </a:rPr>
              <a:t>Eu dei a maioria das minhas roupas quando me mudei para o exterior.</a:t>
            </a:r>
            <a:endParaRPr lang="pt-BR" sz="1200" b="1" dirty="0">
              <a:solidFill>
                <a:srgbClr val="AEAAAA"/>
              </a:solidFill>
              <a:effectLst/>
              <a:latin typeface="system-ui"/>
              <a:ea typeface="Times New Roman" panose="02020603050405020304" pitchFamily="18" charset="0"/>
            </a:endParaRPr>
          </a:p>
          <a:p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9EB61E88-D430-4216-8151-3BB863BC5EE0}"/>
              </a:ext>
            </a:extLst>
          </p:cNvPr>
          <p:cNvSpPr/>
          <p:nvPr/>
        </p:nvSpPr>
        <p:spPr>
          <a:xfrm>
            <a:off x="141670" y="343417"/>
            <a:ext cx="1602910" cy="388580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TEST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467779E-C137-429C-A984-A5961F325D0B}"/>
              </a:ext>
            </a:extLst>
          </p:cNvPr>
          <p:cNvSpPr txBox="1"/>
          <p:nvPr/>
        </p:nvSpPr>
        <p:spPr>
          <a:xfrm>
            <a:off x="4332855" y="268411"/>
            <a:ext cx="1924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/>
                </a:solidFill>
              </a:rPr>
              <a:t>Lesson 11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6B417B4-1EBD-453B-99F1-8CA43FDF15BF}"/>
              </a:ext>
            </a:extLst>
          </p:cNvPr>
          <p:cNvSpPr txBox="1"/>
          <p:nvPr/>
        </p:nvSpPr>
        <p:spPr>
          <a:xfrm>
            <a:off x="4163844" y="690252"/>
            <a:ext cx="228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Comparative</a:t>
            </a:r>
            <a:r>
              <a:rPr lang="pt-BR" sz="1400" i="1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&amp; Superlative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63CF2D3E-CE8E-4AA3-8DFF-8CC8FC9D0BFE}"/>
              </a:ext>
            </a:extLst>
          </p:cNvPr>
          <p:cNvSpPr/>
          <p:nvPr/>
        </p:nvSpPr>
        <p:spPr>
          <a:xfrm>
            <a:off x="152400" y="9403092"/>
            <a:ext cx="6553199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11 – 11</a:t>
            </a:r>
          </a:p>
        </p:txBody>
      </p:sp>
    </p:spTree>
    <p:extLst>
      <p:ext uri="{BB962C8B-B14F-4D97-AF65-F5344CB8AC3E}">
        <p14:creationId xmlns:p14="http://schemas.microsoft.com/office/powerpoint/2010/main" val="2157827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18FC28DF-3ABB-4289-8C7E-0E7AF99DE991}"/>
              </a:ext>
            </a:extLst>
          </p:cNvPr>
          <p:cNvSpPr/>
          <p:nvPr/>
        </p:nvSpPr>
        <p:spPr>
          <a:xfrm>
            <a:off x="259621" y="1008952"/>
            <a:ext cx="1146876" cy="29762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REPETITION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16672958-B162-45BD-B119-1F39E5AF426D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GRAMMAR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329739B-6B8A-4FF0-B17C-1041A626E5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896" y="872851"/>
            <a:ext cx="571685" cy="571685"/>
          </a:xfrm>
          <a:prstGeom prst="rect">
            <a:avLst/>
          </a:prstGeom>
        </p:spPr>
      </p:pic>
      <p:sp>
        <p:nvSpPr>
          <p:cNvPr id="23" name="Retângulo 22">
            <a:extLst>
              <a:ext uri="{FF2B5EF4-FFF2-40B4-BE49-F238E27FC236}">
                <a16:creationId xmlns:a16="http://schemas.microsoft.com/office/drawing/2014/main" id="{515C37C3-7BB5-4AF5-B3E4-4F7E42C2B09F}"/>
              </a:ext>
            </a:extLst>
          </p:cNvPr>
          <p:cNvSpPr/>
          <p:nvPr/>
        </p:nvSpPr>
        <p:spPr>
          <a:xfrm>
            <a:off x="152400" y="9398860"/>
            <a:ext cx="6553199" cy="28123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2 - 11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BD465F8-8D16-4C31-A48B-2F11A5BA900A}"/>
              </a:ext>
            </a:extLst>
          </p:cNvPr>
          <p:cNvSpPr txBox="1"/>
          <p:nvPr/>
        </p:nvSpPr>
        <p:spPr>
          <a:xfrm>
            <a:off x="4332855" y="268411"/>
            <a:ext cx="1924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/>
                </a:solidFill>
              </a:rPr>
              <a:t>Lesson 11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C918C18E-B42C-4D75-B3FD-B5A57FEC63C0}"/>
              </a:ext>
            </a:extLst>
          </p:cNvPr>
          <p:cNvSpPr txBox="1"/>
          <p:nvPr/>
        </p:nvSpPr>
        <p:spPr>
          <a:xfrm>
            <a:off x="4163844" y="690252"/>
            <a:ext cx="228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Comparative</a:t>
            </a:r>
            <a:r>
              <a:rPr lang="pt-BR" sz="1400" i="1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&amp; Superlative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77054A0-7ADA-431F-9988-B1F30C24C9D9}"/>
              </a:ext>
            </a:extLst>
          </p:cNvPr>
          <p:cNvSpPr txBox="1"/>
          <p:nvPr/>
        </p:nvSpPr>
        <p:spPr>
          <a:xfrm>
            <a:off x="158131" y="1587350"/>
            <a:ext cx="27394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5) Risque a opção INCORRETA:	</a:t>
            </a:r>
            <a:endParaRPr lang="pt-BR" sz="1200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F0704C6-9EEE-44AB-B7F2-5EAFFDB2DDDA}"/>
              </a:ext>
            </a:extLst>
          </p:cNvPr>
          <p:cNvSpPr txBox="1"/>
          <p:nvPr/>
        </p:nvSpPr>
        <p:spPr>
          <a:xfrm>
            <a:off x="219703" y="1805299"/>
            <a:ext cx="4810671" cy="37339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</a:rPr>
              <a:t>1.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Your bike is </a:t>
            </a: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</a:rPr>
              <a:t>better /</a:t>
            </a:r>
            <a:r>
              <a:rPr lang="en-US" sz="1200" b="1" strike="sngStrike" dirty="0">
                <a:solidFill>
                  <a:srgbClr val="C00000"/>
                </a:solidFill>
                <a:latin typeface="system-ui"/>
              </a:rPr>
              <a:t>best</a:t>
            </a:r>
            <a:r>
              <a:rPr lang="en-US" sz="1200" b="1" dirty="0">
                <a:solidFill>
                  <a:srgbClr val="008000"/>
                </a:solidFill>
                <a:latin typeface="system-ui"/>
              </a:rPr>
              <a:t> </a:t>
            </a: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</a:rPr>
              <a:t>than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mine.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ystem-ui"/>
              </a:rPr>
              <a:t> (car)</a:t>
            </a:r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lnSpc>
                <a:spcPct val="200000"/>
              </a:lnSpc>
            </a:pP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</a:rPr>
              <a:t>2.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My daughter is </a:t>
            </a:r>
            <a:r>
              <a:rPr lang="en-US" sz="1200" b="1" strike="sngStrike" dirty="0">
                <a:solidFill>
                  <a:srgbClr val="C00000"/>
                </a:solidFill>
                <a:latin typeface="system-ui"/>
              </a:rPr>
              <a:t>tall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 / </a:t>
            </a: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</a:rPr>
              <a:t>taller than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yours.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ystem-ui"/>
              </a:rPr>
              <a:t> (son)</a:t>
            </a:r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lnSpc>
                <a:spcPct val="200000"/>
              </a:lnSpc>
            </a:pP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</a:rPr>
              <a:t>3.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Jane and Bob play soccer, but Karol </a:t>
            </a: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</a:rPr>
              <a:t>is better / </a:t>
            </a:r>
            <a:r>
              <a:rPr lang="en-US" sz="1200" b="1" i="0" strike="sngStrike" dirty="0" err="1">
                <a:solidFill>
                  <a:srgbClr val="C00000"/>
                </a:solidFill>
                <a:effectLst/>
                <a:latin typeface="system-ui"/>
              </a:rPr>
              <a:t>gooder</a:t>
            </a: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</a:rPr>
              <a:t>.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ystem-ui"/>
              </a:rPr>
              <a:t> </a:t>
            </a:r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lnSpc>
                <a:spcPct val="200000"/>
              </a:lnSpc>
            </a:pP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</a:rPr>
              <a:t>4.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I am </a:t>
            </a: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</a:rPr>
              <a:t>happier / </a:t>
            </a:r>
            <a:r>
              <a:rPr lang="en-US" sz="1200" b="1" i="0" strike="sngStrike" dirty="0">
                <a:solidFill>
                  <a:srgbClr val="C00000"/>
                </a:solidFill>
                <a:effectLst/>
                <a:latin typeface="system-ui"/>
              </a:rPr>
              <a:t>happiest</a:t>
            </a: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</a:rPr>
              <a:t> now than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before.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ystem-ui"/>
              </a:rPr>
              <a:t> (We)</a:t>
            </a:r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lnSpc>
                <a:spcPct val="200000"/>
              </a:lnSpc>
            </a:pP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</a:rPr>
              <a:t>5.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We need a </a:t>
            </a: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</a:rPr>
              <a:t>bigger / </a:t>
            </a:r>
            <a:r>
              <a:rPr lang="en-US" sz="1200" b="1" i="0" strike="sngStrike" dirty="0">
                <a:solidFill>
                  <a:srgbClr val="C00000"/>
                </a:solidFill>
                <a:effectLst/>
                <a:latin typeface="system-ui"/>
              </a:rPr>
              <a:t>big</a:t>
            </a: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</a:rPr>
              <a:t>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house.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ystem-ui"/>
              </a:rPr>
              <a:t> (table)</a:t>
            </a:r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lnSpc>
                <a:spcPct val="200000"/>
              </a:lnSpc>
            </a:pP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</a:rPr>
              <a:t>6.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He is three years </a:t>
            </a: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</a:rPr>
              <a:t>older / </a:t>
            </a:r>
            <a:r>
              <a:rPr lang="en-US" sz="1200" b="1" i="0" strike="sngStrike" dirty="0" err="1">
                <a:solidFill>
                  <a:srgbClr val="C00000"/>
                </a:solidFill>
                <a:effectLst/>
                <a:latin typeface="system-ui"/>
              </a:rPr>
              <a:t>oldier</a:t>
            </a: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</a:rPr>
              <a:t> than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me.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ystem-ui"/>
              </a:rPr>
              <a:t> (younger)</a:t>
            </a:r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lnSpc>
                <a:spcPct val="200000"/>
              </a:lnSpc>
            </a:pP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</a:rPr>
              <a:t>7.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His dog runs </a:t>
            </a:r>
            <a:r>
              <a:rPr lang="en-US" sz="1200" b="1" strike="sngStrike" dirty="0">
                <a:solidFill>
                  <a:srgbClr val="C00000"/>
                </a:solidFill>
                <a:latin typeface="system-ui"/>
              </a:rPr>
              <a:t>fast</a:t>
            </a:r>
            <a:r>
              <a:rPr lang="en-US" sz="1200" b="1" dirty="0">
                <a:solidFill>
                  <a:srgbClr val="008000"/>
                </a:solidFill>
                <a:latin typeface="system-ui"/>
              </a:rPr>
              <a:t> / </a:t>
            </a: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</a:rPr>
              <a:t>faster than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Jane´s dog.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ystem-ui"/>
              </a:rPr>
              <a:t> (cat)</a:t>
            </a:r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lnSpc>
                <a:spcPct val="200000"/>
              </a:lnSpc>
            </a:pP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</a:rPr>
              <a:t>8.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Your t-shirt is </a:t>
            </a: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</a:rPr>
              <a:t>less / </a:t>
            </a:r>
            <a:r>
              <a:rPr lang="en-US" sz="1200" b="1" i="0" strike="sngStrike" dirty="0">
                <a:solidFill>
                  <a:srgbClr val="C00000"/>
                </a:solidFill>
                <a:effectLst/>
                <a:latin typeface="system-ui"/>
              </a:rPr>
              <a:t>les</a:t>
            </a: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</a:rPr>
              <a:t> expensive </a:t>
            </a:r>
            <a:r>
              <a:rPr lang="en-US" sz="1200" b="1" dirty="0">
                <a:solidFill>
                  <a:srgbClr val="008000"/>
                </a:solidFill>
                <a:latin typeface="system-ui"/>
              </a:rPr>
              <a:t>t</a:t>
            </a: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</a:rPr>
              <a:t>han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mine.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ystem-ui"/>
              </a:rPr>
              <a:t> (cheaper than)</a:t>
            </a:r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lnSpc>
                <a:spcPct val="200000"/>
              </a:lnSpc>
            </a:pP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</a:rPr>
              <a:t>9.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Canada is</a:t>
            </a:r>
            <a:r>
              <a:rPr lang="en-US" sz="1200" b="1" i="0" strike="sngStrike" dirty="0">
                <a:solidFill>
                  <a:srgbClr val="C00000"/>
                </a:solidFill>
                <a:effectLst/>
                <a:latin typeface="system-ui"/>
              </a:rPr>
              <a:t> </a:t>
            </a:r>
            <a:r>
              <a:rPr lang="en-US" sz="1200" b="1" strike="sngStrike" dirty="0">
                <a:solidFill>
                  <a:srgbClr val="C00000"/>
                </a:solidFill>
                <a:latin typeface="system-ui"/>
              </a:rPr>
              <a:t>more colder</a:t>
            </a:r>
            <a:r>
              <a:rPr lang="en-US" sz="1200" b="1" dirty="0">
                <a:solidFill>
                  <a:srgbClr val="008000"/>
                </a:solidFill>
                <a:latin typeface="system-ui"/>
              </a:rPr>
              <a:t> </a:t>
            </a: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</a:rPr>
              <a:t>/ colder than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Argentina.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ystem-ui"/>
              </a:rPr>
              <a:t> (Brazil)</a:t>
            </a:r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lnSpc>
                <a:spcPct val="200000"/>
              </a:lnSpc>
            </a:pP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</a:rPr>
              <a:t>10.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The work is much </a:t>
            </a: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</a:rPr>
              <a:t>more difficult / </a:t>
            </a:r>
            <a:r>
              <a:rPr lang="en-US" sz="1200" b="1" i="0" strike="sngStrike" dirty="0" err="1">
                <a:solidFill>
                  <a:srgbClr val="C00000"/>
                </a:solidFill>
                <a:effectLst/>
                <a:latin typeface="system-ui"/>
              </a:rPr>
              <a:t>difficulter</a:t>
            </a: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</a:rPr>
              <a:t> than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I thought.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ystem-ui"/>
              </a:rPr>
              <a:t> (case)</a:t>
            </a:r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AD08E4A-5598-4DDE-BF90-E89D01A1FADF}"/>
              </a:ext>
            </a:extLst>
          </p:cNvPr>
          <p:cNvSpPr txBox="1"/>
          <p:nvPr/>
        </p:nvSpPr>
        <p:spPr>
          <a:xfrm>
            <a:off x="3158289" y="1587349"/>
            <a:ext cx="38079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6) Passe as frases para Negativa OU Positiva </a:t>
            </a:r>
            <a:r>
              <a:rPr lang="pt-BR" sz="1200" i="1" dirty="0">
                <a:solidFill>
                  <a:srgbClr val="0D6EFD"/>
                </a:solidFill>
                <a:latin typeface="system-ui"/>
              </a:rPr>
              <a:t>(azul):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D6004D4-21BF-42FA-AF5E-5D23E9BBBF88}"/>
              </a:ext>
            </a:extLst>
          </p:cNvPr>
          <p:cNvSpPr txBox="1"/>
          <p:nvPr/>
        </p:nvSpPr>
        <p:spPr>
          <a:xfrm>
            <a:off x="214946" y="5735337"/>
            <a:ext cx="30902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7) Escreva as frases na ordem correta:</a:t>
            </a:r>
            <a:endParaRPr lang="pt-BR" sz="14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FE0E851-6554-4BBC-BBE9-C2EC0CC2F2A5}"/>
              </a:ext>
            </a:extLst>
          </p:cNvPr>
          <p:cNvSpPr txBox="1"/>
          <p:nvPr/>
        </p:nvSpPr>
        <p:spPr>
          <a:xfrm>
            <a:off x="3667623" y="5735337"/>
            <a:ext cx="2789325" cy="3620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100" b="1" i="0" dirty="0">
                <a:solidFill>
                  <a:srgbClr val="C00000"/>
                </a:solidFill>
                <a:effectLst/>
                <a:latin typeface="system-ui"/>
              </a:rPr>
              <a:t>11.</a:t>
            </a:r>
            <a:r>
              <a:rPr lang="en-US" sz="1100" b="0" i="0" dirty="0">
                <a:solidFill>
                  <a:srgbClr val="C00000"/>
                </a:solidFill>
                <a:effectLst/>
                <a:latin typeface="system-ui"/>
              </a:rPr>
              <a:t> I am  </a:t>
            </a:r>
            <a:r>
              <a:rPr lang="en-US" sz="1100" b="1" i="0" dirty="0">
                <a:solidFill>
                  <a:srgbClr val="C00000"/>
                </a:solidFill>
                <a:effectLst/>
                <a:latin typeface="system-ui"/>
              </a:rPr>
              <a:t>the youngest</a:t>
            </a:r>
            <a:r>
              <a:rPr lang="en-US" sz="1100" b="0" i="0" dirty="0">
                <a:solidFill>
                  <a:srgbClr val="C00000"/>
                </a:solidFill>
                <a:effectLst/>
                <a:latin typeface="system-ui"/>
              </a:rPr>
              <a:t> man in class.</a:t>
            </a:r>
          </a:p>
          <a:p>
            <a:pPr algn="l">
              <a:lnSpc>
                <a:spcPct val="150000"/>
              </a:lnSpc>
            </a:pPr>
            <a:r>
              <a:rPr lang="en-US" sz="1100" b="1" i="0" dirty="0">
                <a:solidFill>
                  <a:srgbClr val="C00000"/>
                </a:solidFill>
                <a:effectLst/>
                <a:latin typeface="system-ui"/>
              </a:rPr>
              <a:t>12.</a:t>
            </a:r>
            <a:r>
              <a:rPr lang="en-US" sz="1100" b="0" i="0" dirty="0">
                <a:solidFill>
                  <a:srgbClr val="C00000"/>
                </a:solidFill>
                <a:effectLst/>
                <a:latin typeface="system-ui"/>
              </a:rPr>
              <a:t> You are </a:t>
            </a:r>
            <a:r>
              <a:rPr lang="en-US" sz="1100" b="1" i="0" dirty="0">
                <a:solidFill>
                  <a:srgbClr val="C00000"/>
                </a:solidFill>
                <a:effectLst/>
                <a:latin typeface="system-ui"/>
              </a:rPr>
              <a:t>the smartest</a:t>
            </a:r>
            <a:r>
              <a:rPr lang="en-US" sz="1100" b="0" i="0" dirty="0">
                <a:solidFill>
                  <a:srgbClr val="C00000"/>
                </a:solidFill>
                <a:effectLst/>
                <a:latin typeface="system-ui"/>
              </a:rPr>
              <a:t> person I know.</a:t>
            </a:r>
          </a:p>
          <a:p>
            <a:pPr algn="l">
              <a:lnSpc>
                <a:spcPct val="150000"/>
              </a:lnSpc>
            </a:pPr>
            <a:r>
              <a:rPr lang="en-US" sz="1100" b="1" i="0" dirty="0">
                <a:solidFill>
                  <a:srgbClr val="C00000"/>
                </a:solidFill>
                <a:effectLst/>
                <a:latin typeface="system-ui"/>
              </a:rPr>
              <a:t>13.</a:t>
            </a:r>
            <a:r>
              <a:rPr lang="en-US" sz="1100" b="0" i="0" dirty="0">
                <a:solidFill>
                  <a:srgbClr val="C00000"/>
                </a:solidFill>
                <a:effectLst/>
                <a:latin typeface="system-ui"/>
              </a:rPr>
              <a:t> Jane isn´t </a:t>
            </a:r>
            <a:r>
              <a:rPr lang="en-US" sz="1100" b="1" i="0" dirty="0">
                <a:solidFill>
                  <a:srgbClr val="C00000"/>
                </a:solidFill>
                <a:effectLst/>
                <a:latin typeface="system-ui"/>
              </a:rPr>
              <a:t>the most beautiful</a:t>
            </a:r>
            <a:r>
              <a:rPr lang="en-US" sz="1100" b="0" i="0" dirty="0">
                <a:solidFill>
                  <a:srgbClr val="C00000"/>
                </a:solidFill>
                <a:effectLst/>
                <a:latin typeface="system-ui"/>
              </a:rPr>
              <a:t> cousin in the family.</a:t>
            </a:r>
          </a:p>
          <a:p>
            <a:pPr algn="l">
              <a:lnSpc>
                <a:spcPct val="150000"/>
              </a:lnSpc>
            </a:pPr>
            <a:r>
              <a:rPr lang="en-US" sz="1100" b="1" i="0" dirty="0">
                <a:solidFill>
                  <a:srgbClr val="C00000"/>
                </a:solidFill>
                <a:effectLst/>
                <a:latin typeface="system-ui"/>
              </a:rPr>
              <a:t>14.</a:t>
            </a:r>
            <a:r>
              <a:rPr lang="en-US" sz="1100" b="0" i="0" dirty="0">
                <a:solidFill>
                  <a:srgbClr val="C00000"/>
                </a:solidFill>
                <a:effectLst/>
                <a:latin typeface="system-ui"/>
              </a:rPr>
              <a:t> Bob and Jane are </a:t>
            </a:r>
            <a:r>
              <a:rPr lang="en-US" sz="1100" b="1" i="0" dirty="0">
                <a:solidFill>
                  <a:srgbClr val="C00000"/>
                </a:solidFill>
                <a:effectLst/>
                <a:latin typeface="system-ui"/>
              </a:rPr>
              <a:t>the most intelligent</a:t>
            </a:r>
            <a:r>
              <a:rPr lang="en-US" sz="1100" b="0" i="0" dirty="0">
                <a:solidFill>
                  <a:srgbClr val="C00000"/>
                </a:solidFill>
                <a:effectLst/>
                <a:latin typeface="system-ui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sz="1100" b="1" i="0" dirty="0">
                <a:solidFill>
                  <a:srgbClr val="C00000"/>
                </a:solidFill>
                <a:effectLst/>
                <a:latin typeface="system-ui"/>
              </a:rPr>
              <a:t>15.</a:t>
            </a:r>
            <a:r>
              <a:rPr lang="en-US" sz="1100" b="0" i="0" dirty="0">
                <a:solidFill>
                  <a:srgbClr val="C00000"/>
                </a:solidFill>
                <a:effectLst/>
                <a:latin typeface="system-ui"/>
              </a:rPr>
              <a:t> Jane is </a:t>
            </a:r>
            <a:r>
              <a:rPr lang="en-US" sz="1100" b="1" i="0" dirty="0">
                <a:solidFill>
                  <a:srgbClr val="C00000"/>
                </a:solidFill>
                <a:effectLst/>
                <a:latin typeface="system-ui"/>
              </a:rPr>
              <a:t>the eldest</a:t>
            </a:r>
            <a:r>
              <a:rPr lang="en-US" sz="1100" b="0" i="0" dirty="0">
                <a:solidFill>
                  <a:srgbClr val="C00000"/>
                </a:solidFill>
                <a:effectLst/>
                <a:latin typeface="system-ui"/>
              </a:rPr>
              <a:t> of the three sisters.</a:t>
            </a:r>
          </a:p>
          <a:p>
            <a:pPr algn="l">
              <a:lnSpc>
                <a:spcPct val="150000"/>
              </a:lnSpc>
            </a:pPr>
            <a:r>
              <a:rPr lang="en-US" sz="1100" b="1" i="0" dirty="0">
                <a:solidFill>
                  <a:srgbClr val="C00000"/>
                </a:solidFill>
                <a:effectLst/>
                <a:latin typeface="system-ui"/>
              </a:rPr>
              <a:t>16.</a:t>
            </a:r>
            <a:r>
              <a:rPr lang="en-US" sz="1100" b="0" i="0" dirty="0">
                <a:solidFill>
                  <a:srgbClr val="C00000"/>
                </a:solidFill>
                <a:effectLst/>
                <a:latin typeface="system-ui"/>
              </a:rPr>
              <a:t> Mount Everest is </a:t>
            </a:r>
            <a:r>
              <a:rPr lang="en-US" sz="1100" b="1" i="0" dirty="0">
                <a:solidFill>
                  <a:srgbClr val="C00000"/>
                </a:solidFill>
                <a:effectLst/>
                <a:latin typeface="system-ui"/>
              </a:rPr>
              <a:t>the highest</a:t>
            </a:r>
            <a:r>
              <a:rPr lang="en-US" sz="1100" b="0" i="0" dirty="0">
                <a:solidFill>
                  <a:srgbClr val="C00000"/>
                </a:solidFill>
                <a:effectLst/>
                <a:latin typeface="system-ui"/>
              </a:rPr>
              <a:t> mountain in the world.</a:t>
            </a:r>
          </a:p>
          <a:p>
            <a:pPr algn="l">
              <a:lnSpc>
                <a:spcPct val="150000"/>
              </a:lnSpc>
            </a:pPr>
            <a:r>
              <a:rPr lang="en-US" sz="1100" b="1" i="0" dirty="0">
                <a:solidFill>
                  <a:srgbClr val="C00000"/>
                </a:solidFill>
                <a:effectLst/>
                <a:latin typeface="system-ui"/>
              </a:rPr>
              <a:t>17.</a:t>
            </a:r>
            <a:r>
              <a:rPr lang="en-US" sz="1100" b="0" i="0" dirty="0">
                <a:solidFill>
                  <a:srgbClr val="C00000"/>
                </a:solidFill>
                <a:effectLst/>
                <a:latin typeface="system-ui"/>
              </a:rPr>
              <a:t> That´s  </a:t>
            </a:r>
            <a:r>
              <a:rPr lang="en-US" sz="1100" b="1" i="0" dirty="0">
                <a:solidFill>
                  <a:srgbClr val="C00000"/>
                </a:solidFill>
                <a:effectLst/>
                <a:latin typeface="system-ui"/>
              </a:rPr>
              <a:t>the best</a:t>
            </a:r>
            <a:r>
              <a:rPr lang="en-US" sz="1100" b="0" i="0" dirty="0">
                <a:solidFill>
                  <a:srgbClr val="C00000"/>
                </a:solidFill>
                <a:effectLst/>
                <a:latin typeface="system-ui"/>
              </a:rPr>
              <a:t> film I have ever seen.</a:t>
            </a:r>
          </a:p>
          <a:p>
            <a:pPr algn="l">
              <a:lnSpc>
                <a:spcPct val="150000"/>
              </a:lnSpc>
            </a:pPr>
            <a:r>
              <a:rPr lang="en-US" sz="1100" b="1" i="0" dirty="0">
                <a:solidFill>
                  <a:srgbClr val="C00000"/>
                </a:solidFill>
                <a:effectLst/>
                <a:latin typeface="system-ui"/>
              </a:rPr>
              <a:t>18.</a:t>
            </a:r>
            <a:r>
              <a:rPr lang="en-US" sz="1100" b="0" i="0" dirty="0">
                <a:solidFill>
                  <a:srgbClr val="C00000"/>
                </a:solidFill>
                <a:effectLst/>
                <a:latin typeface="system-ui"/>
              </a:rPr>
              <a:t> She has </a:t>
            </a:r>
            <a:r>
              <a:rPr lang="en-US" sz="1100" b="1" i="0" dirty="0">
                <a:solidFill>
                  <a:srgbClr val="C00000"/>
                </a:solidFill>
                <a:effectLst/>
                <a:latin typeface="system-ui"/>
              </a:rPr>
              <a:t>the biggest</a:t>
            </a:r>
            <a:r>
              <a:rPr lang="en-US" sz="1100" b="0" i="0" dirty="0">
                <a:solidFill>
                  <a:srgbClr val="C00000"/>
                </a:solidFill>
                <a:effectLst/>
                <a:latin typeface="system-ui"/>
              </a:rPr>
              <a:t> house in the city.</a:t>
            </a:r>
          </a:p>
          <a:p>
            <a:pPr algn="l">
              <a:lnSpc>
                <a:spcPct val="150000"/>
              </a:lnSpc>
            </a:pPr>
            <a:r>
              <a:rPr lang="en-US" sz="1100" b="1" i="0" dirty="0">
                <a:solidFill>
                  <a:srgbClr val="C00000"/>
                </a:solidFill>
                <a:effectLst/>
                <a:latin typeface="system-ui"/>
              </a:rPr>
              <a:t>19.</a:t>
            </a:r>
            <a:r>
              <a:rPr lang="en-US" sz="1100" b="0" i="0" dirty="0">
                <a:solidFill>
                  <a:srgbClr val="C00000"/>
                </a:solidFill>
                <a:effectLst/>
                <a:latin typeface="system-ui"/>
              </a:rPr>
              <a:t> I believe Paris is </a:t>
            </a:r>
            <a:r>
              <a:rPr lang="en-US" sz="1100" b="1" i="0" dirty="0">
                <a:solidFill>
                  <a:srgbClr val="C00000"/>
                </a:solidFill>
                <a:effectLst/>
                <a:latin typeface="system-ui"/>
              </a:rPr>
              <a:t>the most romantic</a:t>
            </a:r>
            <a:r>
              <a:rPr lang="en-US" sz="1100" b="0" i="0" dirty="0">
                <a:solidFill>
                  <a:srgbClr val="C00000"/>
                </a:solidFill>
                <a:effectLst/>
                <a:latin typeface="system-ui"/>
              </a:rPr>
              <a:t> town in the world.</a:t>
            </a:r>
          </a:p>
          <a:p>
            <a:pPr algn="l">
              <a:lnSpc>
                <a:spcPct val="150000"/>
              </a:lnSpc>
            </a:pPr>
            <a:r>
              <a:rPr lang="en-US" sz="1100" b="1" i="0" dirty="0">
                <a:solidFill>
                  <a:srgbClr val="C00000"/>
                </a:solidFill>
                <a:effectLst/>
                <a:latin typeface="system-ui"/>
              </a:rPr>
              <a:t>20.</a:t>
            </a:r>
            <a:r>
              <a:rPr lang="en-US" sz="1100" b="0" i="0" dirty="0">
                <a:solidFill>
                  <a:srgbClr val="C00000"/>
                </a:solidFill>
                <a:effectLst/>
                <a:latin typeface="system-ui"/>
              </a:rPr>
              <a:t> Yesterday was </a:t>
            </a:r>
            <a:r>
              <a:rPr lang="en-US" sz="1100" b="1" i="0" dirty="0">
                <a:solidFill>
                  <a:srgbClr val="C00000"/>
                </a:solidFill>
                <a:effectLst/>
                <a:latin typeface="system-ui"/>
              </a:rPr>
              <a:t>the most special</a:t>
            </a:r>
            <a:r>
              <a:rPr lang="en-US" sz="1100" b="0" i="0" dirty="0">
                <a:solidFill>
                  <a:srgbClr val="C00000"/>
                </a:solidFill>
                <a:effectLst/>
                <a:latin typeface="system-ui"/>
              </a:rPr>
              <a:t> day of my entire life.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667AAF1-FC07-4BB4-8A4A-7D99322732BF}"/>
              </a:ext>
            </a:extLst>
          </p:cNvPr>
          <p:cNvSpPr txBox="1"/>
          <p:nvPr/>
        </p:nvSpPr>
        <p:spPr>
          <a:xfrm>
            <a:off x="3848971" y="2098530"/>
            <a:ext cx="2789325" cy="31107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200" b="1" i="0" dirty="0">
                <a:solidFill>
                  <a:srgbClr val="C00000"/>
                </a:solidFill>
                <a:effectLst/>
                <a:latin typeface="system-ui"/>
              </a:rPr>
              <a:t>1.</a:t>
            </a:r>
            <a:r>
              <a:rPr lang="en-US" sz="1200" b="0" i="0" dirty="0">
                <a:solidFill>
                  <a:srgbClr val="C00000"/>
                </a:solidFill>
                <a:effectLst/>
                <a:latin typeface="system-ui"/>
              </a:rPr>
              <a:t> Your car is </a:t>
            </a:r>
            <a:r>
              <a:rPr lang="en-US" sz="1200" b="1" i="0" dirty="0">
                <a:solidFill>
                  <a:srgbClr val="C00000"/>
                </a:solidFill>
                <a:effectLst/>
                <a:latin typeface="system-ui"/>
              </a:rPr>
              <a:t>better than</a:t>
            </a:r>
            <a:r>
              <a:rPr lang="en-US" sz="1200" b="0" i="0" dirty="0">
                <a:solidFill>
                  <a:srgbClr val="C00000"/>
                </a:solidFill>
                <a:effectLst/>
                <a:latin typeface="system-ui"/>
              </a:rPr>
              <a:t> mine.</a:t>
            </a:r>
            <a:r>
              <a:rPr lang="en-US" sz="1200" b="0" i="1" dirty="0">
                <a:solidFill>
                  <a:srgbClr val="C00000"/>
                </a:solidFill>
                <a:effectLst/>
                <a:latin typeface="system-ui"/>
              </a:rPr>
              <a:t> </a:t>
            </a:r>
            <a:endParaRPr lang="en-US" sz="1200" b="0" i="0" dirty="0">
              <a:solidFill>
                <a:srgbClr val="C00000"/>
              </a:solidFill>
              <a:effectLst/>
              <a:latin typeface="system-ui"/>
            </a:endParaRPr>
          </a:p>
          <a:p>
            <a:pPr algn="l">
              <a:lnSpc>
                <a:spcPct val="150000"/>
              </a:lnSpc>
            </a:pPr>
            <a:r>
              <a:rPr lang="en-US" sz="1200" b="1" i="0" dirty="0">
                <a:solidFill>
                  <a:srgbClr val="C00000"/>
                </a:solidFill>
                <a:effectLst/>
                <a:latin typeface="system-ui"/>
              </a:rPr>
              <a:t>2.</a:t>
            </a:r>
            <a:r>
              <a:rPr lang="en-US" sz="1200" b="0" i="0" dirty="0">
                <a:solidFill>
                  <a:srgbClr val="C00000"/>
                </a:solidFill>
                <a:effectLst/>
                <a:latin typeface="system-ui"/>
              </a:rPr>
              <a:t> My son is </a:t>
            </a:r>
            <a:r>
              <a:rPr lang="en-US" sz="1200" b="1" i="0" dirty="0">
                <a:solidFill>
                  <a:srgbClr val="C00000"/>
                </a:solidFill>
                <a:effectLst/>
                <a:latin typeface="system-ui"/>
              </a:rPr>
              <a:t>taller than</a:t>
            </a:r>
            <a:r>
              <a:rPr lang="en-US" sz="1200" b="0" i="0" dirty="0">
                <a:solidFill>
                  <a:srgbClr val="C00000"/>
                </a:solidFill>
                <a:effectLst/>
                <a:latin typeface="system-ui"/>
              </a:rPr>
              <a:t> yours.</a:t>
            </a:r>
            <a:r>
              <a:rPr lang="en-US" sz="1200" b="0" i="1" dirty="0">
                <a:solidFill>
                  <a:srgbClr val="C00000"/>
                </a:solidFill>
                <a:effectLst/>
                <a:latin typeface="system-ui"/>
              </a:rPr>
              <a:t> </a:t>
            </a:r>
            <a:endParaRPr lang="en-US" sz="1200" b="0" i="0" dirty="0">
              <a:solidFill>
                <a:srgbClr val="C00000"/>
              </a:solidFill>
              <a:effectLst/>
              <a:latin typeface="system-ui"/>
            </a:endParaRPr>
          </a:p>
          <a:p>
            <a:pPr algn="l">
              <a:lnSpc>
                <a:spcPct val="150000"/>
              </a:lnSpc>
            </a:pPr>
            <a:r>
              <a:rPr lang="en-US" sz="1200" b="1" i="0" dirty="0">
                <a:solidFill>
                  <a:srgbClr val="C00000"/>
                </a:solidFill>
                <a:effectLst/>
                <a:latin typeface="system-ui"/>
              </a:rPr>
              <a:t>3.</a:t>
            </a:r>
            <a:r>
              <a:rPr lang="en-US" sz="1200" b="0" i="0" dirty="0">
                <a:solidFill>
                  <a:srgbClr val="C00000"/>
                </a:solidFill>
                <a:effectLst/>
                <a:latin typeface="system-ui"/>
              </a:rPr>
              <a:t> Jane and Bob </a:t>
            </a:r>
            <a:r>
              <a:rPr lang="en-US" sz="1200" dirty="0">
                <a:solidFill>
                  <a:srgbClr val="C00000"/>
                </a:solidFill>
                <a:latin typeface="system-ui"/>
              </a:rPr>
              <a:t>sing</a:t>
            </a:r>
            <a:r>
              <a:rPr lang="en-US" sz="1200" b="0" i="0" dirty="0">
                <a:solidFill>
                  <a:srgbClr val="C00000"/>
                </a:solidFill>
                <a:effectLst/>
                <a:latin typeface="system-ui"/>
              </a:rPr>
              <a:t>, but Karol </a:t>
            </a:r>
            <a:r>
              <a:rPr lang="en-US" sz="1200" b="1" i="0" dirty="0">
                <a:solidFill>
                  <a:srgbClr val="C00000"/>
                </a:solidFill>
                <a:effectLst/>
                <a:latin typeface="system-ui"/>
              </a:rPr>
              <a:t>is better.</a:t>
            </a:r>
            <a:r>
              <a:rPr lang="en-US" sz="1200" b="0" i="1" dirty="0">
                <a:solidFill>
                  <a:srgbClr val="C00000"/>
                </a:solidFill>
                <a:effectLst/>
                <a:latin typeface="system-ui"/>
              </a:rPr>
              <a:t> </a:t>
            </a:r>
            <a:endParaRPr lang="en-US" sz="1200" b="0" i="0" dirty="0">
              <a:solidFill>
                <a:srgbClr val="C00000"/>
              </a:solidFill>
              <a:effectLst/>
              <a:latin typeface="system-ui"/>
            </a:endParaRPr>
          </a:p>
          <a:p>
            <a:pPr algn="l">
              <a:lnSpc>
                <a:spcPct val="150000"/>
              </a:lnSpc>
            </a:pPr>
            <a:r>
              <a:rPr lang="en-US" sz="1200" b="1" i="0" dirty="0">
                <a:solidFill>
                  <a:srgbClr val="C00000"/>
                </a:solidFill>
                <a:effectLst/>
                <a:latin typeface="system-ui"/>
              </a:rPr>
              <a:t>4.</a:t>
            </a:r>
            <a:r>
              <a:rPr lang="en-US" sz="1200" b="0" i="0" dirty="0">
                <a:solidFill>
                  <a:srgbClr val="C00000"/>
                </a:solidFill>
                <a:effectLst/>
                <a:latin typeface="system-ui"/>
              </a:rPr>
              <a:t> We are </a:t>
            </a:r>
            <a:r>
              <a:rPr lang="en-US" sz="1200" b="1" i="0" dirty="0">
                <a:solidFill>
                  <a:srgbClr val="C00000"/>
                </a:solidFill>
                <a:effectLst/>
                <a:latin typeface="system-ui"/>
              </a:rPr>
              <a:t>happier now than</a:t>
            </a:r>
            <a:r>
              <a:rPr lang="en-US" sz="1200" b="0" i="0" dirty="0">
                <a:solidFill>
                  <a:srgbClr val="C00000"/>
                </a:solidFill>
                <a:effectLst/>
                <a:latin typeface="system-ui"/>
              </a:rPr>
              <a:t> before.</a:t>
            </a:r>
            <a:r>
              <a:rPr lang="en-US" sz="1200" b="0" i="1" dirty="0">
                <a:solidFill>
                  <a:srgbClr val="C00000"/>
                </a:solidFill>
                <a:effectLst/>
                <a:latin typeface="system-ui"/>
              </a:rPr>
              <a:t> </a:t>
            </a:r>
            <a:endParaRPr lang="en-US" sz="1200" b="0" i="0" dirty="0">
              <a:solidFill>
                <a:srgbClr val="C00000"/>
              </a:solidFill>
              <a:effectLst/>
              <a:latin typeface="system-ui"/>
            </a:endParaRPr>
          </a:p>
          <a:p>
            <a:pPr algn="l">
              <a:lnSpc>
                <a:spcPct val="150000"/>
              </a:lnSpc>
            </a:pPr>
            <a:r>
              <a:rPr lang="en-US" sz="1200" b="1" i="0" dirty="0">
                <a:solidFill>
                  <a:srgbClr val="C00000"/>
                </a:solidFill>
                <a:effectLst/>
                <a:latin typeface="system-ui"/>
              </a:rPr>
              <a:t>5.</a:t>
            </a:r>
            <a:r>
              <a:rPr lang="en-US" sz="1200" b="0" i="0" dirty="0">
                <a:solidFill>
                  <a:srgbClr val="C00000"/>
                </a:solidFill>
                <a:effectLst/>
                <a:latin typeface="system-ui"/>
              </a:rPr>
              <a:t> We need a </a:t>
            </a:r>
            <a:r>
              <a:rPr lang="en-US" sz="1200" b="1" i="0" dirty="0">
                <a:solidFill>
                  <a:srgbClr val="C00000"/>
                </a:solidFill>
                <a:effectLst/>
                <a:latin typeface="system-ui"/>
              </a:rPr>
              <a:t>bigger </a:t>
            </a:r>
            <a:r>
              <a:rPr lang="en-US" sz="1200" b="0" i="1" dirty="0">
                <a:solidFill>
                  <a:srgbClr val="C00000"/>
                </a:solidFill>
                <a:effectLst/>
                <a:latin typeface="system-ui"/>
              </a:rPr>
              <a:t>table.</a:t>
            </a:r>
            <a:endParaRPr lang="en-US" sz="1200" b="0" i="0" dirty="0">
              <a:solidFill>
                <a:srgbClr val="C00000"/>
              </a:solidFill>
              <a:effectLst/>
              <a:latin typeface="system-ui"/>
            </a:endParaRPr>
          </a:p>
          <a:p>
            <a:pPr algn="l">
              <a:lnSpc>
                <a:spcPct val="150000"/>
              </a:lnSpc>
            </a:pPr>
            <a:r>
              <a:rPr lang="en-US" sz="1200" b="1" i="0" dirty="0">
                <a:solidFill>
                  <a:srgbClr val="C00000"/>
                </a:solidFill>
                <a:effectLst/>
                <a:latin typeface="system-ui"/>
              </a:rPr>
              <a:t>6.</a:t>
            </a:r>
            <a:r>
              <a:rPr lang="en-US" sz="1200" b="0" i="0" dirty="0">
                <a:solidFill>
                  <a:srgbClr val="C00000"/>
                </a:solidFill>
                <a:effectLst/>
                <a:latin typeface="system-ui"/>
              </a:rPr>
              <a:t> He is three years </a:t>
            </a:r>
            <a:r>
              <a:rPr lang="en-US" sz="1200" b="1" dirty="0">
                <a:solidFill>
                  <a:srgbClr val="C00000"/>
                </a:solidFill>
                <a:latin typeface="system-ui"/>
              </a:rPr>
              <a:t>younger</a:t>
            </a:r>
            <a:r>
              <a:rPr lang="en-US" sz="1200" b="1" i="0" dirty="0">
                <a:solidFill>
                  <a:srgbClr val="C00000"/>
                </a:solidFill>
                <a:effectLst/>
                <a:latin typeface="system-ui"/>
              </a:rPr>
              <a:t> than </a:t>
            </a:r>
            <a:r>
              <a:rPr lang="en-US" sz="1200" b="0" i="0" dirty="0">
                <a:solidFill>
                  <a:srgbClr val="C00000"/>
                </a:solidFill>
                <a:effectLst/>
                <a:latin typeface="system-ui"/>
              </a:rPr>
              <a:t>me.</a:t>
            </a:r>
            <a:r>
              <a:rPr lang="en-US" sz="1200" b="0" i="1" dirty="0">
                <a:solidFill>
                  <a:srgbClr val="C00000"/>
                </a:solidFill>
                <a:effectLst/>
                <a:latin typeface="system-ui"/>
              </a:rPr>
              <a:t> </a:t>
            </a:r>
            <a:endParaRPr lang="en-US" sz="1200" b="0" i="0" dirty="0">
              <a:solidFill>
                <a:srgbClr val="C00000"/>
              </a:solidFill>
              <a:effectLst/>
              <a:latin typeface="system-ui"/>
            </a:endParaRPr>
          </a:p>
          <a:p>
            <a:pPr algn="l">
              <a:lnSpc>
                <a:spcPct val="150000"/>
              </a:lnSpc>
            </a:pPr>
            <a:r>
              <a:rPr lang="en-US" sz="1200" b="1" i="0" dirty="0">
                <a:solidFill>
                  <a:srgbClr val="C00000"/>
                </a:solidFill>
                <a:effectLst/>
                <a:latin typeface="system-ui"/>
              </a:rPr>
              <a:t>7.</a:t>
            </a:r>
            <a:r>
              <a:rPr lang="en-US" sz="1200" b="0" i="0" dirty="0">
                <a:solidFill>
                  <a:srgbClr val="C00000"/>
                </a:solidFill>
                <a:effectLst/>
                <a:latin typeface="system-ui"/>
              </a:rPr>
              <a:t> His cat runs </a:t>
            </a:r>
            <a:r>
              <a:rPr lang="en-US" sz="1200" b="1" i="0" dirty="0">
                <a:solidFill>
                  <a:srgbClr val="C00000"/>
                </a:solidFill>
                <a:effectLst/>
                <a:latin typeface="system-ui"/>
              </a:rPr>
              <a:t>faster than </a:t>
            </a:r>
            <a:r>
              <a:rPr lang="en-US" sz="1200" b="0" i="0" dirty="0">
                <a:solidFill>
                  <a:srgbClr val="C00000"/>
                </a:solidFill>
                <a:effectLst/>
                <a:latin typeface="system-ui"/>
              </a:rPr>
              <a:t>Jane´s </a:t>
            </a:r>
            <a:r>
              <a:rPr lang="en-US" sz="1200" dirty="0">
                <a:solidFill>
                  <a:srgbClr val="C00000"/>
                </a:solidFill>
                <a:latin typeface="system-ui"/>
              </a:rPr>
              <a:t>cat</a:t>
            </a:r>
            <a:r>
              <a:rPr lang="en-US" sz="1200" b="0" i="0" dirty="0">
                <a:solidFill>
                  <a:srgbClr val="C00000"/>
                </a:solidFill>
                <a:effectLst/>
                <a:latin typeface="system-ui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sz="1200" b="1" i="0" dirty="0">
                <a:solidFill>
                  <a:srgbClr val="C00000"/>
                </a:solidFill>
                <a:effectLst/>
                <a:latin typeface="system-ui"/>
              </a:rPr>
              <a:t>8.</a:t>
            </a:r>
            <a:r>
              <a:rPr lang="en-US" sz="1200" b="0" i="0" dirty="0">
                <a:solidFill>
                  <a:srgbClr val="C00000"/>
                </a:solidFill>
                <a:effectLst/>
                <a:latin typeface="system-ui"/>
              </a:rPr>
              <a:t> Your t-shirt is </a:t>
            </a:r>
            <a:r>
              <a:rPr lang="en-US" sz="1200" b="1" i="0" dirty="0">
                <a:solidFill>
                  <a:srgbClr val="C00000"/>
                </a:solidFill>
                <a:effectLst/>
                <a:latin typeface="system-ui"/>
              </a:rPr>
              <a:t>cheaper than </a:t>
            </a:r>
            <a:r>
              <a:rPr lang="en-US" sz="1200" b="0" i="0" dirty="0">
                <a:solidFill>
                  <a:srgbClr val="C00000"/>
                </a:solidFill>
                <a:effectLst/>
                <a:latin typeface="system-ui"/>
              </a:rPr>
              <a:t>mine.</a:t>
            </a:r>
            <a:r>
              <a:rPr lang="en-US" sz="1200" b="0" i="1" dirty="0">
                <a:solidFill>
                  <a:srgbClr val="C00000"/>
                </a:solidFill>
                <a:effectLst/>
                <a:latin typeface="system-ui"/>
              </a:rPr>
              <a:t> </a:t>
            </a:r>
            <a:endParaRPr lang="en-US" sz="1200" b="0" i="0" dirty="0">
              <a:solidFill>
                <a:srgbClr val="C00000"/>
              </a:solidFill>
              <a:effectLst/>
              <a:latin typeface="system-ui"/>
            </a:endParaRPr>
          </a:p>
          <a:p>
            <a:pPr algn="l">
              <a:lnSpc>
                <a:spcPct val="150000"/>
              </a:lnSpc>
            </a:pPr>
            <a:r>
              <a:rPr lang="en-US" sz="1200" b="1" i="0" dirty="0">
                <a:solidFill>
                  <a:srgbClr val="C00000"/>
                </a:solidFill>
                <a:effectLst/>
                <a:latin typeface="system-ui"/>
              </a:rPr>
              <a:t>9.</a:t>
            </a:r>
            <a:r>
              <a:rPr lang="en-US" sz="1200" b="0" i="0" dirty="0">
                <a:solidFill>
                  <a:srgbClr val="C00000"/>
                </a:solidFill>
                <a:effectLst/>
                <a:latin typeface="system-ui"/>
              </a:rPr>
              <a:t> </a:t>
            </a:r>
            <a:r>
              <a:rPr lang="en-US" sz="1200" dirty="0">
                <a:solidFill>
                  <a:srgbClr val="C00000"/>
                </a:solidFill>
                <a:latin typeface="system-ui"/>
              </a:rPr>
              <a:t>Brazil</a:t>
            </a:r>
            <a:r>
              <a:rPr lang="en-US" sz="1200" b="0" i="0" dirty="0">
                <a:solidFill>
                  <a:srgbClr val="C00000"/>
                </a:solidFill>
                <a:effectLst/>
                <a:latin typeface="system-ui"/>
              </a:rPr>
              <a:t> is</a:t>
            </a:r>
            <a:r>
              <a:rPr lang="en-US" sz="1200" b="1" i="0" dirty="0">
                <a:solidFill>
                  <a:srgbClr val="C00000"/>
                </a:solidFill>
                <a:effectLst/>
                <a:latin typeface="system-ui"/>
              </a:rPr>
              <a:t> colder than </a:t>
            </a:r>
            <a:r>
              <a:rPr lang="en-US" sz="1200" b="0" i="0" dirty="0">
                <a:solidFill>
                  <a:srgbClr val="C00000"/>
                </a:solidFill>
                <a:effectLst/>
                <a:latin typeface="system-ui"/>
              </a:rPr>
              <a:t>Argentina.</a:t>
            </a:r>
            <a:r>
              <a:rPr lang="en-US" sz="1200" b="0" i="1" dirty="0">
                <a:solidFill>
                  <a:srgbClr val="C00000"/>
                </a:solidFill>
                <a:effectLst/>
                <a:latin typeface="system-ui"/>
              </a:rPr>
              <a:t> </a:t>
            </a:r>
            <a:endParaRPr lang="en-US" sz="1200" b="0" i="0" dirty="0">
              <a:solidFill>
                <a:srgbClr val="C00000"/>
              </a:solidFill>
              <a:effectLst/>
              <a:latin typeface="system-ui"/>
            </a:endParaRPr>
          </a:p>
          <a:p>
            <a:pPr algn="l">
              <a:lnSpc>
                <a:spcPct val="150000"/>
              </a:lnSpc>
            </a:pPr>
            <a:r>
              <a:rPr lang="en-US" sz="1200" b="1" i="0" dirty="0">
                <a:solidFill>
                  <a:srgbClr val="C00000"/>
                </a:solidFill>
                <a:effectLst/>
                <a:latin typeface="system-ui"/>
              </a:rPr>
              <a:t>10.</a:t>
            </a:r>
            <a:r>
              <a:rPr lang="en-US" sz="1200" b="0" i="0" dirty="0">
                <a:solidFill>
                  <a:srgbClr val="C00000"/>
                </a:solidFill>
                <a:effectLst/>
                <a:latin typeface="system-ui"/>
              </a:rPr>
              <a:t> The case is much </a:t>
            </a:r>
            <a:r>
              <a:rPr lang="en-US" sz="1200" b="1" i="0" dirty="0">
                <a:solidFill>
                  <a:srgbClr val="C00000"/>
                </a:solidFill>
                <a:effectLst/>
                <a:latin typeface="system-ui"/>
              </a:rPr>
              <a:t>more difficult than</a:t>
            </a:r>
            <a:r>
              <a:rPr lang="en-US" sz="1200" b="0" i="0" dirty="0">
                <a:solidFill>
                  <a:srgbClr val="C00000"/>
                </a:solidFill>
                <a:effectLst/>
                <a:latin typeface="system-ui"/>
              </a:rPr>
              <a:t> I thought.</a:t>
            </a:r>
            <a:r>
              <a:rPr lang="en-US" sz="1200" b="0" i="1" dirty="0">
                <a:solidFill>
                  <a:srgbClr val="C00000"/>
                </a:solidFill>
                <a:effectLst/>
                <a:latin typeface="system-ui"/>
              </a:rPr>
              <a:t> </a:t>
            </a:r>
            <a:endParaRPr lang="en-US" sz="1200" b="0" i="0" dirty="0">
              <a:solidFill>
                <a:srgbClr val="C00000"/>
              </a:solidFill>
              <a:effectLst/>
              <a:latin typeface="system-ui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ABE3162-EAEA-4DBC-A237-2219C5EA1CD9}"/>
              </a:ext>
            </a:extLst>
          </p:cNvPr>
          <p:cNvSpPr txBox="1"/>
          <p:nvPr/>
        </p:nvSpPr>
        <p:spPr>
          <a:xfrm>
            <a:off x="214946" y="6052203"/>
            <a:ext cx="3688215" cy="33670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100" b="1" i="0" dirty="0">
                <a:solidFill>
                  <a:srgbClr val="8B0000"/>
                </a:solidFill>
                <a:effectLst/>
                <a:latin typeface="system-ui"/>
              </a:rPr>
              <a:t>11.</a:t>
            </a:r>
            <a:r>
              <a:rPr lang="en-US" sz="1100" b="0" i="0" dirty="0">
                <a:solidFill>
                  <a:srgbClr val="212529"/>
                </a:solidFill>
                <a:effectLst/>
                <a:latin typeface="system-ui"/>
              </a:rPr>
              <a:t> I  / man / </a:t>
            </a:r>
            <a:r>
              <a:rPr lang="en-US" sz="1100" b="1" i="0" dirty="0">
                <a:solidFill>
                  <a:srgbClr val="8B0000"/>
                </a:solidFill>
                <a:effectLst/>
                <a:latin typeface="system-ui"/>
              </a:rPr>
              <a:t>the youngest</a:t>
            </a:r>
            <a:r>
              <a:rPr lang="en-US" sz="1100" b="0" i="0" dirty="0">
                <a:solidFill>
                  <a:srgbClr val="212529"/>
                </a:solidFill>
                <a:effectLst/>
                <a:latin typeface="system-ui"/>
              </a:rPr>
              <a:t>  / in / am / class.</a:t>
            </a:r>
          </a:p>
          <a:p>
            <a:pPr algn="l">
              <a:lnSpc>
                <a:spcPct val="150000"/>
              </a:lnSpc>
            </a:pPr>
            <a:r>
              <a:rPr lang="en-US" sz="1100" b="1" i="0" dirty="0">
                <a:solidFill>
                  <a:srgbClr val="8B0000"/>
                </a:solidFill>
                <a:effectLst/>
                <a:latin typeface="system-ui"/>
              </a:rPr>
              <a:t>12.</a:t>
            </a:r>
            <a:r>
              <a:rPr lang="en-US" sz="1100" b="0" i="0" dirty="0">
                <a:solidFill>
                  <a:srgbClr val="212529"/>
                </a:solidFill>
                <a:effectLst/>
                <a:latin typeface="system-ui"/>
              </a:rPr>
              <a:t> You / </a:t>
            </a:r>
            <a:r>
              <a:rPr lang="en-US" sz="1100" b="1" i="0" dirty="0">
                <a:solidFill>
                  <a:srgbClr val="8B0000"/>
                </a:solidFill>
                <a:effectLst/>
                <a:latin typeface="system-ui"/>
              </a:rPr>
              <a:t>the smartest</a:t>
            </a:r>
            <a:r>
              <a:rPr lang="en-US" sz="1100" b="0" i="0" dirty="0">
                <a:solidFill>
                  <a:srgbClr val="212529"/>
                </a:solidFill>
                <a:effectLst/>
                <a:latin typeface="system-ui"/>
              </a:rPr>
              <a:t> / know / person I / are.</a:t>
            </a:r>
          </a:p>
          <a:p>
            <a:pPr algn="l">
              <a:lnSpc>
                <a:spcPct val="150000"/>
              </a:lnSpc>
            </a:pPr>
            <a:r>
              <a:rPr lang="en-US" sz="1100" b="1" i="0" dirty="0">
                <a:solidFill>
                  <a:srgbClr val="8B0000"/>
                </a:solidFill>
                <a:effectLst/>
                <a:latin typeface="system-ui"/>
              </a:rPr>
              <a:t>13.</a:t>
            </a:r>
            <a:r>
              <a:rPr lang="en-US" sz="1100" b="0" i="0" dirty="0">
                <a:solidFill>
                  <a:srgbClr val="212529"/>
                </a:solidFill>
                <a:effectLst/>
                <a:latin typeface="system-ui"/>
              </a:rPr>
              <a:t> Jane isn´t / cousin </a:t>
            </a:r>
            <a:r>
              <a:rPr lang="en-US" sz="1100" b="1" i="0" dirty="0">
                <a:solidFill>
                  <a:srgbClr val="8B0000"/>
                </a:solidFill>
                <a:effectLst/>
                <a:latin typeface="system-ui"/>
              </a:rPr>
              <a:t>the most beautiful</a:t>
            </a:r>
            <a:r>
              <a:rPr lang="en-US" sz="1100" b="0" i="0" dirty="0">
                <a:solidFill>
                  <a:srgbClr val="212529"/>
                </a:solidFill>
                <a:effectLst/>
                <a:latin typeface="system-ui"/>
              </a:rPr>
              <a:t> / in /family / the.</a:t>
            </a:r>
          </a:p>
          <a:p>
            <a:pPr algn="l">
              <a:lnSpc>
                <a:spcPct val="150000"/>
              </a:lnSpc>
            </a:pPr>
            <a:r>
              <a:rPr lang="en-US" sz="1100" b="1" i="0" dirty="0">
                <a:solidFill>
                  <a:srgbClr val="8B0000"/>
                </a:solidFill>
                <a:effectLst/>
                <a:latin typeface="system-ui"/>
              </a:rPr>
              <a:t>14.</a:t>
            </a:r>
            <a:r>
              <a:rPr lang="en-US" sz="1100" b="0" i="0" dirty="0">
                <a:solidFill>
                  <a:srgbClr val="212529"/>
                </a:solidFill>
                <a:effectLst/>
                <a:latin typeface="system-ui"/>
              </a:rPr>
              <a:t> Bob and Jane  </a:t>
            </a:r>
            <a:r>
              <a:rPr lang="en-US" sz="1100" b="1" i="0" dirty="0">
                <a:solidFill>
                  <a:srgbClr val="8B0000"/>
                </a:solidFill>
                <a:effectLst/>
                <a:latin typeface="system-ui"/>
              </a:rPr>
              <a:t>the / </a:t>
            </a:r>
            <a:r>
              <a:rPr lang="en-US" sz="1100" b="0" i="0" dirty="0">
                <a:solidFill>
                  <a:srgbClr val="212529"/>
                </a:solidFill>
                <a:effectLst/>
                <a:latin typeface="system-ui"/>
              </a:rPr>
              <a:t>are / </a:t>
            </a:r>
            <a:r>
              <a:rPr lang="en-US" sz="1100" b="1" i="0" dirty="0">
                <a:solidFill>
                  <a:srgbClr val="8B0000"/>
                </a:solidFill>
                <a:effectLst/>
                <a:latin typeface="system-ui"/>
              </a:rPr>
              <a:t>intelligent most</a:t>
            </a:r>
            <a:endParaRPr lang="en-US" sz="11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lnSpc>
                <a:spcPct val="150000"/>
              </a:lnSpc>
            </a:pPr>
            <a:r>
              <a:rPr lang="en-US" sz="1100" b="1" i="0" dirty="0">
                <a:solidFill>
                  <a:srgbClr val="8B0000"/>
                </a:solidFill>
                <a:effectLst/>
                <a:latin typeface="system-ui"/>
              </a:rPr>
              <a:t>15.</a:t>
            </a:r>
            <a:r>
              <a:rPr lang="en-US" sz="1100" b="0" i="0" dirty="0">
                <a:solidFill>
                  <a:srgbClr val="212529"/>
                </a:solidFill>
                <a:effectLst/>
                <a:latin typeface="system-ui"/>
              </a:rPr>
              <a:t> Jane / the / is / sisters / </a:t>
            </a:r>
            <a:r>
              <a:rPr lang="en-US" sz="1100" b="1" i="0" dirty="0">
                <a:solidFill>
                  <a:srgbClr val="8B0000"/>
                </a:solidFill>
                <a:effectLst/>
                <a:latin typeface="system-ui"/>
              </a:rPr>
              <a:t>the eldest</a:t>
            </a:r>
            <a:r>
              <a:rPr lang="en-US" sz="1100" b="0" i="0" dirty="0">
                <a:solidFill>
                  <a:srgbClr val="212529"/>
                </a:solidFill>
                <a:effectLst/>
                <a:latin typeface="system-ui"/>
              </a:rPr>
              <a:t> of three.</a:t>
            </a:r>
          </a:p>
          <a:p>
            <a:pPr algn="l">
              <a:lnSpc>
                <a:spcPct val="150000"/>
              </a:lnSpc>
            </a:pPr>
            <a:r>
              <a:rPr lang="en-US" sz="1100" b="1" i="0" dirty="0">
                <a:solidFill>
                  <a:srgbClr val="8B0000"/>
                </a:solidFill>
                <a:effectLst/>
                <a:latin typeface="system-ui"/>
              </a:rPr>
              <a:t>16.</a:t>
            </a:r>
            <a:r>
              <a:rPr lang="en-US" sz="1100" b="0" i="0" dirty="0">
                <a:solidFill>
                  <a:srgbClr val="212529"/>
                </a:solidFill>
                <a:effectLst/>
                <a:latin typeface="system-ui"/>
              </a:rPr>
              <a:t> Mount Everest / mountain / is </a:t>
            </a:r>
            <a:r>
              <a:rPr lang="en-US" sz="1100" b="1" i="0" dirty="0">
                <a:solidFill>
                  <a:srgbClr val="8B0000"/>
                </a:solidFill>
                <a:effectLst/>
                <a:latin typeface="system-ui"/>
              </a:rPr>
              <a:t>the highest /</a:t>
            </a:r>
            <a:r>
              <a:rPr lang="en-US" sz="1100" b="0" i="0" dirty="0">
                <a:solidFill>
                  <a:srgbClr val="212529"/>
                </a:solidFill>
                <a:effectLst/>
                <a:latin typeface="system-ui"/>
              </a:rPr>
              <a:t> in / world / the.</a:t>
            </a:r>
          </a:p>
          <a:p>
            <a:pPr algn="l">
              <a:lnSpc>
                <a:spcPct val="150000"/>
              </a:lnSpc>
            </a:pPr>
            <a:r>
              <a:rPr lang="en-US" sz="1100" b="1" i="0" dirty="0">
                <a:solidFill>
                  <a:srgbClr val="8B0000"/>
                </a:solidFill>
                <a:effectLst/>
                <a:latin typeface="system-ui"/>
              </a:rPr>
              <a:t>17.</a:t>
            </a:r>
            <a:r>
              <a:rPr lang="en-US" sz="1100" b="0" i="0" dirty="0">
                <a:solidFill>
                  <a:srgbClr val="212529"/>
                </a:solidFill>
                <a:effectLst/>
                <a:latin typeface="system-ui"/>
              </a:rPr>
              <a:t> That´s  </a:t>
            </a:r>
            <a:r>
              <a:rPr lang="en-US" sz="1100" b="1" i="0" dirty="0">
                <a:solidFill>
                  <a:srgbClr val="8B0000"/>
                </a:solidFill>
                <a:effectLst/>
                <a:latin typeface="system-ui"/>
              </a:rPr>
              <a:t> best</a:t>
            </a:r>
            <a:r>
              <a:rPr lang="en-US" sz="1100" b="0" i="0" dirty="0">
                <a:solidFill>
                  <a:srgbClr val="212529"/>
                </a:solidFill>
                <a:effectLst/>
                <a:latin typeface="system-ui"/>
              </a:rPr>
              <a:t>  I have /</a:t>
            </a:r>
            <a:r>
              <a:rPr lang="en-US" sz="1100" b="1" i="0" dirty="0">
                <a:solidFill>
                  <a:srgbClr val="8B0000"/>
                </a:solidFill>
                <a:effectLst/>
                <a:latin typeface="system-ui"/>
              </a:rPr>
              <a:t> the / </a:t>
            </a:r>
            <a:r>
              <a:rPr lang="en-US" sz="1100" b="0" i="0" dirty="0">
                <a:solidFill>
                  <a:srgbClr val="212529"/>
                </a:solidFill>
                <a:effectLst/>
                <a:latin typeface="system-ui"/>
              </a:rPr>
              <a:t>ever seen / film.</a:t>
            </a:r>
          </a:p>
          <a:p>
            <a:pPr algn="l">
              <a:lnSpc>
                <a:spcPct val="150000"/>
              </a:lnSpc>
            </a:pPr>
            <a:r>
              <a:rPr lang="en-US" sz="1100" b="1" i="0" dirty="0">
                <a:solidFill>
                  <a:srgbClr val="8B0000"/>
                </a:solidFill>
                <a:effectLst/>
                <a:latin typeface="system-ui"/>
              </a:rPr>
              <a:t>18.</a:t>
            </a:r>
            <a:r>
              <a:rPr lang="en-US" sz="1100" b="0" i="0" dirty="0">
                <a:solidFill>
                  <a:srgbClr val="212529"/>
                </a:solidFill>
                <a:effectLst/>
                <a:latin typeface="system-ui"/>
              </a:rPr>
              <a:t> She / </a:t>
            </a:r>
            <a:r>
              <a:rPr lang="en-US" sz="1100" b="1" i="0" dirty="0">
                <a:solidFill>
                  <a:srgbClr val="8B0000"/>
                </a:solidFill>
                <a:effectLst/>
                <a:latin typeface="system-ui"/>
              </a:rPr>
              <a:t>the biggest</a:t>
            </a:r>
            <a:r>
              <a:rPr lang="en-US" sz="1100" b="0" i="0" dirty="0">
                <a:solidFill>
                  <a:srgbClr val="212529"/>
                </a:solidFill>
                <a:effectLst/>
                <a:latin typeface="system-ui"/>
              </a:rPr>
              <a:t> / in the / house/ has /  city.</a:t>
            </a:r>
          </a:p>
          <a:p>
            <a:pPr algn="l">
              <a:lnSpc>
                <a:spcPct val="150000"/>
              </a:lnSpc>
            </a:pPr>
            <a:r>
              <a:rPr lang="en-US" sz="1100" b="1" i="0" dirty="0">
                <a:solidFill>
                  <a:srgbClr val="8B0000"/>
                </a:solidFill>
                <a:effectLst/>
                <a:latin typeface="system-ui"/>
              </a:rPr>
              <a:t>19.</a:t>
            </a:r>
            <a:r>
              <a:rPr lang="en-US" sz="1100" b="0" i="0" dirty="0">
                <a:solidFill>
                  <a:srgbClr val="212529"/>
                </a:solidFill>
                <a:effectLst/>
                <a:latin typeface="system-ui"/>
              </a:rPr>
              <a:t> I Paris / is / world / </a:t>
            </a:r>
            <a:r>
              <a:rPr lang="en-US" sz="1100" b="1" i="0" dirty="0">
                <a:solidFill>
                  <a:srgbClr val="8B0000"/>
                </a:solidFill>
                <a:effectLst/>
                <a:latin typeface="system-ui"/>
              </a:rPr>
              <a:t>the most romantic</a:t>
            </a:r>
            <a:r>
              <a:rPr lang="en-US" sz="1100" b="0" i="0" dirty="0">
                <a:solidFill>
                  <a:srgbClr val="212529"/>
                </a:solidFill>
                <a:effectLst/>
                <a:latin typeface="system-ui"/>
              </a:rPr>
              <a:t> / town / believe / in the.</a:t>
            </a:r>
          </a:p>
          <a:p>
            <a:pPr algn="l">
              <a:lnSpc>
                <a:spcPct val="150000"/>
              </a:lnSpc>
            </a:pPr>
            <a:r>
              <a:rPr lang="en-US" sz="1100" b="1" i="0" dirty="0">
                <a:solidFill>
                  <a:srgbClr val="8B0000"/>
                </a:solidFill>
                <a:effectLst/>
                <a:latin typeface="system-ui"/>
              </a:rPr>
              <a:t>20.</a:t>
            </a:r>
            <a:r>
              <a:rPr lang="en-US" sz="1100" b="0" i="0" dirty="0">
                <a:solidFill>
                  <a:srgbClr val="212529"/>
                </a:solidFill>
                <a:effectLst/>
                <a:latin typeface="system-ui"/>
              </a:rPr>
              <a:t>  entire / Yesterday / </a:t>
            </a:r>
            <a:r>
              <a:rPr lang="en-US" sz="1100" b="1" i="0" dirty="0">
                <a:solidFill>
                  <a:srgbClr val="8B0000"/>
                </a:solidFill>
                <a:effectLst/>
                <a:latin typeface="system-ui"/>
              </a:rPr>
              <a:t>the most special</a:t>
            </a:r>
            <a:r>
              <a:rPr lang="en-US" sz="1100" b="0" i="0" dirty="0">
                <a:solidFill>
                  <a:srgbClr val="212529"/>
                </a:solidFill>
                <a:effectLst/>
                <a:latin typeface="system-ui"/>
              </a:rPr>
              <a:t> / of / was / day / my / life.</a:t>
            </a:r>
          </a:p>
        </p:txBody>
      </p:sp>
    </p:spTree>
    <p:extLst>
      <p:ext uri="{BB962C8B-B14F-4D97-AF65-F5344CB8AC3E}">
        <p14:creationId xmlns:p14="http://schemas.microsoft.com/office/powerpoint/2010/main" val="3273142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76CF2955-0AEB-40E3-8CD6-7D3DA46062E6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GRAMMAR</a:t>
            </a:r>
          </a:p>
        </p:txBody>
      </p:sp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99EF2AB-7465-486B-8F64-1E13F4571FD0}"/>
              </a:ext>
            </a:extLst>
          </p:cNvPr>
          <p:cNvSpPr txBox="1"/>
          <p:nvPr/>
        </p:nvSpPr>
        <p:spPr>
          <a:xfrm>
            <a:off x="207446" y="1272184"/>
            <a:ext cx="5766178" cy="9408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8) Responda as perguntas:</a:t>
            </a:r>
          </a:p>
          <a:p>
            <a:pPr>
              <a:lnSpc>
                <a:spcPct val="250000"/>
              </a:lnSpc>
            </a:pPr>
            <a:endParaRPr lang="pt-BR" sz="1200" b="1" i="1" dirty="0">
              <a:solidFill>
                <a:srgbClr val="212529"/>
              </a:solidFill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A797F58A-E55E-4490-A0DC-F8600D008A00}"/>
              </a:ext>
            </a:extLst>
          </p:cNvPr>
          <p:cNvSpPr/>
          <p:nvPr/>
        </p:nvSpPr>
        <p:spPr>
          <a:xfrm>
            <a:off x="311804" y="996936"/>
            <a:ext cx="1146876" cy="29762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C078BA3-2C95-4EEE-9767-BF15A7C71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812" y="878776"/>
            <a:ext cx="570832" cy="570832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EA07481A-0589-4AC6-AB61-95FE62F06AD0}"/>
              </a:ext>
            </a:extLst>
          </p:cNvPr>
          <p:cNvSpPr/>
          <p:nvPr/>
        </p:nvSpPr>
        <p:spPr>
          <a:xfrm>
            <a:off x="152400" y="9398860"/>
            <a:ext cx="6553199" cy="2907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3 - 11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E90449B-CF41-428A-A47F-39F55E652ADA}"/>
              </a:ext>
            </a:extLst>
          </p:cNvPr>
          <p:cNvSpPr txBox="1"/>
          <p:nvPr/>
        </p:nvSpPr>
        <p:spPr>
          <a:xfrm>
            <a:off x="371965" y="976835"/>
            <a:ext cx="11468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QUESTIONS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3E308C8-92D1-41B2-8AC3-6E90576AD38E}"/>
              </a:ext>
            </a:extLst>
          </p:cNvPr>
          <p:cNvSpPr txBox="1"/>
          <p:nvPr/>
        </p:nvSpPr>
        <p:spPr>
          <a:xfrm>
            <a:off x="4332855" y="268411"/>
            <a:ext cx="1924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/>
                </a:solidFill>
              </a:rPr>
              <a:t>Lesson 11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8B19468-8EE9-4BD2-B104-80B13857641F}"/>
              </a:ext>
            </a:extLst>
          </p:cNvPr>
          <p:cNvSpPr txBox="1"/>
          <p:nvPr/>
        </p:nvSpPr>
        <p:spPr>
          <a:xfrm>
            <a:off x="4163844" y="690252"/>
            <a:ext cx="228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Comparative</a:t>
            </a:r>
            <a:r>
              <a:rPr lang="pt-BR" sz="1400" i="1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&amp; Superlative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DBB8D97-DCD4-4985-93FB-A2B8448752F1}"/>
              </a:ext>
            </a:extLst>
          </p:cNvPr>
          <p:cNvSpPr txBox="1"/>
          <p:nvPr/>
        </p:nvSpPr>
        <p:spPr>
          <a:xfrm>
            <a:off x="371965" y="1843016"/>
            <a:ext cx="5769142" cy="7427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</a:rPr>
              <a:t>1.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Which is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</a:rPr>
              <a:t>better,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English or math?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</a:rPr>
              <a:t>2.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Who is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</a:rPr>
              <a:t>taller,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your mom or dad?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</a:rPr>
              <a:t>3.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Who is smaller,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</a:rPr>
              <a:t>you or your brother / sister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</a:rPr>
              <a:t>4.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Which is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</a:rPr>
              <a:t>tastier,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Coca-Cola or Pepsi?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</a:rPr>
              <a:t>5.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Which is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</a:rPr>
              <a:t>better,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McDonald’s or Burger King?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</a:rPr>
              <a:t>6.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Which is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</a:rPr>
              <a:t>healthier,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salad or pizza?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</a:rPr>
              <a:t>7.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Which sport is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</a:rPr>
              <a:t>more fun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to watch, soccer or tennis?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</a:rPr>
              <a:t>8.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Which is </a:t>
            </a:r>
            <a:r>
              <a:rPr lang="en-US" sz="1200" b="1" i="0" dirty="0" err="1">
                <a:solidFill>
                  <a:srgbClr val="0D6EFD"/>
                </a:solidFill>
                <a:effectLst/>
                <a:latin typeface="system-ui"/>
              </a:rPr>
              <a:t>faster,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a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 horse or a tiger?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</a:rPr>
              <a:t>9.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Who is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</a:rPr>
              <a:t>stronger,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superman or batman?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</a:rPr>
              <a:t>10.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What is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</a:rPr>
              <a:t>more expensive,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gold or silver?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</a:rPr>
              <a:t>11.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Who’s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</a:rPr>
              <a:t>the funniest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person in your family?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</a:rPr>
              <a:t>12.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Who is the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</a:rPr>
              <a:t>tallest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person in your family?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</a:rPr>
              <a:t>13.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What is the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</a:rPr>
              <a:t>most interesting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book you have read?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</a:rPr>
              <a:t>14.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How many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</a:rPr>
              <a:t>lives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does a cat have?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</a:rPr>
              <a:t>15.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What was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</a:rPr>
              <a:t>the most important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invention in history?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</a:rPr>
              <a:t>16.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What´s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</a:rPr>
              <a:t>the most delicious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food you have tried?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</a:rPr>
              <a:t>17.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Where’s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</a:rPr>
              <a:t>the hottest 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place you’ve ever been?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</a:rPr>
              <a:t>18.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What’s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</a:rPr>
              <a:t>the coldest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temperature you’ve ever experienced?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</a:rPr>
              <a:t>19.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What´s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</a:rPr>
              <a:t>the most expensive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thing you’ve ever bought?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</a:rPr>
              <a:t>20.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Who is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</a:rPr>
              <a:t>the most famous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person you’ve ever seen in person?</a:t>
            </a:r>
          </a:p>
        </p:txBody>
      </p:sp>
    </p:spTree>
    <p:extLst>
      <p:ext uri="{BB962C8B-B14F-4D97-AF65-F5344CB8AC3E}">
        <p14:creationId xmlns:p14="http://schemas.microsoft.com/office/powerpoint/2010/main" val="2707163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227A61-0251-4D36-907C-F81F41E79EB3}"/>
              </a:ext>
            </a:extLst>
          </p:cNvPr>
          <p:cNvSpPr txBox="1"/>
          <p:nvPr/>
        </p:nvSpPr>
        <p:spPr>
          <a:xfrm rot="16200000">
            <a:off x="-2345869" y="3732628"/>
            <a:ext cx="57661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4472C4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9) Complete as palavras das imagens: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1A7DCB3D-FAC9-45DB-B16F-66D9687B9545}"/>
              </a:ext>
            </a:extLst>
          </p:cNvPr>
          <p:cNvSpPr/>
          <p:nvPr/>
        </p:nvSpPr>
        <p:spPr>
          <a:xfrm>
            <a:off x="152399" y="9372314"/>
            <a:ext cx="6553199" cy="30777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4 - 11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493AFE77-C0A6-41D8-8CFC-43F2495B89DE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VOCABULARY</a:t>
            </a:r>
          </a:p>
        </p:txBody>
      </p: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EB295525-B4C2-4B57-946D-50A7CFA73747}"/>
              </a:ext>
            </a:extLst>
          </p:cNvPr>
          <p:cNvSpPr/>
          <p:nvPr/>
        </p:nvSpPr>
        <p:spPr>
          <a:xfrm>
            <a:off x="283685" y="1008952"/>
            <a:ext cx="1091027" cy="29762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02 TOPICS</a:t>
            </a:r>
            <a:endParaRPr lang="pt-BR" dirty="0"/>
          </a:p>
        </p:txBody>
      </p:sp>
      <p:pic>
        <p:nvPicPr>
          <p:cNvPr id="59" name="Imagem 58">
            <a:extLst>
              <a:ext uri="{FF2B5EF4-FFF2-40B4-BE49-F238E27FC236}">
                <a16:creationId xmlns:a16="http://schemas.microsoft.com/office/drawing/2014/main" id="{01D0FFA0-293A-459A-A210-CC350A977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08" y="1386084"/>
            <a:ext cx="485077" cy="485077"/>
          </a:xfrm>
          <a:prstGeom prst="rect">
            <a:avLst/>
          </a:prstGeom>
        </p:spPr>
      </p:pic>
      <p:sp>
        <p:nvSpPr>
          <p:cNvPr id="70" name="CaixaDeTexto 69">
            <a:extLst>
              <a:ext uri="{FF2B5EF4-FFF2-40B4-BE49-F238E27FC236}">
                <a16:creationId xmlns:a16="http://schemas.microsoft.com/office/drawing/2014/main" id="{93E12042-DC90-4472-A120-3059EE91F765}"/>
              </a:ext>
            </a:extLst>
          </p:cNvPr>
          <p:cNvSpPr txBox="1"/>
          <p:nvPr/>
        </p:nvSpPr>
        <p:spPr>
          <a:xfrm>
            <a:off x="4332855" y="268411"/>
            <a:ext cx="1924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/>
                </a:solidFill>
              </a:rPr>
              <a:t>Lesson 11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25863124-11DD-4053-8A2E-041A8D8C277E}"/>
              </a:ext>
            </a:extLst>
          </p:cNvPr>
          <p:cNvSpPr txBox="1"/>
          <p:nvPr/>
        </p:nvSpPr>
        <p:spPr>
          <a:xfrm>
            <a:off x="4163844" y="690252"/>
            <a:ext cx="228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Comparative</a:t>
            </a:r>
            <a:r>
              <a:rPr lang="pt-BR" sz="1400" i="1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&amp; Superlative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3D3E5273-EF8B-4E23-ADEC-FFAD170E0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019" y="1954074"/>
            <a:ext cx="3854116" cy="677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D9A0972D-80D5-4A29-B6C7-5DFD93AA841A}"/>
              </a:ext>
            </a:extLst>
          </p:cNvPr>
          <p:cNvSpPr/>
          <p:nvPr/>
        </p:nvSpPr>
        <p:spPr>
          <a:xfrm>
            <a:off x="2080339" y="3228230"/>
            <a:ext cx="698954" cy="2368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33FFEF9-5126-4FC0-9B3E-0707312CFE44}"/>
              </a:ext>
            </a:extLst>
          </p:cNvPr>
          <p:cNvSpPr txBox="1"/>
          <p:nvPr/>
        </p:nvSpPr>
        <p:spPr>
          <a:xfrm>
            <a:off x="2183594" y="318809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>
                <a:solidFill>
                  <a:srgbClr val="C00000"/>
                </a:solidFill>
                <a:latin typeface="system-ui"/>
              </a:rPr>
              <a:t>chair</a:t>
            </a:r>
            <a:endParaRPr lang="pt-BR" sz="1200" dirty="0">
              <a:solidFill>
                <a:srgbClr val="C00000"/>
              </a:solidFill>
              <a:latin typeface="system-ui"/>
            </a:endParaRP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DE440C2C-2698-454C-872C-DF7244FB3FB9}"/>
              </a:ext>
            </a:extLst>
          </p:cNvPr>
          <p:cNvSpPr/>
          <p:nvPr/>
        </p:nvSpPr>
        <p:spPr>
          <a:xfrm>
            <a:off x="1557019" y="3950097"/>
            <a:ext cx="698954" cy="2368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B4392690-ED34-4A20-BFFB-42F99B0977C4}"/>
              </a:ext>
            </a:extLst>
          </p:cNvPr>
          <p:cNvSpPr txBox="1"/>
          <p:nvPr/>
        </p:nvSpPr>
        <p:spPr>
          <a:xfrm>
            <a:off x="1591965" y="3921432"/>
            <a:ext cx="661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>
                <a:solidFill>
                  <a:srgbClr val="C00000"/>
                </a:solidFill>
                <a:latin typeface="system-ui"/>
              </a:rPr>
              <a:t>scissors</a:t>
            </a:r>
            <a:endParaRPr lang="pt-BR" sz="1200" dirty="0">
              <a:solidFill>
                <a:srgbClr val="C00000"/>
              </a:solidFill>
              <a:latin typeface="system-ui"/>
            </a:endParaRP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C4E3C286-6808-415F-9E70-64CA70AAE571}"/>
              </a:ext>
            </a:extLst>
          </p:cNvPr>
          <p:cNvSpPr/>
          <p:nvPr/>
        </p:nvSpPr>
        <p:spPr>
          <a:xfrm>
            <a:off x="4078709" y="3230892"/>
            <a:ext cx="698954" cy="2368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B622D838-825F-4D87-B249-E9ADF7319E9A}"/>
              </a:ext>
            </a:extLst>
          </p:cNvPr>
          <p:cNvSpPr txBox="1"/>
          <p:nvPr/>
        </p:nvSpPr>
        <p:spPr>
          <a:xfrm>
            <a:off x="4006517" y="3208163"/>
            <a:ext cx="8694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>
                <a:solidFill>
                  <a:srgbClr val="C00000"/>
                </a:solidFill>
                <a:latin typeface="system-ui"/>
              </a:rPr>
              <a:t>pencil</a:t>
            </a:r>
            <a:r>
              <a:rPr lang="pt-BR" sz="1200" dirty="0">
                <a:solidFill>
                  <a:srgbClr val="C00000"/>
                </a:solidFill>
                <a:latin typeface="system-ui"/>
              </a:rPr>
              <a:t> case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13C12BD9-86BE-445F-ABEF-68B32A9FBE1C}"/>
              </a:ext>
            </a:extLst>
          </p:cNvPr>
          <p:cNvSpPr/>
          <p:nvPr/>
        </p:nvSpPr>
        <p:spPr>
          <a:xfrm>
            <a:off x="3471494" y="7241451"/>
            <a:ext cx="698954" cy="2368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842C6702-ED20-4C5F-A830-615D94C0BF67}"/>
              </a:ext>
            </a:extLst>
          </p:cNvPr>
          <p:cNvSpPr txBox="1"/>
          <p:nvPr/>
        </p:nvSpPr>
        <p:spPr>
          <a:xfrm>
            <a:off x="3410184" y="7212786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rgbClr val="C00000"/>
                </a:solidFill>
                <a:latin typeface="system-ui"/>
              </a:rPr>
              <a:t>File </a:t>
            </a:r>
            <a:r>
              <a:rPr lang="pt-BR" sz="1200" dirty="0" err="1">
                <a:solidFill>
                  <a:srgbClr val="C00000"/>
                </a:solidFill>
                <a:latin typeface="system-ui"/>
              </a:rPr>
              <a:t>holder</a:t>
            </a:r>
            <a:endParaRPr lang="pt-BR" sz="1200" dirty="0">
              <a:solidFill>
                <a:srgbClr val="C00000"/>
              </a:solidFill>
              <a:latin typeface="system-ui"/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AC768846-5B62-4667-8A89-A20D7E2D4CA7}"/>
              </a:ext>
            </a:extLst>
          </p:cNvPr>
          <p:cNvSpPr/>
          <p:nvPr/>
        </p:nvSpPr>
        <p:spPr>
          <a:xfrm>
            <a:off x="2541063" y="8122736"/>
            <a:ext cx="698954" cy="2368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0E08D4C8-C4AE-49E0-B8B1-D66C2CFEE04A}"/>
              </a:ext>
            </a:extLst>
          </p:cNvPr>
          <p:cNvSpPr txBox="1"/>
          <p:nvPr/>
        </p:nvSpPr>
        <p:spPr>
          <a:xfrm>
            <a:off x="2576009" y="8094071"/>
            <a:ext cx="503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>
                <a:solidFill>
                  <a:srgbClr val="C00000"/>
                </a:solidFill>
                <a:latin typeface="system-ui"/>
              </a:rPr>
              <a:t>clock</a:t>
            </a:r>
            <a:endParaRPr lang="pt-BR" sz="1200" dirty="0">
              <a:solidFill>
                <a:srgbClr val="C00000"/>
              </a:solidFill>
              <a:latin typeface="system-ui"/>
            </a:endParaRP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29B913E8-51F2-4915-AE44-EEF0C23DCCBF}"/>
              </a:ext>
            </a:extLst>
          </p:cNvPr>
          <p:cNvSpPr/>
          <p:nvPr/>
        </p:nvSpPr>
        <p:spPr>
          <a:xfrm>
            <a:off x="3543348" y="4612520"/>
            <a:ext cx="711939" cy="2219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725872BE-E27C-4419-A742-EB2B4C650A92}"/>
              </a:ext>
            </a:extLst>
          </p:cNvPr>
          <p:cNvSpPr txBox="1"/>
          <p:nvPr/>
        </p:nvSpPr>
        <p:spPr>
          <a:xfrm>
            <a:off x="3472110" y="4596478"/>
            <a:ext cx="869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>
                <a:solidFill>
                  <a:srgbClr val="C00000"/>
                </a:solidFill>
                <a:latin typeface="system-ui"/>
              </a:rPr>
              <a:t>highlighter</a:t>
            </a:r>
            <a:endParaRPr lang="pt-BR" sz="1200" dirty="0">
              <a:solidFill>
                <a:srgbClr val="C00000"/>
              </a:solidFill>
              <a:latin typeface="system-ui"/>
            </a:endParaRP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98B196C7-54DD-4DDE-8FA7-BA9AA31F4A57}"/>
              </a:ext>
            </a:extLst>
          </p:cNvPr>
          <p:cNvSpPr/>
          <p:nvPr/>
        </p:nvSpPr>
        <p:spPr>
          <a:xfrm>
            <a:off x="3556333" y="3895792"/>
            <a:ext cx="698954" cy="2368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DD5C5655-CD5D-4FCE-AACE-817081DE70CC}"/>
              </a:ext>
            </a:extLst>
          </p:cNvPr>
          <p:cNvSpPr txBox="1"/>
          <p:nvPr/>
        </p:nvSpPr>
        <p:spPr>
          <a:xfrm>
            <a:off x="3577815" y="3822515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>
                <a:solidFill>
                  <a:srgbClr val="C00000"/>
                </a:solidFill>
                <a:latin typeface="system-ui"/>
              </a:rPr>
              <a:t>pencils</a:t>
            </a:r>
            <a:endParaRPr lang="pt-BR" sz="1200" dirty="0">
              <a:solidFill>
                <a:srgbClr val="C00000"/>
              </a:solidFill>
              <a:latin typeface="system-ui"/>
            </a:endParaRP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5C29882C-E557-45C5-B7AC-9D552CE0928C}"/>
              </a:ext>
            </a:extLst>
          </p:cNvPr>
          <p:cNvSpPr/>
          <p:nvPr/>
        </p:nvSpPr>
        <p:spPr>
          <a:xfrm>
            <a:off x="2086160" y="4597593"/>
            <a:ext cx="698954" cy="2368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68FC45BD-C637-499C-A1C5-D2C80C74CAB0}"/>
              </a:ext>
            </a:extLst>
          </p:cNvPr>
          <p:cNvSpPr txBox="1"/>
          <p:nvPr/>
        </p:nvSpPr>
        <p:spPr>
          <a:xfrm>
            <a:off x="2031789" y="4577526"/>
            <a:ext cx="796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>
                <a:solidFill>
                  <a:srgbClr val="C00000"/>
                </a:solidFill>
                <a:latin typeface="system-ui"/>
              </a:rPr>
              <a:t>calculator</a:t>
            </a:r>
            <a:endParaRPr lang="pt-BR" sz="1200" dirty="0">
              <a:solidFill>
                <a:srgbClr val="C00000"/>
              </a:solidFill>
              <a:latin typeface="system-ui"/>
            </a:endParaRP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C5A5AFBF-67B6-4E68-86CE-1E4A2875F22C}"/>
              </a:ext>
            </a:extLst>
          </p:cNvPr>
          <p:cNvSpPr/>
          <p:nvPr/>
        </p:nvSpPr>
        <p:spPr>
          <a:xfrm>
            <a:off x="4927027" y="5511903"/>
            <a:ext cx="698954" cy="2368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740AE5F2-6A2F-499B-BC5F-5A43C5B9973A}"/>
              </a:ext>
            </a:extLst>
          </p:cNvPr>
          <p:cNvSpPr txBox="1"/>
          <p:nvPr/>
        </p:nvSpPr>
        <p:spPr>
          <a:xfrm>
            <a:off x="4961973" y="5483238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>
                <a:solidFill>
                  <a:srgbClr val="C00000"/>
                </a:solidFill>
                <a:latin typeface="system-ui"/>
              </a:rPr>
              <a:t>glue</a:t>
            </a:r>
            <a:endParaRPr lang="pt-BR" sz="1200" dirty="0">
              <a:solidFill>
                <a:srgbClr val="C00000"/>
              </a:solidFill>
              <a:latin typeface="system-ui"/>
            </a:endParaRP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A57F32BB-92A3-4B5A-9C26-CEF1498D10A2}"/>
              </a:ext>
            </a:extLst>
          </p:cNvPr>
          <p:cNvSpPr/>
          <p:nvPr/>
        </p:nvSpPr>
        <p:spPr>
          <a:xfrm>
            <a:off x="1323231" y="4641185"/>
            <a:ext cx="698954" cy="2368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EB19FC03-C509-4785-9527-F6BF6C69D1F6}"/>
              </a:ext>
            </a:extLst>
          </p:cNvPr>
          <p:cNvSpPr txBox="1"/>
          <p:nvPr/>
        </p:nvSpPr>
        <p:spPr>
          <a:xfrm>
            <a:off x="1358177" y="4612520"/>
            <a:ext cx="6122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>
                <a:solidFill>
                  <a:srgbClr val="C00000"/>
                </a:solidFill>
                <a:latin typeface="system-ui"/>
              </a:rPr>
              <a:t>stapler</a:t>
            </a:r>
            <a:endParaRPr lang="pt-BR" sz="1200" dirty="0">
              <a:solidFill>
                <a:srgbClr val="C00000"/>
              </a:solidFill>
              <a:latin typeface="system-ui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F7401F2E-2B77-469B-B4C1-99E252692E8A}"/>
              </a:ext>
            </a:extLst>
          </p:cNvPr>
          <p:cNvSpPr txBox="1"/>
          <p:nvPr/>
        </p:nvSpPr>
        <p:spPr>
          <a:xfrm>
            <a:off x="3382679" y="5508425"/>
            <a:ext cx="95889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i="1" dirty="0">
                <a:solidFill>
                  <a:schemeClr val="accent6"/>
                </a:solidFill>
              </a:rPr>
              <a:t>transferidor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A0172DF0-072E-4092-BDD5-289291DAB57F}"/>
              </a:ext>
            </a:extLst>
          </p:cNvPr>
          <p:cNvSpPr txBox="1"/>
          <p:nvPr/>
        </p:nvSpPr>
        <p:spPr>
          <a:xfrm>
            <a:off x="1936056" y="7851954"/>
            <a:ext cx="49375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i="1" dirty="0">
                <a:solidFill>
                  <a:schemeClr val="accent6"/>
                </a:solidFill>
              </a:rPr>
              <a:t>lupa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1D8F52DD-1F17-4B8C-86E1-207254524731}"/>
              </a:ext>
            </a:extLst>
          </p:cNvPr>
          <p:cNvSpPr txBox="1"/>
          <p:nvPr/>
        </p:nvSpPr>
        <p:spPr>
          <a:xfrm>
            <a:off x="4846097" y="6242200"/>
            <a:ext cx="121227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i="1" dirty="0">
                <a:solidFill>
                  <a:schemeClr val="accent6"/>
                </a:solidFill>
              </a:rPr>
              <a:t>encadernador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4EE4A8E2-A16E-497B-80A0-BA0F66EF6066}"/>
              </a:ext>
            </a:extLst>
          </p:cNvPr>
          <p:cNvSpPr txBox="1"/>
          <p:nvPr/>
        </p:nvSpPr>
        <p:spPr>
          <a:xfrm>
            <a:off x="1213682" y="6182986"/>
            <a:ext cx="69281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i="1" dirty="0">
                <a:solidFill>
                  <a:schemeClr val="accent6"/>
                </a:solidFill>
              </a:rPr>
              <a:t>medidor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A89C0078-206C-484B-8DBF-A923D593B0E5}"/>
              </a:ext>
            </a:extLst>
          </p:cNvPr>
          <p:cNvSpPr txBox="1"/>
          <p:nvPr/>
        </p:nvSpPr>
        <p:spPr>
          <a:xfrm>
            <a:off x="3979684" y="6166207"/>
            <a:ext cx="55120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i="1" dirty="0">
                <a:solidFill>
                  <a:schemeClr val="accent6"/>
                </a:solidFill>
              </a:rPr>
              <a:t>funil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27858D2B-6F07-4572-91F5-205B6950BFE0}"/>
              </a:ext>
            </a:extLst>
          </p:cNvPr>
          <p:cNvSpPr txBox="1"/>
          <p:nvPr/>
        </p:nvSpPr>
        <p:spPr>
          <a:xfrm>
            <a:off x="2249833" y="6376167"/>
            <a:ext cx="56383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i="1" dirty="0">
                <a:solidFill>
                  <a:schemeClr val="accent6"/>
                </a:solidFill>
              </a:rPr>
              <a:t>frasco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92D77D60-BD3B-4A40-8FE0-47D9D6297A7A}"/>
              </a:ext>
            </a:extLst>
          </p:cNvPr>
          <p:cNvSpPr txBox="1"/>
          <p:nvPr/>
        </p:nvSpPr>
        <p:spPr>
          <a:xfrm>
            <a:off x="2633882" y="5515982"/>
            <a:ext cx="121227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i="1" dirty="0">
                <a:solidFill>
                  <a:schemeClr val="accent6"/>
                </a:solidFill>
              </a:rPr>
              <a:t>Pinceis </a:t>
            </a:r>
          </a:p>
        </p:txBody>
      </p:sp>
    </p:spTree>
    <p:extLst>
      <p:ext uri="{BB962C8B-B14F-4D97-AF65-F5344CB8AC3E}">
        <p14:creationId xmlns:p14="http://schemas.microsoft.com/office/powerpoint/2010/main" val="3733292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227A61-0251-4D36-907C-F81F41E79EB3}"/>
              </a:ext>
            </a:extLst>
          </p:cNvPr>
          <p:cNvSpPr txBox="1"/>
          <p:nvPr/>
        </p:nvSpPr>
        <p:spPr>
          <a:xfrm rot="16200000">
            <a:off x="-2345869" y="3732628"/>
            <a:ext cx="57661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4472C4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9) Complete as palavras das imagens: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1A7DCB3D-FAC9-45DB-B16F-66D9687B9545}"/>
              </a:ext>
            </a:extLst>
          </p:cNvPr>
          <p:cNvSpPr/>
          <p:nvPr/>
        </p:nvSpPr>
        <p:spPr>
          <a:xfrm>
            <a:off x="152399" y="9372314"/>
            <a:ext cx="6553199" cy="30777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5- 11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493AFE77-C0A6-41D8-8CFC-43F2495B89DE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VOCABULARY</a:t>
            </a:r>
          </a:p>
        </p:txBody>
      </p: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EB295525-B4C2-4B57-946D-50A7CFA73747}"/>
              </a:ext>
            </a:extLst>
          </p:cNvPr>
          <p:cNvSpPr/>
          <p:nvPr/>
        </p:nvSpPr>
        <p:spPr>
          <a:xfrm>
            <a:off x="283685" y="1008952"/>
            <a:ext cx="1091027" cy="29762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02 TOPICS</a:t>
            </a:r>
            <a:endParaRPr lang="pt-BR" dirty="0"/>
          </a:p>
        </p:txBody>
      </p:sp>
      <p:pic>
        <p:nvPicPr>
          <p:cNvPr id="59" name="Imagem 58">
            <a:extLst>
              <a:ext uri="{FF2B5EF4-FFF2-40B4-BE49-F238E27FC236}">
                <a16:creationId xmlns:a16="http://schemas.microsoft.com/office/drawing/2014/main" id="{01D0FFA0-293A-459A-A210-CC350A977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08" y="1386084"/>
            <a:ext cx="485077" cy="485077"/>
          </a:xfrm>
          <a:prstGeom prst="rect">
            <a:avLst/>
          </a:prstGeom>
        </p:spPr>
      </p:pic>
      <p:sp>
        <p:nvSpPr>
          <p:cNvPr id="70" name="CaixaDeTexto 69">
            <a:extLst>
              <a:ext uri="{FF2B5EF4-FFF2-40B4-BE49-F238E27FC236}">
                <a16:creationId xmlns:a16="http://schemas.microsoft.com/office/drawing/2014/main" id="{93E12042-DC90-4472-A120-3059EE91F765}"/>
              </a:ext>
            </a:extLst>
          </p:cNvPr>
          <p:cNvSpPr txBox="1"/>
          <p:nvPr/>
        </p:nvSpPr>
        <p:spPr>
          <a:xfrm>
            <a:off x="4332855" y="268411"/>
            <a:ext cx="1924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/>
                </a:solidFill>
              </a:rPr>
              <a:t>Lesson 11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25863124-11DD-4053-8A2E-041A8D8C277E}"/>
              </a:ext>
            </a:extLst>
          </p:cNvPr>
          <p:cNvSpPr txBox="1"/>
          <p:nvPr/>
        </p:nvSpPr>
        <p:spPr>
          <a:xfrm>
            <a:off x="4163844" y="690252"/>
            <a:ext cx="228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Comparative</a:t>
            </a:r>
            <a:r>
              <a:rPr lang="pt-BR" sz="1400" i="1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&amp; Superlative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EDD10EAD-EA74-4BFD-B1A1-F4F2C7C25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712" y="2478284"/>
            <a:ext cx="4927300" cy="4540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904DEDE6-2020-4A9F-BC3A-243287927C0A}"/>
              </a:ext>
            </a:extLst>
          </p:cNvPr>
          <p:cNvSpPr/>
          <p:nvPr/>
        </p:nvSpPr>
        <p:spPr>
          <a:xfrm>
            <a:off x="2228274" y="3083691"/>
            <a:ext cx="1032284" cy="2731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6B57F45-FF75-4847-8D45-E4022ABCC847}"/>
              </a:ext>
            </a:extLst>
          </p:cNvPr>
          <p:cNvSpPr txBox="1"/>
          <p:nvPr/>
        </p:nvSpPr>
        <p:spPr>
          <a:xfrm>
            <a:off x="2325070" y="3073062"/>
            <a:ext cx="838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rgbClr val="C00000"/>
                </a:solidFill>
                <a:latin typeface="system-ui"/>
              </a:rPr>
              <a:t>One </a:t>
            </a:r>
            <a:r>
              <a:rPr lang="pt-BR" sz="1200" dirty="0" err="1">
                <a:solidFill>
                  <a:srgbClr val="C00000"/>
                </a:solidFill>
                <a:latin typeface="system-ui"/>
              </a:rPr>
              <a:t>dollar</a:t>
            </a:r>
            <a:endParaRPr lang="pt-BR" sz="1200" dirty="0">
              <a:solidFill>
                <a:srgbClr val="C00000"/>
              </a:solidFill>
              <a:latin typeface="system-ui"/>
            </a:endParaRP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673C3106-D716-499C-A754-3CBED707042A}"/>
              </a:ext>
            </a:extLst>
          </p:cNvPr>
          <p:cNvSpPr/>
          <p:nvPr/>
        </p:nvSpPr>
        <p:spPr>
          <a:xfrm>
            <a:off x="3751976" y="3499619"/>
            <a:ext cx="823736" cy="2330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9940E333-A9B5-4F4E-B4BC-FDC9840AB7BD}"/>
              </a:ext>
            </a:extLst>
          </p:cNvPr>
          <p:cNvSpPr txBox="1"/>
          <p:nvPr/>
        </p:nvSpPr>
        <p:spPr>
          <a:xfrm>
            <a:off x="3884689" y="3455634"/>
            <a:ext cx="463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rgbClr val="C00000"/>
                </a:solidFill>
                <a:latin typeface="system-ui"/>
              </a:rPr>
              <a:t>cash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8943EA9A-2F3B-432C-9250-EC73BCE69AD3}"/>
              </a:ext>
            </a:extLst>
          </p:cNvPr>
          <p:cNvSpPr/>
          <p:nvPr/>
        </p:nvSpPr>
        <p:spPr>
          <a:xfrm>
            <a:off x="4868994" y="3725450"/>
            <a:ext cx="823736" cy="2330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F1F3919D-180D-49B7-85F7-4BDA818E7038}"/>
              </a:ext>
            </a:extLst>
          </p:cNvPr>
          <p:cNvSpPr txBox="1"/>
          <p:nvPr/>
        </p:nvSpPr>
        <p:spPr>
          <a:xfrm>
            <a:off x="5001707" y="3681465"/>
            <a:ext cx="469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rgbClr val="C00000"/>
                </a:solidFill>
                <a:latin typeface="system-ui"/>
              </a:rPr>
              <a:t>ATM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1D4C9FBE-0419-48E9-97A1-3822D9704367}"/>
              </a:ext>
            </a:extLst>
          </p:cNvPr>
          <p:cNvSpPr/>
          <p:nvPr/>
        </p:nvSpPr>
        <p:spPr>
          <a:xfrm>
            <a:off x="2244442" y="5329978"/>
            <a:ext cx="823736" cy="2330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4DDFA571-137E-4A41-9F63-5956D3C5C690}"/>
              </a:ext>
            </a:extLst>
          </p:cNvPr>
          <p:cNvSpPr txBox="1"/>
          <p:nvPr/>
        </p:nvSpPr>
        <p:spPr>
          <a:xfrm>
            <a:off x="2207994" y="529388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>
                <a:solidFill>
                  <a:srgbClr val="C00000"/>
                </a:solidFill>
                <a:latin typeface="system-ui"/>
              </a:rPr>
              <a:t>Fifty</a:t>
            </a:r>
            <a:r>
              <a:rPr lang="pt-BR" sz="1200" dirty="0">
                <a:solidFill>
                  <a:srgbClr val="C00000"/>
                </a:solidFill>
                <a:latin typeface="system-ui"/>
              </a:rPr>
              <a:t> </a:t>
            </a:r>
            <a:r>
              <a:rPr lang="pt-BR" sz="1200" dirty="0" err="1">
                <a:solidFill>
                  <a:srgbClr val="C00000"/>
                </a:solidFill>
                <a:latin typeface="system-ui"/>
              </a:rPr>
              <a:t>Dolls</a:t>
            </a:r>
            <a:endParaRPr lang="pt-BR" sz="1200" dirty="0">
              <a:solidFill>
                <a:srgbClr val="C00000"/>
              </a:solidFill>
              <a:latin typeface="system-ui"/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C418D680-0306-4861-96A1-D55DD25913FA}"/>
              </a:ext>
            </a:extLst>
          </p:cNvPr>
          <p:cNvSpPr/>
          <p:nvPr/>
        </p:nvSpPr>
        <p:spPr>
          <a:xfrm>
            <a:off x="9647839" y="2621029"/>
            <a:ext cx="823736" cy="2330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F9879B7A-E50D-45AD-B126-DE8BB28A92E1}"/>
              </a:ext>
            </a:extLst>
          </p:cNvPr>
          <p:cNvSpPr txBox="1"/>
          <p:nvPr/>
        </p:nvSpPr>
        <p:spPr>
          <a:xfrm>
            <a:off x="9780552" y="2577044"/>
            <a:ext cx="463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rgbClr val="C00000"/>
                </a:solidFill>
                <a:latin typeface="system-ui"/>
              </a:rPr>
              <a:t>cash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B45D429F-B798-4F56-9F66-0A9E1021B6B6}"/>
              </a:ext>
            </a:extLst>
          </p:cNvPr>
          <p:cNvSpPr/>
          <p:nvPr/>
        </p:nvSpPr>
        <p:spPr>
          <a:xfrm>
            <a:off x="3751976" y="5468824"/>
            <a:ext cx="823736" cy="2330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8E6654A-7336-44E2-97DC-725D7F25B7F7}"/>
              </a:ext>
            </a:extLst>
          </p:cNvPr>
          <p:cNvSpPr txBox="1"/>
          <p:nvPr/>
        </p:nvSpPr>
        <p:spPr>
          <a:xfrm>
            <a:off x="3884689" y="5424839"/>
            <a:ext cx="4380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rgbClr val="C00000"/>
                </a:solidFill>
                <a:latin typeface="system-ui"/>
              </a:rPr>
              <a:t>safe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1B93D438-768D-4A5B-ACF6-8E8B630D6691}"/>
              </a:ext>
            </a:extLst>
          </p:cNvPr>
          <p:cNvSpPr/>
          <p:nvPr/>
        </p:nvSpPr>
        <p:spPr>
          <a:xfrm>
            <a:off x="4861566" y="5959803"/>
            <a:ext cx="823736" cy="2330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185B9BDF-66FD-47E7-B1AC-44D61802179A}"/>
              </a:ext>
            </a:extLst>
          </p:cNvPr>
          <p:cNvSpPr txBox="1"/>
          <p:nvPr/>
        </p:nvSpPr>
        <p:spPr>
          <a:xfrm>
            <a:off x="4873960" y="5915818"/>
            <a:ext cx="865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>
                <a:solidFill>
                  <a:srgbClr val="C00000"/>
                </a:solidFill>
                <a:latin typeface="system-ui"/>
              </a:rPr>
              <a:t>Credit</a:t>
            </a:r>
            <a:r>
              <a:rPr lang="pt-BR" sz="1200" dirty="0">
                <a:solidFill>
                  <a:srgbClr val="C00000"/>
                </a:solidFill>
                <a:latin typeface="system-ui"/>
              </a:rPr>
              <a:t> card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9A2D5224-AF03-4099-B574-B65026E57768}"/>
              </a:ext>
            </a:extLst>
          </p:cNvPr>
          <p:cNvSpPr/>
          <p:nvPr/>
        </p:nvSpPr>
        <p:spPr>
          <a:xfrm>
            <a:off x="9906347" y="3222620"/>
            <a:ext cx="823736" cy="2330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0949A03E-C670-4FCB-B37E-3AA68E84F945}"/>
              </a:ext>
            </a:extLst>
          </p:cNvPr>
          <p:cNvSpPr txBox="1"/>
          <p:nvPr/>
        </p:nvSpPr>
        <p:spPr>
          <a:xfrm>
            <a:off x="10039060" y="3178635"/>
            <a:ext cx="463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rgbClr val="C00000"/>
                </a:solidFill>
                <a:latin typeface="system-ui"/>
              </a:rPr>
              <a:t>cash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7DD5C46F-843D-4F89-954B-CE85E97D4746}"/>
              </a:ext>
            </a:extLst>
          </p:cNvPr>
          <p:cNvSpPr/>
          <p:nvPr/>
        </p:nvSpPr>
        <p:spPr>
          <a:xfrm>
            <a:off x="808059" y="6659702"/>
            <a:ext cx="823736" cy="2330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A6177F50-194E-46FE-94A0-C4F8E1A85597}"/>
              </a:ext>
            </a:extLst>
          </p:cNvPr>
          <p:cNvSpPr txBox="1"/>
          <p:nvPr/>
        </p:nvSpPr>
        <p:spPr>
          <a:xfrm>
            <a:off x="940772" y="6615717"/>
            <a:ext cx="5681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>
                <a:solidFill>
                  <a:srgbClr val="C00000"/>
                </a:solidFill>
                <a:latin typeface="system-ui"/>
              </a:rPr>
              <a:t>penny</a:t>
            </a:r>
            <a:endParaRPr lang="pt-BR" sz="1200" dirty="0">
              <a:solidFill>
                <a:srgbClr val="C00000"/>
              </a:solidFill>
              <a:latin typeface="system-ui"/>
            </a:endParaRP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FB0150DB-DB6D-4028-BCAF-765C25677E1A}"/>
              </a:ext>
            </a:extLst>
          </p:cNvPr>
          <p:cNvSpPr/>
          <p:nvPr/>
        </p:nvSpPr>
        <p:spPr>
          <a:xfrm>
            <a:off x="2863945" y="6371287"/>
            <a:ext cx="823736" cy="2330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F921232F-F160-4159-AAB7-58BAF2D9E60A}"/>
              </a:ext>
            </a:extLst>
          </p:cNvPr>
          <p:cNvSpPr txBox="1"/>
          <p:nvPr/>
        </p:nvSpPr>
        <p:spPr>
          <a:xfrm>
            <a:off x="2996658" y="6327302"/>
            <a:ext cx="5071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>
                <a:solidFill>
                  <a:srgbClr val="C00000"/>
                </a:solidFill>
                <a:latin typeface="system-ui"/>
              </a:rPr>
              <a:t>coins</a:t>
            </a:r>
            <a:endParaRPr lang="pt-BR" sz="1200" dirty="0">
              <a:solidFill>
                <a:srgbClr val="C00000"/>
              </a:solidFill>
              <a:latin typeface="system-ui"/>
            </a:endParaRP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146B184B-79EB-400D-AE9F-E7E7C0CEEF92}"/>
              </a:ext>
            </a:extLst>
          </p:cNvPr>
          <p:cNvSpPr/>
          <p:nvPr/>
        </p:nvSpPr>
        <p:spPr>
          <a:xfrm>
            <a:off x="2415188" y="6685847"/>
            <a:ext cx="823736" cy="2330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06A01A82-52D9-4CE4-A7E0-6E4C51164D78}"/>
              </a:ext>
            </a:extLst>
          </p:cNvPr>
          <p:cNvSpPr txBox="1"/>
          <p:nvPr/>
        </p:nvSpPr>
        <p:spPr>
          <a:xfrm>
            <a:off x="2547901" y="6641862"/>
            <a:ext cx="651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>
                <a:solidFill>
                  <a:srgbClr val="C00000"/>
                </a:solidFill>
                <a:latin typeface="system-ui"/>
              </a:rPr>
              <a:t>quarter</a:t>
            </a:r>
            <a:endParaRPr lang="pt-BR" sz="1200" dirty="0">
              <a:solidFill>
                <a:srgbClr val="C00000"/>
              </a:solidFill>
              <a:latin typeface="system-ui"/>
            </a:endParaRP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1A2DF6EF-97A7-458B-83EB-0F7F909AF751}"/>
              </a:ext>
            </a:extLst>
          </p:cNvPr>
          <p:cNvSpPr txBox="1"/>
          <p:nvPr/>
        </p:nvSpPr>
        <p:spPr>
          <a:xfrm>
            <a:off x="849832" y="6900246"/>
            <a:ext cx="80326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dirty="0">
                <a:solidFill>
                  <a:srgbClr val="C00000"/>
                </a:solidFill>
                <a:latin typeface="system-ui"/>
              </a:rPr>
              <a:t>01centavo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87F2C72-AD27-428C-90EF-819FDE056E8F}"/>
              </a:ext>
            </a:extLst>
          </p:cNvPr>
          <p:cNvSpPr txBox="1"/>
          <p:nvPr/>
        </p:nvSpPr>
        <p:spPr>
          <a:xfrm>
            <a:off x="1636194" y="6750856"/>
            <a:ext cx="40163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dirty="0">
                <a:solidFill>
                  <a:srgbClr val="C00000"/>
                </a:solidFill>
                <a:latin typeface="system-ui"/>
              </a:rPr>
              <a:t>05 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C1BCD7EB-518C-4CEA-9AAE-15719570C5F0}"/>
              </a:ext>
            </a:extLst>
          </p:cNvPr>
          <p:cNvSpPr txBox="1"/>
          <p:nvPr/>
        </p:nvSpPr>
        <p:spPr>
          <a:xfrm>
            <a:off x="2109214" y="6742587"/>
            <a:ext cx="39874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dirty="0">
                <a:solidFill>
                  <a:srgbClr val="C00000"/>
                </a:solidFill>
                <a:latin typeface="system-ui"/>
              </a:rPr>
              <a:t>10 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E7E5806C-F2DE-41FE-9F4D-6E9168FB9AB9}"/>
              </a:ext>
            </a:extLst>
          </p:cNvPr>
          <p:cNvSpPr txBox="1"/>
          <p:nvPr/>
        </p:nvSpPr>
        <p:spPr>
          <a:xfrm>
            <a:off x="2845438" y="5244642"/>
            <a:ext cx="78121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dirty="0">
                <a:solidFill>
                  <a:srgbClr val="C00000"/>
                </a:solidFill>
                <a:latin typeface="system-ui"/>
              </a:rPr>
              <a:t>Bonecas ?</a:t>
            </a:r>
          </a:p>
        </p:txBody>
      </p:sp>
    </p:spTree>
    <p:extLst>
      <p:ext uri="{BB962C8B-B14F-4D97-AF65-F5344CB8AC3E}">
        <p14:creationId xmlns:p14="http://schemas.microsoft.com/office/powerpoint/2010/main" val="1296314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227A61-0251-4D36-907C-F81F41E79EB3}"/>
              </a:ext>
            </a:extLst>
          </p:cNvPr>
          <p:cNvSpPr txBox="1"/>
          <p:nvPr/>
        </p:nvSpPr>
        <p:spPr>
          <a:xfrm>
            <a:off x="3019496" y="1266011"/>
            <a:ext cx="27170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10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) Responda as perguntas abaixo: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41D9DA63-A18C-4E4F-BE94-1084CE5895C0}"/>
              </a:ext>
            </a:extLst>
          </p:cNvPr>
          <p:cNvCxnSpPr/>
          <p:nvPr/>
        </p:nvCxnSpPr>
        <p:spPr>
          <a:xfrm>
            <a:off x="1868557" y="5445457"/>
            <a:ext cx="2717091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002EE424-3F34-4A51-80F5-DA24A3FA038F}"/>
              </a:ext>
            </a:extLst>
          </p:cNvPr>
          <p:cNvSpPr txBox="1"/>
          <p:nvPr/>
        </p:nvSpPr>
        <p:spPr>
          <a:xfrm>
            <a:off x="1114050" y="6166466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6"/>
                </a:solidFill>
              </a:rPr>
              <a:t>MONEY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517B6914-F843-461D-A9C6-21592FCA62AF}"/>
              </a:ext>
            </a:extLst>
          </p:cNvPr>
          <p:cNvSpPr/>
          <p:nvPr/>
        </p:nvSpPr>
        <p:spPr>
          <a:xfrm>
            <a:off x="152400" y="9403092"/>
            <a:ext cx="6553199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6 - 11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120F996-CE4E-4A49-91B2-451E7DDCA987}"/>
              </a:ext>
            </a:extLst>
          </p:cNvPr>
          <p:cNvSpPr txBox="1"/>
          <p:nvPr/>
        </p:nvSpPr>
        <p:spPr>
          <a:xfrm>
            <a:off x="972985" y="1950667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6"/>
                </a:solidFill>
              </a:rPr>
              <a:t>SCHOOL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EE01388C-E069-49A2-ABFC-DD38D0E6A1C0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VOCABULARY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CFD25674-A0F5-48EF-9082-36F11E3C5A69}"/>
              </a:ext>
            </a:extLst>
          </p:cNvPr>
          <p:cNvSpPr/>
          <p:nvPr/>
        </p:nvSpPr>
        <p:spPr>
          <a:xfrm>
            <a:off x="283685" y="1008952"/>
            <a:ext cx="1091027" cy="29762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02 TOPICS</a:t>
            </a:r>
            <a:endParaRPr lang="pt-BR" dirty="0"/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AFACE36F-3781-4D10-B8D2-ACAEA33C61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08" y="1386084"/>
            <a:ext cx="485077" cy="485077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168029B3-A9B3-4B16-ACDA-F65A6FC3DDAD}"/>
              </a:ext>
            </a:extLst>
          </p:cNvPr>
          <p:cNvSpPr txBox="1"/>
          <p:nvPr/>
        </p:nvSpPr>
        <p:spPr>
          <a:xfrm>
            <a:off x="4332855" y="268411"/>
            <a:ext cx="1924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/>
                </a:solidFill>
              </a:rPr>
              <a:t>Lesson 11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A0CD952-025A-4187-8C4D-E2EE36D7EEF9}"/>
              </a:ext>
            </a:extLst>
          </p:cNvPr>
          <p:cNvSpPr txBox="1"/>
          <p:nvPr/>
        </p:nvSpPr>
        <p:spPr>
          <a:xfrm>
            <a:off x="4163844" y="690252"/>
            <a:ext cx="228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Comparative</a:t>
            </a:r>
            <a:r>
              <a:rPr lang="pt-BR" sz="1400" i="1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&amp; Superlative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29BFA8F-94B0-4EE3-BBAA-AB97025B5C62}"/>
              </a:ext>
            </a:extLst>
          </p:cNvPr>
          <p:cNvSpPr txBox="1"/>
          <p:nvPr/>
        </p:nvSpPr>
        <p:spPr>
          <a:xfrm>
            <a:off x="3062135" y="2160438"/>
            <a:ext cx="3717226" cy="2833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1)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How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many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books 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have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at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home? </a:t>
            </a:r>
          </a:p>
          <a:p>
            <a:pPr algn="l">
              <a:lnSpc>
                <a:spcPct val="150000"/>
              </a:lnSpc>
            </a:pP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2)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How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often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use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calculator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</a:p>
          <a:p>
            <a:pPr algn="l">
              <a:lnSpc>
                <a:spcPct val="150000"/>
              </a:lnSpc>
            </a:pP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3)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like to use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highlighter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</a:p>
          <a:p>
            <a:pPr algn="l">
              <a:lnSpc>
                <a:spcPct val="150000"/>
              </a:lnSpc>
            </a:pP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4)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prefer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to use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cell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phone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or a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computer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</a:p>
          <a:p>
            <a:pPr algn="l">
              <a:lnSpc>
                <a:spcPct val="150000"/>
              </a:lnSpc>
            </a:pP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5)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Did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use the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compass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when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were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a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child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pic>
        <p:nvPicPr>
          <p:cNvPr id="1026" name="Picture 2" descr="Set of school objects Royalty Free Vector Image">
            <a:extLst>
              <a:ext uri="{FF2B5EF4-FFF2-40B4-BE49-F238E27FC236}">
                <a16:creationId xmlns:a16="http://schemas.microsoft.com/office/drawing/2014/main" id="{D10B359D-65F7-4C32-A316-9147289A7F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05"/>
          <a:stretch/>
        </p:blipFill>
        <p:spPr bwMode="auto">
          <a:xfrm>
            <a:off x="437788" y="2498357"/>
            <a:ext cx="2452469" cy="1933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904C8D50-27D0-4B2D-9547-B62289D5E618}"/>
              </a:ext>
            </a:extLst>
          </p:cNvPr>
          <p:cNvSpPr txBox="1"/>
          <p:nvPr/>
        </p:nvSpPr>
        <p:spPr>
          <a:xfrm>
            <a:off x="3062135" y="5762687"/>
            <a:ext cx="3624217" cy="31107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1)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How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much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pocket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money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should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a 13-year-old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get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 </a:t>
            </a:r>
          </a:p>
          <a:p>
            <a:pPr algn="l">
              <a:lnSpc>
                <a:spcPct val="150000"/>
              </a:lnSpc>
            </a:pP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2)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Can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money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buy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happiness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lnSpc>
                <a:spcPct val="150000"/>
              </a:lnSpc>
            </a:pP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3)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What’s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the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largest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amount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of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money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you've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ever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had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in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wallet or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purse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lnSpc>
                <a:spcPct val="150000"/>
              </a:lnSpc>
            </a:pP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4)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How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much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money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have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right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now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in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wallet or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purse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lnSpc>
                <a:spcPct val="150000"/>
              </a:lnSpc>
            </a:pP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5)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take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coins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with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</a:p>
        </p:txBody>
      </p:sp>
      <p:pic>
        <p:nvPicPr>
          <p:cNvPr id="1028" name="Picture 4" descr="Money Icon Illustration - UpLabs">
            <a:extLst>
              <a:ext uri="{FF2B5EF4-FFF2-40B4-BE49-F238E27FC236}">
                <a16:creationId xmlns:a16="http://schemas.microsoft.com/office/drawing/2014/main" id="{8C56F135-616B-42A8-852F-1134FAC95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26" y="6633516"/>
            <a:ext cx="2578238" cy="1933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840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227A61-0251-4D36-907C-F81F41E79EB3}"/>
              </a:ext>
            </a:extLst>
          </p:cNvPr>
          <p:cNvSpPr txBox="1"/>
          <p:nvPr/>
        </p:nvSpPr>
        <p:spPr>
          <a:xfrm>
            <a:off x="251668" y="1377210"/>
            <a:ext cx="20883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 11. Numere as imagens:</a:t>
            </a:r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 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C4ADA41-66DE-443B-8BF7-A721F70AA226}"/>
              </a:ext>
            </a:extLst>
          </p:cNvPr>
          <p:cNvSpPr txBox="1"/>
          <p:nvPr/>
        </p:nvSpPr>
        <p:spPr>
          <a:xfrm>
            <a:off x="4355509" y="3942758"/>
            <a:ext cx="24551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11. 1 Complete as palavras de acordo com o site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:</a:t>
            </a:r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 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A1218169-AB37-4E75-B5F3-A5CE39B52D80}"/>
              </a:ext>
            </a:extLst>
          </p:cNvPr>
          <p:cNvSpPr/>
          <p:nvPr/>
        </p:nvSpPr>
        <p:spPr>
          <a:xfrm>
            <a:off x="309087" y="923578"/>
            <a:ext cx="1970767" cy="297626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COMMON SENTENCES</a:t>
            </a: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47533495-F330-4AF5-9149-99469B995BA1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VOCABULARY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6716D19-4DE9-4F61-AF5B-947C0D4F1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015" y="791631"/>
            <a:ext cx="559596" cy="559596"/>
          </a:xfrm>
          <a:prstGeom prst="rect">
            <a:avLst/>
          </a:prstGeom>
        </p:spPr>
      </p:pic>
      <p:sp>
        <p:nvSpPr>
          <p:cNvPr id="38" name="CaixaDeTexto 37">
            <a:extLst>
              <a:ext uri="{FF2B5EF4-FFF2-40B4-BE49-F238E27FC236}">
                <a16:creationId xmlns:a16="http://schemas.microsoft.com/office/drawing/2014/main" id="{FAB223DD-0D44-45CD-8C45-C87ED22D3365}"/>
              </a:ext>
            </a:extLst>
          </p:cNvPr>
          <p:cNvSpPr txBox="1"/>
          <p:nvPr/>
        </p:nvSpPr>
        <p:spPr>
          <a:xfrm>
            <a:off x="3599697" y="5351230"/>
            <a:ext cx="3429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.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C96D22AF-EE79-4DA2-AD51-9184C8490662}"/>
              </a:ext>
            </a:extLst>
          </p:cNvPr>
          <p:cNvSpPr txBox="1"/>
          <p:nvPr/>
        </p:nvSpPr>
        <p:spPr>
          <a:xfrm>
            <a:off x="5098044" y="5186457"/>
            <a:ext cx="24551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11.2 Ligue as frases: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D6433EED-382A-4EFB-B1DF-9947FE95BD95}"/>
              </a:ext>
            </a:extLst>
          </p:cNvPr>
          <p:cNvSpPr txBox="1"/>
          <p:nvPr/>
        </p:nvSpPr>
        <p:spPr>
          <a:xfrm>
            <a:off x="4614886" y="7419101"/>
            <a:ext cx="17601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11.3 Escute os </a:t>
            </a:r>
            <a:r>
              <a:rPr lang="pt-BR" sz="1200" b="1" i="1" dirty="0" err="1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audios</a:t>
            </a:r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 no site e escreva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:</a:t>
            </a:r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 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pic>
        <p:nvPicPr>
          <p:cNvPr id="64" name="Imagem 63">
            <a:extLst>
              <a:ext uri="{FF2B5EF4-FFF2-40B4-BE49-F238E27FC236}">
                <a16:creationId xmlns:a16="http://schemas.microsoft.com/office/drawing/2014/main" id="{E2B3AFFA-0A75-4D25-B220-37F438D117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805" t="62828" r="70139" b="31984"/>
          <a:stretch/>
        </p:blipFill>
        <p:spPr>
          <a:xfrm>
            <a:off x="4375753" y="7561070"/>
            <a:ext cx="277246" cy="264643"/>
          </a:xfrm>
          <a:prstGeom prst="rect">
            <a:avLst/>
          </a:prstGeom>
        </p:spPr>
      </p:pic>
      <p:sp>
        <p:nvSpPr>
          <p:cNvPr id="50" name="CaixaDeTexto 49">
            <a:extLst>
              <a:ext uri="{FF2B5EF4-FFF2-40B4-BE49-F238E27FC236}">
                <a16:creationId xmlns:a16="http://schemas.microsoft.com/office/drawing/2014/main" id="{0E428453-2085-4256-BBB4-4860C0072A13}"/>
              </a:ext>
            </a:extLst>
          </p:cNvPr>
          <p:cNvSpPr txBox="1"/>
          <p:nvPr/>
        </p:nvSpPr>
        <p:spPr>
          <a:xfrm>
            <a:off x="4332855" y="268411"/>
            <a:ext cx="1924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/>
                </a:solidFill>
              </a:rPr>
              <a:t>Lesson 11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E7F3679E-9DF9-486F-8ED0-282A96426718}"/>
              </a:ext>
            </a:extLst>
          </p:cNvPr>
          <p:cNvSpPr txBox="1"/>
          <p:nvPr/>
        </p:nvSpPr>
        <p:spPr>
          <a:xfrm>
            <a:off x="4163844" y="690252"/>
            <a:ext cx="228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Comparative</a:t>
            </a:r>
            <a:r>
              <a:rPr lang="pt-BR" sz="1400" i="1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&amp; Superlative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17321984-ED82-4564-A740-F2E3E7FFE2A4}"/>
              </a:ext>
            </a:extLst>
          </p:cNvPr>
          <p:cNvSpPr/>
          <p:nvPr/>
        </p:nvSpPr>
        <p:spPr>
          <a:xfrm>
            <a:off x="152400" y="9403092"/>
            <a:ext cx="6553199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7 – 11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C76ACB89-700F-45D9-A43B-B3D3600A0FD0}"/>
              </a:ext>
            </a:extLst>
          </p:cNvPr>
          <p:cNvSpPr txBox="1"/>
          <p:nvPr/>
        </p:nvSpPr>
        <p:spPr>
          <a:xfrm>
            <a:off x="269662" y="1713445"/>
            <a:ext cx="35132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l">
              <a:buAutoNum type="arabicPeriod"/>
            </a:pP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I've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heard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 that 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she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got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a new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job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2.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I've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heard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 that 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want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to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leave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your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house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3.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I've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heard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 that 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got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a new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promotion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4.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I've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heard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 that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Mike likes to play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chess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5.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I've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heard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 that 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are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good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at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computers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.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038D38B-B699-4DEC-A5F6-A139423DE923}"/>
              </a:ext>
            </a:extLst>
          </p:cNvPr>
          <p:cNvSpPr txBox="1"/>
          <p:nvPr/>
        </p:nvSpPr>
        <p:spPr>
          <a:xfrm>
            <a:off x="257415" y="3607058"/>
            <a:ext cx="482989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6. It </a:t>
            </a:r>
            <a:r>
              <a:rPr lang="pt-BR" sz="1200" b="1" i="0" u="none" strike="noStrike" dirty="0">
                <a:solidFill>
                  <a:srgbClr val="C00000"/>
                </a:solidFill>
                <a:effectLst/>
                <a:latin typeface="system-ui"/>
              </a:rPr>
              <a:t>OCCURRED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to me that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I </a:t>
            </a:r>
            <a:r>
              <a:rPr lang="pt-BR" sz="1200" b="1" dirty="0">
                <a:solidFill>
                  <a:srgbClr val="C00000"/>
                </a:solidFill>
                <a:latin typeface="system-ui"/>
              </a:rPr>
              <a:t>FORGOT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to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tell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the time.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7. It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</a:rPr>
              <a:t>occurred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to </a:t>
            </a:r>
            <a:r>
              <a:rPr lang="pt-BR" sz="1200" b="1" i="0" u="none" dirty="0">
                <a:solidFill>
                  <a:srgbClr val="C00000"/>
                </a:solidFill>
                <a:effectLst/>
                <a:latin typeface="system-ui"/>
              </a:rPr>
              <a:t>ME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that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we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both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>
                <a:solidFill>
                  <a:srgbClr val="C00000"/>
                </a:solidFill>
                <a:effectLst/>
                <a:latin typeface="system-ui"/>
              </a:rPr>
              <a:t>BELONG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to the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same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church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8. </a:t>
            </a:r>
            <a:r>
              <a:rPr lang="pt-BR" sz="1200" b="1" i="0" u="none" strike="noStrike" dirty="0">
                <a:solidFill>
                  <a:srgbClr val="C00000"/>
                </a:solidFill>
                <a:effectLst/>
                <a:latin typeface="system-ui"/>
              </a:rPr>
              <a:t>IT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</a:rPr>
              <a:t>occurred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to me that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we </a:t>
            </a:r>
            <a:r>
              <a:rPr lang="pt-BR" sz="1200" b="1" i="0" u="none" strike="noStrike" dirty="0">
                <a:solidFill>
                  <a:srgbClr val="C00000"/>
                </a:solidFill>
                <a:effectLst/>
                <a:latin typeface="system-ui"/>
              </a:rPr>
              <a:t>ENJOY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the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same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book.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9. It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</a:rPr>
              <a:t>occurred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to me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the </a:t>
            </a:r>
            <a:r>
              <a:rPr lang="pt-BR" sz="1200" b="1" i="0" u="none" strike="noStrike" dirty="0">
                <a:solidFill>
                  <a:srgbClr val="C00000"/>
                </a:solidFill>
                <a:effectLst/>
                <a:latin typeface="system-ui"/>
              </a:rPr>
              <a:t>FRUITS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here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1" i="0" u="none" dirty="0">
                <a:solidFill>
                  <a:srgbClr val="C00000"/>
                </a:solidFill>
                <a:effectLst/>
                <a:latin typeface="system-ui"/>
              </a:rPr>
              <a:t>ARE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>
                <a:solidFill>
                  <a:srgbClr val="C00000"/>
                </a:solidFill>
                <a:effectLst/>
                <a:latin typeface="system-ui"/>
              </a:rPr>
              <a:t>BETTER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10. It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</a:rPr>
              <a:t>occurred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to me that </a:t>
            </a:r>
            <a:r>
              <a:rPr lang="pt-BR" sz="1200" b="1" i="0" u="none" strike="noStrike" dirty="0">
                <a:solidFill>
                  <a:srgbClr val="C00000"/>
                </a:solidFill>
                <a:effectLst/>
                <a:latin typeface="system-ui"/>
              </a:rPr>
              <a:t>EATING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>
                <a:solidFill>
                  <a:srgbClr val="C00000"/>
                </a:solidFill>
                <a:effectLst/>
                <a:latin typeface="system-ui"/>
              </a:rPr>
              <a:t>HEALTHY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food makes me </a:t>
            </a:r>
            <a:r>
              <a:rPr lang="pt-BR" sz="1200" b="1" i="0" u="none" strike="noStrike" dirty="0">
                <a:solidFill>
                  <a:srgbClr val="C00000"/>
                </a:solidFill>
                <a:effectLst/>
                <a:latin typeface="system-ui"/>
              </a:rPr>
              <a:t>FEEL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good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.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EF7D9350-A2F7-47BA-808E-AC3DC6DAA823}"/>
              </a:ext>
            </a:extLst>
          </p:cNvPr>
          <p:cNvSpPr txBox="1"/>
          <p:nvPr/>
        </p:nvSpPr>
        <p:spPr>
          <a:xfrm>
            <a:off x="269582" y="5498422"/>
            <a:ext cx="35132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11. 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She’ll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be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back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 </a:t>
            </a:r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as </a:t>
            </a:r>
            <a:r>
              <a:rPr lang="pt-BR" sz="1200" b="1" i="0" u="none" strike="noStrike" dirty="0" err="1">
                <a:solidFill>
                  <a:srgbClr val="008000"/>
                </a:solidFill>
                <a:effectLst/>
                <a:latin typeface="system-ui"/>
              </a:rPr>
              <a:t>soon</a:t>
            </a:r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 as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possible.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12. 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He’ll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work </a:t>
            </a:r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as hard as 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he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can.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13. 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Try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to be </a:t>
            </a:r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as </a:t>
            </a:r>
            <a:r>
              <a:rPr lang="pt-BR" sz="1200" b="1" i="0" u="none" strike="noStrike" dirty="0" err="1">
                <a:solidFill>
                  <a:srgbClr val="008000"/>
                </a:solidFill>
                <a:effectLst/>
                <a:latin typeface="system-ui"/>
              </a:rPr>
              <a:t>careful</a:t>
            </a:r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 as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possible on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this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situation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14. 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Eat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 </a:t>
            </a:r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as fast as 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can.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There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is not time.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15. 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The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cake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was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 </a:t>
            </a:r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as hot as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the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tea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.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C495FC5F-FCA3-4A13-8911-1EBFF4ED315E}"/>
              </a:ext>
            </a:extLst>
          </p:cNvPr>
          <p:cNvSpPr txBox="1"/>
          <p:nvPr/>
        </p:nvSpPr>
        <p:spPr>
          <a:xfrm>
            <a:off x="272092" y="7329606"/>
            <a:ext cx="35132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16. </a:t>
            </a:r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ystem-ui"/>
              </a:rPr>
              <a:t>I’ll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ystem-ui"/>
              </a:rPr>
              <a:t>let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ystem-ui"/>
              </a:rPr>
              <a:t>you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ystem-ui"/>
              </a:rPr>
              <a:t>know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 </a:t>
            </a:r>
            <a:r>
              <a:rPr lang="pt-BR" sz="1200" b="1" i="1" u="none" strike="noStrike" dirty="0" err="1">
                <a:solidFill>
                  <a:srgbClr val="C00000"/>
                </a:solidFill>
                <a:effectLst/>
                <a:latin typeface="system-ui"/>
              </a:rPr>
              <a:t>w</a:t>
            </a:r>
            <a:r>
              <a:rPr lang="pt-BR" sz="1200" i="1" dirty="0" err="1">
                <a:solidFill>
                  <a:srgbClr val="C00000"/>
                </a:solidFill>
                <a:latin typeface="system-ui"/>
              </a:rPr>
              <a:t>hen</a:t>
            </a:r>
            <a:r>
              <a:rPr lang="pt-BR" sz="1200" i="1" dirty="0">
                <a:solidFill>
                  <a:srgbClr val="C00000"/>
                </a:solidFill>
                <a:latin typeface="system-ui"/>
              </a:rPr>
              <a:t> </a:t>
            </a:r>
            <a:r>
              <a:rPr lang="pt-BR" sz="1200" i="1" dirty="0" err="1">
                <a:solidFill>
                  <a:srgbClr val="C00000"/>
                </a:solidFill>
                <a:latin typeface="system-ui"/>
              </a:rPr>
              <a:t>you</a:t>
            </a:r>
            <a:r>
              <a:rPr lang="pt-BR" sz="1200" i="1" dirty="0">
                <a:solidFill>
                  <a:srgbClr val="C00000"/>
                </a:solidFill>
                <a:latin typeface="system-ui"/>
              </a:rPr>
              <a:t> </a:t>
            </a:r>
            <a:r>
              <a:rPr lang="pt-BR" sz="1200" i="1" dirty="0" err="1">
                <a:solidFill>
                  <a:srgbClr val="C00000"/>
                </a:solidFill>
                <a:latin typeface="system-ui"/>
              </a:rPr>
              <a:t>should</a:t>
            </a:r>
            <a:r>
              <a:rPr lang="pt-BR" sz="1200" i="1" dirty="0">
                <a:solidFill>
                  <a:srgbClr val="C00000"/>
                </a:solidFill>
                <a:latin typeface="system-ui"/>
              </a:rPr>
              <a:t> stop.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17. </a:t>
            </a:r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ystem-ui"/>
              </a:rPr>
              <a:t>I’ll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ystem-ui"/>
              </a:rPr>
              <a:t>let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ystem-ui"/>
              </a:rPr>
              <a:t>you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ystem-ui"/>
              </a:rPr>
              <a:t>know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 </a:t>
            </a:r>
            <a:r>
              <a:rPr lang="pt-BR" sz="1200" i="1" dirty="0" err="1">
                <a:solidFill>
                  <a:srgbClr val="C00000"/>
                </a:solidFill>
                <a:latin typeface="system-ui"/>
              </a:rPr>
              <a:t>why</a:t>
            </a:r>
            <a:r>
              <a:rPr lang="pt-BR" sz="1200" i="1" dirty="0">
                <a:solidFill>
                  <a:srgbClr val="C00000"/>
                </a:solidFill>
                <a:latin typeface="system-ui"/>
              </a:rPr>
              <a:t> I </a:t>
            </a:r>
            <a:r>
              <a:rPr lang="pt-BR" sz="1200" i="1" dirty="0" err="1">
                <a:solidFill>
                  <a:srgbClr val="C00000"/>
                </a:solidFill>
                <a:latin typeface="system-ui"/>
              </a:rPr>
              <a:t>decided</a:t>
            </a:r>
            <a:r>
              <a:rPr lang="pt-BR" sz="1200" i="1" dirty="0">
                <a:solidFill>
                  <a:srgbClr val="C00000"/>
                </a:solidFill>
                <a:latin typeface="system-ui"/>
              </a:rPr>
              <a:t> not to come.</a:t>
            </a:r>
            <a:br>
              <a:rPr lang="pt-BR" sz="1200" i="1" dirty="0">
                <a:solidFill>
                  <a:srgbClr val="C00000"/>
                </a:solidFill>
                <a:latin typeface="system-ui"/>
              </a:rPr>
            </a:br>
            <a:endParaRPr lang="pt-BR" sz="1200" i="1" dirty="0">
              <a:solidFill>
                <a:srgbClr val="C00000"/>
              </a:solidFill>
              <a:latin typeface="system-ui"/>
            </a:endParaRPr>
          </a:p>
          <a:p>
            <a:r>
              <a:rPr lang="pt-BR" sz="1200" b="1" dirty="0">
                <a:solidFill>
                  <a:srgbClr val="8B0000"/>
                </a:solidFill>
                <a:latin typeface="system-ui"/>
              </a:rPr>
              <a:t>18. </a:t>
            </a:r>
            <a:r>
              <a:rPr lang="pt-BR" sz="1200" b="1" dirty="0" err="1">
                <a:solidFill>
                  <a:srgbClr val="8B0000"/>
                </a:solidFill>
                <a:latin typeface="system-ui"/>
              </a:rPr>
              <a:t>I’ll</a:t>
            </a:r>
            <a:r>
              <a:rPr lang="pt-BR" sz="1200" b="1" dirty="0">
                <a:solidFill>
                  <a:srgbClr val="8B0000"/>
                </a:solidFill>
                <a:latin typeface="system-ui"/>
              </a:rPr>
              <a:t> </a:t>
            </a:r>
            <a:r>
              <a:rPr lang="pt-BR" sz="1200" b="1" dirty="0" err="1">
                <a:solidFill>
                  <a:srgbClr val="8B0000"/>
                </a:solidFill>
                <a:latin typeface="system-ui"/>
              </a:rPr>
              <a:t>let</a:t>
            </a:r>
            <a:r>
              <a:rPr lang="pt-BR" sz="1200" b="1" dirty="0">
                <a:solidFill>
                  <a:srgbClr val="8B0000"/>
                </a:solidFill>
                <a:latin typeface="system-ui"/>
              </a:rPr>
              <a:t> </a:t>
            </a:r>
            <a:r>
              <a:rPr lang="pt-BR" sz="1200" b="1" dirty="0" err="1">
                <a:solidFill>
                  <a:srgbClr val="8B0000"/>
                </a:solidFill>
                <a:latin typeface="system-ui"/>
              </a:rPr>
              <a:t>you</a:t>
            </a:r>
            <a:r>
              <a:rPr lang="pt-BR" sz="1200" b="1" dirty="0">
                <a:solidFill>
                  <a:srgbClr val="8B0000"/>
                </a:solidFill>
                <a:latin typeface="system-ui"/>
              </a:rPr>
              <a:t> </a:t>
            </a:r>
            <a:r>
              <a:rPr lang="pt-BR" sz="1200" b="1" dirty="0" err="1">
                <a:solidFill>
                  <a:srgbClr val="8B0000"/>
                </a:solidFill>
                <a:latin typeface="system-ui"/>
              </a:rPr>
              <a:t>know</a:t>
            </a:r>
            <a:r>
              <a:rPr lang="pt-BR" sz="1200" b="1" i="1" dirty="0">
                <a:solidFill>
                  <a:srgbClr val="C00000"/>
                </a:solidFill>
                <a:latin typeface="system-ui"/>
              </a:rPr>
              <a:t> </a:t>
            </a:r>
            <a:r>
              <a:rPr lang="pt-BR" sz="1200" i="1" dirty="0">
                <a:solidFill>
                  <a:srgbClr val="C00000"/>
                </a:solidFill>
                <a:latin typeface="system-ui"/>
              </a:rPr>
              <a:t>if I </a:t>
            </a:r>
            <a:r>
              <a:rPr lang="pt-BR" sz="1200" i="1" dirty="0" err="1">
                <a:solidFill>
                  <a:srgbClr val="C00000"/>
                </a:solidFill>
                <a:latin typeface="system-ui"/>
              </a:rPr>
              <a:t>get</a:t>
            </a:r>
            <a:r>
              <a:rPr lang="pt-BR" sz="1200" i="1" dirty="0">
                <a:solidFill>
                  <a:srgbClr val="C00000"/>
                </a:solidFill>
                <a:latin typeface="system-ui"/>
              </a:rPr>
              <a:t> </a:t>
            </a:r>
            <a:r>
              <a:rPr lang="pt-BR" sz="1200" i="1" dirty="0" err="1">
                <a:solidFill>
                  <a:srgbClr val="C00000"/>
                </a:solidFill>
                <a:latin typeface="system-ui"/>
              </a:rPr>
              <a:t>better</a:t>
            </a:r>
            <a:r>
              <a:rPr lang="pt-BR" sz="1200" i="1" dirty="0">
                <a:solidFill>
                  <a:srgbClr val="C00000"/>
                </a:solidFill>
                <a:latin typeface="system-ui"/>
              </a:rPr>
              <a:t>. </a:t>
            </a:r>
            <a:br>
              <a:rPr lang="pt-BR" sz="1200" i="1" dirty="0">
                <a:solidFill>
                  <a:srgbClr val="C00000"/>
                </a:solidFill>
                <a:latin typeface="system-ui"/>
              </a:rPr>
            </a:br>
            <a:endParaRPr lang="pt-BR" sz="1200" i="1" dirty="0">
              <a:solidFill>
                <a:srgbClr val="C00000"/>
              </a:solidFill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19. </a:t>
            </a:r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ystem-ui"/>
              </a:rPr>
              <a:t>I’ll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ystem-ui"/>
              </a:rPr>
              <a:t>let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ystem-ui"/>
              </a:rPr>
              <a:t>you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ystem-ui"/>
              </a:rPr>
              <a:t>know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 </a:t>
            </a:r>
            <a:r>
              <a:rPr lang="pt-BR" sz="1200" i="1" dirty="0">
                <a:solidFill>
                  <a:srgbClr val="C00000"/>
                </a:solidFill>
                <a:latin typeface="system-ui"/>
              </a:rPr>
              <a:t>as </a:t>
            </a:r>
            <a:r>
              <a:rPr lang="pt-BR" sz="1200" i="1" dirty="0" err="1">
                <a:solidFill>
                  <a:srgbClr val="C00000"/>
                </a:solidFill>
                <a:latin typeface="system-ui"/>
              </a:rPr>
              <a:t>soon</a:t>
            </a:r>
            <a:r>
              <a:rPr lang="pt-BR" sz="1200" i="1" dirty="0">
                <a:solidFill>
                  <a:srgbClr val="C00000"/>
                </a:solidFill>
                <a:latin typeface="system-ui"/>
              </a:rPr>
              <a:t> as possible.</a:t>
            </a:r>
            <a:br>
              <a:rPr lang="pt-BR" sz="1200" i="1" dirty="0">
                <a:solidFill>
                  <a:srgbClr val="C00000"/>
                </a:solidFill>
                <a:latin typeface="system-ui"/>
              </a:rPr>
            </a:br>
            <a:endParaRPr lang="pt-BR" sz="1200" i="1" dirty="0">
              <a:solidFill>
                <a:srgbClr val="C00000"/>
              </a:solidFill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20. </a:t>
            </a:r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ystem-ui"/>
              </a:rPr>
              <a:t>I’ll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ystem-ui"/>
              </a:rPr>
              <a:t>let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ystem-ui"/>
              </a:rPr>
              <a:t>you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ystem-ui"/>
              </a:rPr>
              <a:t>know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 </a:t>
            </a:r>
            <a:r>
              <a:rPr lang="pt-BR" sz="1200" i="1" dirty="0" err="1">
                <a:solidFill>
                  <a:srgbClr val="C00000"/>
                </a:solidFill>
                <a:latin typeface="system-ui"/>
              </a:rPr>
              <a:t>when</a:t>
            </a:r>
            <a:r>
              <a:rPr lang="pt-BR" sz="1200" i="1" dirty="0">
                <a:solidFill>
                  <a:srgbClr val="C00000"/>
                </a:solidFill>
                <a:latin typeface="system-ui"/>
              </a:rPr>
              <a:t> </a:t>
            </a:r>
            <a:r>
              <a:rPr lang="pt-BR" sz="1200" i="1" dirty="0" err="1">
                <a:solidFill>
                  <a:srgbClr val="C00000"/>
                </a:solidFill>
                <a:latin typeface="system-ui"/>
              </a:rPr>
              <a:t>she</a:t>
            </a:r>
            <a:r>
              <a:rPr lang="pt-BR" sz="1200" i="1" dirty="0">
                <a:solidFill>
                  <a:srgbClr val="C00000"/>
                </a:solidFill>
                <a:latin typeface="system-ui"/>
              </a:rPr>
              <a:t> </a:t>
            </a:r>
            <a:r>
              <a:rPr lang="pt-BR" sz="1200" i="1" dirty="0" err="1">
                <a:solidFill>
                  <a:srgbClr val="C00000"/>
                </a:solidFill>
                <a:latin typeface="system-ui"/>
              </a:rPr>
              <a:t>gets</a:t>
            </a:r>
            <a:r>
              <a:rPr lang="pt-BR" sz="1200" i="1" dirty="0">
                <a:solidFill>
                  <a:srgbClr val="C00000"/>
                </a:solidFill>
                <a:latin typeface="system-ui"/>
              </a:rPr>
              <a:t> home.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9CA58E60-ED5E-4D03-9F12-18313F22E639}"/>
              </a:ext>
            </a:extLst>
          </p:cNvPr>
          <p:cNvSpPr txBox="1"/>
          <p:nvPr/>
        </p:nvSpPr>
        <p:spPr>
          <a:xfrm>
            <a:off x="3796373" y="5393569"/>
            <a:ext cx="2919958" cy="2002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200" dirty="0">
                <a:solidFill>
                  <a:srgbClr val="C00000"/>
                </a:solidFill>
                <a:latin typeface="system-ui"/>
              </a:rPr>
              <a:t>A. O bolo estava tão quente quanto o chá.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rgbClr val="C00000"/>
                </a:solidFill>
                <a:latin typeface="system-ui"/>
              </a:rPr>
              <a:t>B. Ele trabalhará o máximo que puder.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rgbClr val="C00000"/>
                </a:solidFill>
                <a:latin typeface="system-ui"/>
              </a:rPr>
              <a:t>C. Tente ser o mais cuidadoso possível nesta situação.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rgbClr val="C00000"/>
                </a:solidFill>
                <a:latin typeface="system-ui"/>
              </a:rPr>
              <a:t>D. Ela estará de volta assim que possível.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rgbClr val="C00000"/>
                </a:solidFill>
                <a:latin typeface="system-ui"/>
              </a:rPr>
              <a:t>Coma o mais rápido que puder. Não há tempo..</a:t>
            </a:r>
          </a:p>
        </p:txBody>
      </p: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A4EE3193-FC53-48BF-A02B-F48D37525ADF}"/>
              </a:ext>
            </a:extLst>
          </p:cNvPr>
          <p:cNvGrpSpPr/>
          <p:nvPr/>
        </p:nvGrpSpPr>
        <p:grpSpPr>
          <a:xfrm>
            <a:off x="5268151" y="1540188"/>
            <a:ext cx="1150837" cy="793425"/>
            <a:chOff x="5268151" y="1540188"/>
            <a:chExt cx="1150837" cy="793425"/>
          </a:xfrm>
        </p:grpSpPr>
        <p:pic>
          <p:nvPicPr>
            <p:cNvPr id="45" name="Picture 2" descr="How to Ace Your First Day at a New Job">
              <a:extLst>
                <a:ext uri="{FF2B5EF4-FFF2-40B4-BE49-F238E27FC236}">
                  <a16:creationId xmlns:a16="http://schemas.microsoft.com/office/drawing/2014/main" id="{5163AD81-A5D0-4675-885E-82C9FB2D60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7751" y="1614099"/>
              <a:ext cx="1081237" cy="719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CB57536D-C6EA-4001-854C-0DBE7FD77B88}"/>
                </a:ext>
              </a:extLst>
            </p:cNvPr>
            <p:cNvSpPr/>
            <p:nvPr/>
          </p:nvSpPr>
          <p:spPr>
            <a:xfrm>
              <a:off x="5268151" y="1540188"/>
              <a:ext cx="299855" cy="280308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C1E38FAB-7971-417E-89D0-F30F4F946E7C}"/>
              </a:ext>
            </a:extLst>
          </p:cNvPr>
          <p:cNvGrpSpPr/>
          <p:nvPr/>
        </p:nvGrpSpPr>
        <p:grpSpPr>
          <a:xfrm>
            <a:off x="3741340" y="1424030"/>
            <a:ext cx="1121823" cy="760031"/>
            <a:chOff x="4807426" y="1467778"/>
            <a:chExt cx="1121823" cy="760031"/>
          </a:xfrm>
        </p:grpSpPr>
        <p:pic>
          <p:nvPicPr>
            <p:cNvPr id="49" name="Picture 4" descr="500+ House Images [HQ] | Download Free Images on Unsplash">
              <a:extLst>
                <a:ext uri="{FF2B5EF4-FFF2-40B4-BE49-F238E27FC236}">
                  <a16:creationId xmlns:a16="http://schemas.microsoft.com/office/drawing/2014/main" id="{BE289F71-16E6-4615-B1E1-A775F6676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7426" y="1547345"/>
              <a:ext cx="1022555" cy="6804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889556AD-7315-4B1B-B3B1-57BADFD4DC6A}"/>
                </a:ext>
              </a:extLst>
            </p:cNvPr>
            <p:cNvSpPr/>
            <p:nvPr/>
          </p:nvSpPr>
          <p:spPr>
            <a:xfrm>
              <a:off x="5629394" y="1467778"/>
              <a:ext cx="299855" cy="280308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5E09C7B7-2D36-49C6-9369-E4BCF65D2876}"/>
              </a:ext>
            </a:extLst>
          </p:cNvPr>
          <p:cNvGrpSpPr/>
          <p:nvPr/>
        </p:nvGrpSpPr>
        <p:grpSpPr>
          <a:xfrm>
            <a:off x="5277425" y="2516743"/>
            <a:ext cx="1308483" cy="812768"/>
            <a:chOff x="5275007" y="2395649"/>
            <a:chExt cx="1308483" cy="812768"/>
          </a:xfrm>
        </p:grpSpPr>
        <p:pic>
          <p:nvPicPr>
            <p:cNvPr id="55" name="Picture 6" descr="Chess definição e significado | Dicionário Inglês Collins">
              <a:extLst>
                <a:ext uri="{FF2B5EF4-FFF2-40B4-BE49-F238E27FC236}">
                  <a16:creationId xmlns:a16="http://schemas.microsoft.com/office/drawing/2014/main" id="{875F40EC-8981-4393-8268-831C2EFD739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698"/>
            <a:stretch/>
          </p:blipFill>
          <p:spPr bwMode="auto">
            <a:xfrm>
              <a:off x="5275007" y="2476675"/>
              <a:ext cx="1308483" cy="7317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5A7D1C0B-B1E8-4841-92B3-B35B69E1AEAA}"/>
                </a:ext>
              </a:extLst>
            </p:cNvPr>
            <p:cNvSpPr/>
            <p:nvPr/>
          </p:nvSpPr>
          <p:spPr>
            <a:xfrm>
              <a:off x="6261183" y="2395649"/>
              <a:ext cx="299855" cy="280308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FA11219D-31FF-456B-9AC4-38DDA20DD8E0}"/>
              </a:ext>
            </a:extLst>
          </p:cNvPr>
          <p:cNvGrpSpPr/>
          <p:nvPr/>
        </p:nvGrpSpPr>
        <p:grpSpPr>
          <a:xfrm>
            <a:off x="3943645" y="2476675"/>
            <a:ext cx="1260234" cy="807830"/>
            <a:chOff x="3881335" y="2540248"/>
            <a:chExt cx="1260234" cy="807830"/>
          </a:xfrm>
        </p:grpSpPr>
        <p:pic>
          <p:nvPicPr>
            <p:cNvPr id="58" name="Picture 8" descr="Plataforma cripto roubada em US$ 600 mi oferece US$ 500 mil e vaga de chefe  de segurança para hacker - InfoMoney">
              <a:extLst>
                <a:ext uri="{FF2B5EF4-FFF2-40B4-BE49-F238E27FC236}">
                  <a16:creationId xmlns:a16="http://schemas.microsoft.com/office/drawing/2014/main" id="{DE13FA86-075B-4A4B-8C5C-FD0E8C8030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1335" y="2580830"/>
              <a:ext cx="1152968" cy="767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Elipse 58">
              <a:extLst>
                <a:ext uri="{FF2B5EF4-FFF2-40B4-BE49-F238E27FC236}">
                  <a16:creationId xmlns:a16="http://schemas.microsoft.com/office/drawing/2014/main" id="{CD592524-1238-4FAE-ABBF-C40CBB9AA21A}"/>
                </a:ext>
              </a:extLst>
            </p:cNvPr>
            <p:cNvSpPr/>
            <p:nvPr/>
          </p:nvSpPr>
          <p:spPr>
            <a:xfrm>
              <a:off x="4841714" y="2540248"/>
              <a:ext cx="299855" cy="280308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B5E057FD-5091-4687-9524-8F829D1FC73F}"/>
              </a:ext>
            </a:extLst>
          </p:cNvPr>
          <p:cNvSpPr txBox="1"/>
          <p:nvPr/>
        </p:nvSpPr>
        <p:spPr>
          <a:xfrm>
            <a:off x="5287091" y="155412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rgbClr val="C00000"/>
                </a:solidFill>
                <a:latin typeface="system-ui"/>
              </a:rPr>
              <a:t>1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290103ED-7315-46A7-BEB7-6B7B887E8EBB}"/>
              </a:ext>
            </a:extLst>
          </p:cNvPr>
          <p:cNvSpPr txBox="1"/>
          <p:nvPr/>
        </p:nvSpPr>
        <p:spPr>
          <a:xfrm>
            <a:off x="4913357" y="250068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rgbClr val="C00000"/>
                </a:solidFill>
                <a:latin typeface="system-ui"/>
              </a:rPr>
              <a:t>5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299A8271-87D3-4230-9EB2-824A7F780AB4}"/>
              </a:ext>
            </a:extLst>
          </p:cNvPr>
          <p:cNvSpPr txBox="1"/>
          <p:nvPr/>
        </p:nvSpPr>
        <p:spPr>
          <a:xfrm>
            <a:off x="4584834" y="142430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rgbClr val="C00000"/>
                </a:solidFill>
                <a:latin typeface="system-ui"/>
              </a:rPr>
              <a:t>2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3F8CF75-DDD3-4F8B-850C-39D820635A31}"/>
              </a:ext>
            </a:extLst>
          </p:cNvPr>
          <p:cNvSpPr txBox="1"/>
          <p:nvPr/>
        </p:nvSpPr>
        <p:spPr>
          <a:xfrm>
            <a:off x="6285127" y="253004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rgbClr val="C00000"/>
                </a:solidFill>
                <a:latin typeface="system-ui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81752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3F573C7A-0F2D-4281-A314-B7C9EB268B2F}"/>
              </a:ext>
            </a:extLst>
          </p:cNvPr>
          <p:cNvSpPr/>
          <p:nvPr/>
        </p:nvSpPr>
        <p:spPr>
          <a:xfrm>
            <a:off x="309087" y="923578"/>
            <a:ext cx="1507681" cy="297626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PHRASAL VERBS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227A61-0251-4D36-907C-F81F41E79EB3}"/>
              </a:ext>
            </a:extLst>
          </p:cNvPr>
          <p:cNvSpPr txBox="1"/>
          <p:nvPr/>
        </p:nvSpPr>
        <p:spPr>
          <a:xfrm>
            <a:off x="236895" y="1354258"/>
            <a:ext cx="57661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12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) Escreva mais frases com os </a:t>
            </a:r>
            <a:r>
              <a:rPr lang="pt-BR" sz="1200" b="1" i="1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Phrasal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b="1" i="1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Verbs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:</a:t>
            </a:r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 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2CF4C379-95C1-41A5-AB73-3A8F5AA70FF7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VOCABULARY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114CC67-1D8F-405E-B157-14245ACD7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145" y="782059"/>
            <a:ext cx="612334" cy="612334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EE7A60DB-867A-4130-991A-C3E3A890717C}"/>
              </a:ext>
            </a:extLst>
          </p:cNvPr>
          <p:cNvSpPr txBox="1"/>
          <p:nvPr/>
        </p:nvSpPr>
        <p:spPr>
          <a:xfrm>
            <a:off x="4332855" y="268411"/>
            <a:ext cx="1924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/>
                </a:solidFill>
              </a:rPr>
              <a:t>Lesson 11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DFFD414-052A-461A-B23B-0620BFDB313B}"/>
              </a:ext>
            </a:extLst>
          </p:cNvPr>
          <p:cNvSpPr txBox="1"/>
          <p:nvPr/>
        </p:nvSpPr>
        <p:spPr>
          <a:xfrm>
            <a:off x="4163844" y="690252"/>
            <a:ext cx="228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Comparative</a:t>
            </a:r>
            <a:r>
              <a:rPr lang="pt-BR" sz="1400" i="1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&amp; Superlative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31C61020-433B-4DDC-8F7B-DF136995382E}"/>
              </a:ext>
            </a:extLst>
          </p:cNvPr>
          <p:cNvSpPr/>
          <p:nvPr/>
        </p:nvSpPr>
        <p:spPr>
          <a:xfrm>
            <a:off x="152400" y="9403092"/>
            <a:ext cx="6553199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8 – 11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F850B425-8F39-43A6-BF4D-0B55D0D561D3}"/>
              </a:ext>
            </a:extLst>
          </p:cNvPr>
          <p:cNvSpPr txBox="1"/>
          <p:nvPr/>
        </p:nvSpPr>
        <p:spPr>
          <a:xfrm>
            <a:off x="214044" y="1612632"/>
            <a:ext cx="57691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0" dirty="0">
                <a:solidFill>
                  <a:srgbClr val="8B0000"/>
                </a:solidFill>
                <a:effectLst/>
                <a:latin typeface="system-ui"/>
              </a:rPr>
              <a:t>Take care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- </a:t>
            </a: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</a:rPr>
              <a:t>(care)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-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cuidar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 de algo,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como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 planta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ou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 animal,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ou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 de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alguma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pessoa</a:t>
            </a:r>
            <a:br>
              <a:rPr lang="en-US" sz="1200" dirty="0">
                <a:latin typeface="system-ui"/>
              </a:rPr>
            </a:b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I'm taking care of my mother’s cat while she is the hospital.</a:t>
            </a:r>
            <a:endParaRPr lang="pt-BR" sz="1200" dirty="0">
              <a:latin typeface="system-ui"/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719E54A1-04D3-4D8D-AF23-824F7F7A96D4}"/>
              </a:ext>
            </a:extLst>
          </p:cNvPr>
          <p:cNvSpPr txBox="1"/>
          <p:nvPr/>
        </p:nvSpPr>
        <p:spPr>
          <a:xfrm>
            <a:off x="214044" y="4269941"/>
            <a:ext cx="57691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0" dirty="0">
                <a:solidFill>
                  <a:srgbClr val="8B0000"/>
                </a:solidFill>
                <a:effectLst/>
                <a:latin typeface="system-ui"/>
              </a:rPr>
              <a:t>Take </a:t>
            </a:r>
            <a:r>
              <a:rPr lang="pt-BR" sz="1200" b="1" i="0" dirty="0" err="1">
                <a:solidFill>
                  <a:srgbClr val="8B0000"/>
                </a:solidFill>
                <a:effectLst/>
                <a:latin typeface="system-ui"/>
              </a:rPr>
              <a:t>back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- </a:t>
            </a:r>
            <a:r>
              <a:rPr lang="pt-BR" sz="1200" b="0" i="0" dirty="0">
                <a:solidFill>
                  <a:srgbClr val="0D6EFD"/>
                </a:solidFill>
                <a:effectLst/>
                <a:latin typeface="system-ui"/>
              </a:rPr>
              <a:t>(</a:t>
            </a:r>
            <a:r>
              <a:rPr lang="pt-BR" sz="1200" b="0" i="0" dirty="0" err="1">
                <a:solidFill>
                  <a:srgbClr val="0D6EFD"/>
                </a:solidFill>
                <a:effectLst/>
                <a:latin typeface="system-ui"/>
              </a:rPr>
              <a:t>return</a:t>
            </a:r>
            <a:r>
              <a:rPr lang="pt-BR" sz="1200" b="0" i="0" dirty="0">
                <a:solidFill>
                  <a:srgbClr val="0D6EFD"/>
                </a:solidFill>
                <a:effectLst/>
                <a:latin typeface="system-ui"/>
              </a:rPr>
              <a:t>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- devolver, entregar de volta o que não é seu</a:t>
            </a:r>
            <a:br>
              <a:rPr lang="pt-BR" sz="1200" dirty="0">
                <a:latin typeface="system-ui"/>
              </a:rPr>
            </a:b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I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want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to take it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back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right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now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.</a:t>
            </a:r>
            <a:endParaRPr lang="pt-BR" sz="1200" dirty="0">
              <a:latin typeface="system-ui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60F64871-7F01-4F55-B7B8-616E97C8C870}"/>
              </a:ext>
            </a:extLst>
          </p:cNvPr>
          <p:cNvSpPr txBox="1"/>
          <p:nvPr/>
        </p:nvSpPr>
        <p:spPr>
          <a:xfrm>
            <a:off x="236895" y="6882028"/>
            <a:ext cx="57691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0" dirty="0">
                <a:solidFill>
                  <a:srgbClr val="8B0000"/>
                </a:solidFill>
                <a:effectLst/>
                <a:latin typeface="system-ui"/>
              </a:rPr>
              <a:t>Give away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- </a:t>
            </a: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</a:rPr>
              <a:t>(donate)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-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fazer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uma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doação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,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entregar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,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dar</a:t>
            </a:r>
            <a:br>
              <a:rPr lang="en-US" sz="1200" dirty="0">
                <a:latin typeface="system-ui"/>
              </a:rPr>
            </a:b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I gave most of my clothes away when I moved abroad.</a:t>
            </a:r>
            <a:endParaRPr lang="pt-BR" sz="1200" dirty="0">
              <a:latin typeface="system-ui"/>
            </a:endParaRPr>
          </a:p>
        </p:txBody>
      </p:sp>
      <p:pic>
        <p:nvPicPr>
          <p:cNvPr id="1026" name="Picture 2" descr="Top 10 Gadgets for Taking Care of Yourself - Dynseo">
            <a:extLst>
              <a:ext uri="{FF2B5EF4-FFF2-40B4-BE49-F238E27FC236}">
                <a16:creationId xmlns:a16="http://schemas.microsoft.com/office/drawing/2014/main" id="{B01A543E-326A-486D-9093-AB0A077D1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163" y="1899693"/>
            <a:ext cx="1579230" cy="105090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mpresa terá de devolver dinheiro descontado de empregado por supostas  avarias em mercadorias">
            <a:extLst>
              <a:ext uri="{FF2B5EF4-FFF2-40B4-BE49-F238E27FC236}">
                <a16:creationId xmlns:a16="http://schemas.microsoft.com/office/drawing/2014/main" id="{A9308D41-A99D-4850-B104-F98821EAE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487" y="4224719"/>
            <a:ext cx="1712879" cy="95921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oações da Campanha do Agasalho 2021 podem ser feitas no sistema  drive-thru, em Curitiba e Londrina; saiba mais | rpc | Rede Globo">
            <a:extLst>
              <a:ext uri="{FF2B5EF4-FFF2-40B4-BE49-F238E27FC236}">
                <a16:creationId xmlns:a16="http://schemas.microsoft.com/office/drawing/2014/main" id="{AD5DB748-D15E-4EB0-97E9-1EDD31CDA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380" y="6926493"/>
            <a:ext cx="1659985" cy="100518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057A405E-5EC7-4DA7-8BC4-BBD1D9CEDAAD}"/>
              </a:ext>
            </a:extLst>
          </p:cNvPr>
          <p:cNvSpPr txBox="1"/>
          <p:nvPr/>
        </p:nvSpPr>
        <p:spPr>
          <a:xfrm>
            <a:off x="309087" y="2101839"/>
            <a:ext cx="375794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system-ui"/>
              </a:rPr>
              <a:t>He has to 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system-ui"/>
              </a:rPr>
              <a:t>take care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ystem-ui"/>
              </a:rPr>
              <a:t> of his sick mother.</a:t>
            </a:r>
            <a:endParaRPr lang="en-US" sz="1200" dirty="0">
              <a:solidFill>
                <a:srgbClr val="C00000"/>
              </a:solidFill>
              <a:latin typeface="system-ui"/>
            </a:endParaRPr>
          </a:p>
          <a:p>
            <a:r>
              <a:rPr lang="pt-BR" sz="1200" b="0" i="1" dirty="0">
                <a:solidFill>
                  <a:srgbClr val="C00000"/>
                </a:solidFill>
                <a:effectLst/>
                <a:latin typeface="system-ui"/>
              </a:rPr>
              <a:t>Ele tem que cuidar de sua mãe doente.</a:t>
            </a:r>
            <a:endParaRPr lang="en-US" sz="1200" b="0" i="1" dirty="0">
              <a:solidFill>
                <a:srgbClr val="C00000"/>
              </a:solidFill>
              <a:effectLst/>
              <a:latin typeface="system-ui"/>
            </a:endParaRPr>
          </a:p>
          <a:p>
            <a:pPr marL="171450" indent="-171450">
              <a:buFontTx/>
              <a:buChar char="-"/>
            </a:pPr>
            <a:endParaRPr lang="en-US" sz="1200" dirty="0">
              <a:solidFill>
                <a:srgbClr val="C00000"/>
              </a:solidFill>
              <a:latin typeface="system-ui"/>
            </a:endParaRP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system-ui"/>
              </a:rPr>
              <a:t>No, I have other business to take care of.</a:t>
            </a:r>
          </a:p>
          <a:p>
            <a:r>
              <a:rPr lang="pt-BR" sz="1200" i="1" dirty="0">
                <a:solidFill>
                  <a:srgbClr val="C00000"/>
                </a:solidFill>
                <a:latin typeface="system-ui"/>
              </a:rPr>
              <a:t>Não, tenho outros negócios para cuidar.</a:t>
            </a:r>
            <a:endParaRPr lang="en-US" sz="1200" i="1" dirty="0">
              <a:solidFill>
                <a:srgbClr val="C00000"/>
              </a:solidFill>
              <a:latin typeface="system-ui"/>
            </a:endParaRPr>
          </a:p>
          <a:p>
            <a:endParaRPr lang="en-US" sz="1200" dirty="0">
              <a:solidFill>
                <a:srgbClr val="C00000"/>
              </a:solidFill>
              <a:latin typeface="system-ui"/>
            </a:endParaRPr>
          </a:p>
          <a:p>
            <a:r>
              <a:rPr lang="en-US" sz="1200" b="1" i="0" dirty="0">
                <a:solidFill>
                  <a:srgbClr val="000000"/>
                </a:solidFill>
                <a:effectLst/>
                <a:latin typeface="system-ui"/>
              </a:rPr>
              <a:t>Take care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ystem-ui"/>
              </a:rPr>
              <a:t> not to make any mistakes.</a:t>
            </a:r>
            <a:endParaRPr lang="en-US" sz="1200" b="0" i="0" dirty="0">
              <a:solidFill>
                <a:srgbClr val="C00000"/>
              </a:solidFill>
              <a:effectLst/>
              <a:latin typeface="system-ui"/>
            </a:endParaRPr>
          </a:p>
          <a:p>
            <a:pPr marL="171450" indent="-171450">
              <a:buFontTx/>
              <a:buChar char="-"/>
            </a:pPr>
            <a:r>
              <a:rPr lang="pt-BR" sz="1200" i="1" dirty="0">
                <a:solidFill>
                  <a:srgbClr val="C00000"/>
                </a:solidFill>
                <a:latin typeface="system-ui"/>
              </a:rPr>
              <a:t>Tome cuidado para não cometer nenhum erro.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7772A14-965F-4590-848B-C342DE444C5B}"/>
              </a:ext>
            </a:extLst>
          </p:cNvPr>
          <p:cNvSpPr txBox="1"/>
          <p:nvPr/>
        </p:nvSpPr>
        <p:spPr>
          <a:xfrm>
            <a:off x="215525" y="4865917"/>
            <a:ext cx="432457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system-ui"/>
              </a:rPr>
              <a:t>I forgot to 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system-ui"/>
              </a:rPr>
              <a:t>take back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ystem-ui"/>
              </a:rPr>
              <a:t> my bicycle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r>
              <a:rPr lang="pt-BR" sz="1200" b="0" i="1" dirty="0">
                <a:solidFill>
                  <a:srgbClr val="C00000"/>
                </a:solidFill>
                <a:effectLst/>
                <a:latin typeface="system-ui"/>
              </a:rPr>
              <a:t>Esqueci-me de devolver a minha bicicleta.</a:t>
            </a:r>
            <a:endParaRPr lang="en-US" sz="1200" b="0" i="1" dirty="0">
              <a:solidFill>
                <a:srgbClr val="C00000"/>
              </a:solidFill>
              <a:effectLst/>
              <a:latin typeface="system-ui"/>
            </a:endParaRPr>
          </a:p>
          <a:p>
            <a:endParaRPr lang="en-US" sz="1200" dirty="0">
              <a:solidFill>
                <a:srgbClr val="000000"/>
              </a:solidFill>
              <a:latin typeface="system-ui"/>
            </a:endParaRPr>
          </a:p>
          <a:p>
            <a:pPr marL="171450" indent="-171450">
              <a:buFontTx/>
              <a:buChar char="-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system-ui"/>
              </a:rPr>
              <a:t>Do you have any books to 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system-ui"/>
              </a:rPr>
              <a:t>take back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ystem-ui"/>
              </a:rPr>
              <a:t> to the library?</a:t>
            </a:r>
          </a:p>
          <a:p>
            <a:r>
              <a:rPr lang="pt-BR" sz="1200" b="0" i="1" dirty="0">
                <a:solidFill>
                  <a:srgbClr val="C00000"/>
                </a:solidFill>
                <a:effectLst/>
                <a:latin typeface="system-ui"/>
              </a:rPr>
              <a:t>Você tem algum livro para levar para a biblioteca?</a:t>
            </a:r>
            <a:endParaRPr lang="en-US" sz="1200" b="0" i="1" dirty="0">
              <a:solidFill>
                <a:srgbClr val="C00000"/>
              </a:solidFill>
              <a:effectLst/>
              <a:latin typeface="system-ui"/>
            </a:endParaRPr>
          </a:p>
          <a:p>
            <a:endParaRPr lang="en-US" sz="1200" b="0" i="0" dirty="0">
              <a:solidFill>
                <a:srgbClr val="000000"/>
              </a:solidFill>
              <a:effectLst/>
              <a:latin typeface="system-ui"/>
            </a:endParaRPr>
          </a:p>
          <a:p>
            <a:pPr marL="171450" indent="-171450">
              <a:buFontTx/>
              <a:buChar char="-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system-ui"/>
              </a:rPr>
              <a:t>I 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system-ui"/>
              </a:rPr>
              <a:t>take back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ystem-ui"/>
              </a:rPr>
              <a:t> what I just said.</a:t>
            </a:r>
          </a:p>
          <a:p>
            <a:r>
              <a:rPr lang="pt-BR" sz="1200" i="1" dirty="0">
                <a:solidFill>
                  <a:srgbClr val="C00000"/>
                </a:solidFill>
                <a:latin typeface="system-ui"/>
              </a:rPr>
              <a:t>Retiro o que acabei de dizer.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42B2862-82E5-4F73-BE92-B8D25357582E}"/>
              </a:ext>
            </a:extLst>
          </p:cNvPr>
          <p:cNvSpPr txBox="1"/>
          <p:nvPr/>
        </p:nvSpPr>
        <p:spPr>
          <a:xfrm>
            <a:off x="4785380" y="5183931"/>
            <a:ext cx="1852376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i="0" dirty="0">
                <a:solidFill>
                  <a:srgbClr val="000000"/>
                </a:solidFill>
                <a:effectLst/>
                <a:latin typeface="system-ui"/>
              </a:rPr>
              <a:t>Meaning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system-ui"/>
              </a:rPr>
              <a:t>: v. 1. bring back to the point of departure 2. regain possession of something 3. resume a relationship with someone after an interruption, as in a wife taking back her husband</a:t>
            </a:r>
            <a:endParaRPr lang="pt-BR" sz="1100" dirty="0">
              <a:latin typeface="system-ui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3A97083C-DE5E-4B4E-B381-A87CE70B2C0F}"/>
              </a:ext>
            </a:extLst>
          </p:cNvPr>
          <p:cNvSpPr txBox="1"/>
          <p:nvPr/>
        </p:nvSpPr>
        <p:spPr>
          <a:xfrm>
            <a:off x="3852760" y="8091144"/>
            <a:ext cx="2810972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i="0" dirty="0">
                <a:solidFill>
                  <a:srgbClr val="000000"/>
                </a:solidFill>
                <a:effectLst/>
                <a:latin typeface="system-ui"/>
              </a:rPr>
              <a:t>Meaning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system-ui"/>
              </a:rPr>
              <a:t>: v. 1. make a gift of 2. make known to the public information that was previously known only to a few people or that was meant to be kept a secret 3. formally hand over to the bridegroom in marriage; of a bride by her father 4. give away information about somebody. </a:t>
            </a:r>
            <a:endParaRPr lang="pt-BR" sz="1100" dirty="0">
              <a:latin typeface="system-ui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6978186-0EDA-4892-BCA0-0626CE037C48}"/>
              </a:ext>
            </a:extLst>
          </p:cNvPr>
          <p:cNvSpPr txBox="1"/>
          <p:nvPr/>
        </p:nvSpPr>
        <p:spPr>
          <a:xfrm>
            <a:off x="214044" y="7359667"/>
            <a:ext cx="457133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system-ui"/>
              </a:rPr>
              <a:t>He decided to give away everything he possessed and become a monk.</a:t>
            </a:r>
          </a:p>
          <a:p>
            <a:r>
              <a:rPr lang="pt-BR" sz="1200" i="1" dirty="0">
                <a:solidFill>
                  <a:srgbClr val="C00000"/>
                </a:solidFill>
                <a:latin typeface="system-ui"/>
              </a:rPr>
              <a:t>Ele decidiu doar tudo o que possuía e se tornar um monge.</a:t>
            </a:r>
          </a:p>
          <a:p>
            <a:endParaRPr lang="pt-BR" sz="1200" i="1" dirty="0">
              <a:solidFill>
                <a:srgbClr val="C00000"/>
              </a:solidFill>
              <a:latin typeface="system-ui"/>
            </a:endParaRPr>
          </a:p>
          <a:p>
            <a:pPr marL="171450" indent="-171450">
              <a:buFontTx/>
              <a:buChar char="-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system-ui"/>
              </a:rPr>
              <a:t>Don't 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system-ui"/>
              </a:rPr>
              <a:t>give away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ystem-ui"/>
              </a:rPr>
              <a:t> the end of the story.</a:t>
            </a:r>
            <a:endParaRPr lang="pt-BR" sz="1200" b="0" i="1" dirty="0">
              <a:solidFill>
                <a:srgbClr val="C00000"/>
              </a:solidFill>
              <a:effectLst/>
              <a:latin typeface="system-ui"/>
            </a:endParaRPr>
          </a:p>
          <a:p>
            <a:r>
              <a:rPr lang="pt-BR" sz="1200" i="1" dirty="0">
                <a:solidFill>
                  <a:srgbClr val="C00000"/>
                </a:solidFill>
                <a:latin typeface="system-ui"/>
              </a:rPr>
              <a:t>Não entregue o final da história.</a:t>
            </a:r>
          </a:p>
          <a:p>
            <a:endParaRPr lang="pt-BR" sz="1200" i="1" dirty="0">
              <a:solidFill>
                <a:srgbClr val="C00000"/>
              </a:solidFill>
              <a:latin typeface="system-ui"/>
            </a:endParaRPr>
          </a:p>
          <a:p>
            <a:pPr marL="171450" indent="-171450">
              <a:buFontTx/>
              <a:buChar char="-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system-ui"/>
              </a:rPr>
              <a:t>We have six copies of the book to 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system-ui"/>
              </a:rPr>
              <a:t>give away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ystem-ui"/>
              </a:rPr>
              <a:t>.</a:t>
            </a:r>
            <a:endParaRPr lang="pt-BR" sz="1200" b="0" i="1" dirty="0">
              <a:solidFill>
                <a:srgbClr val="C00000"/>
              </a:solidFill>
              <a:effectLst/>
              <a:latin typeface="system-ui"/>
            </a:endParaRPr>
          </a:p>
          <a:p>
            <a:r>
              <a:rPr lang="pt-BR" sz="1200" i="1" dirty="0">
                <a:solidFill>
                  <a:srgbClr val="C00000"/>
                </a:solidFill>
                <a:latin typeface="system-ui"/>
              </a:rPr>
              <a:t>Temos seis exemplares do livro para distribuir.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966B9584-118A-4B7E-8962-70F2F1D0F850}"/>
              </a:ext>
            </a:extLst>
          </p:cNvPr>
          <p:cNvSpPr txBox="1"/>
          <p:nvPr/>
        </p:nvSpPr>
        <p:spPr>
          <a:xfrm>
            <a:off x="4765163" y="2938502"/>
            <a:ext cx="20299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i="0" dirty="0">
                <a:solidFill>
                  <a:srgbClr val="000000"/>
                </a:solidFill>
                <a:effectLst/>
                <a:latin typeface="system-ui"/>
              </a:rPr>
              <a:t>Meaning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system-ui"/>
              </a:rPr>
              <a:t>: v. 1. be careful, prudent, or watchful 2. be in charge of or deal with 3. take charge of or deal with. </a:t>
            </a:r>
            <a:endParaRPr lang="pt-BR" sz="1100" dirty="0"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1588887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6338C53-73F8-4C0E-95CB-59E45A7521F6}"/>
              </a:ext>
            </a:extLst>
          </p:cNvPr>
          <p:cNvSpPr txBox="1"/>
          <p:nvPr/>
        </p:nvSpPr>
        <p:spPr>
          <a:xfrm>
            <a:off x="943125" y="1334886"/>
            <a:ext cx="4634430" cy="621978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1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REPETITION</a:t>
            </a:r>
          </a:p>
          <a:p>
            <a:pPr marL="228600" indent="-228600">
              <a:spcAft>
                <a:spcPts val="800"/>
              </a:spcAft>
              <a:buAutoNum type="arabicPeriod"/>
            </a:pPr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Sua moto é melhor que a minha.</a:t>
            </a:r>
          </a:p>
          <a:p>
            <a:pPr>
              <a:spcAft>
                <a:spcPts val="800"/>
              </a:spcAft>
            </a:pPr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2. Minha filha é mais alta que a sua.</a:t>
            </a:r>
          </a:p>
          <a:p>
            <a:pPr>
              <a:spcAft>
                <a:spcPts val="800"/>
              </a:spcAft>
            </a:pPr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3. Jane e Bob jogam futebol, mas </a:t>
            </a:r>
            <a:r>
              <a:rPr lang="pt-BR" sz="1200" dirty="0" err="1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Karol</a:t>
            </a:r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 é melhor.</a:t>
            </a:r>
          </a:p>
          <a:p>
            <a:pPr>
              <a:spcAft>
                <a:spcPts val="800"/>
              </a:spcAft>
            </a:pPr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4. Estou mais feliz agora do que antes.</a:t>
            </a:r>
          </a:p>
          <a:p>
            <a:pPr>
              <a:spcAft>
                <a:spcPts val="800"/>
              </a:spcAft>
            </a:pPr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5. Precisamos de uma casa maior.</a:t>
            </a:r>
          </a:p>
          <a:p>
            <a:pPr>
              <a:spcAft>
                <a:spcPts val="800"/>
              </a:spcAft>
            </a:pPr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6. Ele é três anos mais velho que eu.</a:t>
            </a:r>
          </a:p>
          <a:p>
            <a:pPr>
              <a:spcAft>
                <a:spcPts val="800"/>
              </a:spcAft>
            </a:pPr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7. Seu cachorro corre mais rápido que o cachorro de Jane.</a:t>
            </a:r>
          </a:p>
          <a:p>
            <a:pPr>
              <a:spcAft>
                <a:spcPts val="800"/>
              </a:spcAft>
            </a:pPr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8. Sua camiseta é mais barata que a minha.</a:t>
            </a:r>
          </a:p>
          <a:p>
            <a:pPr>
              <a:spcAft>
                <a:spcPts val="800"/>
              </a:spcAft>
            </a:pPr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9. O Canadá é mais frio que a Argentina.</a:t>
            </a:r>
          </a:p>
          <a:p>
            <a:pPr>
              <a:spcAft>
                <a:spcPts val="800"/>
              </a:spcAft>
            </a:pPr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10. O trabalho é muito mais difícil do que eu pensava.</a:t>
            </a:r>
          </a:p>
          <a:p>
            <a:pPr>
              <a:spcAft>
                <a:spcPts val="800"/>
              </a:spcAft>
            </a:pPr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11. Sou o homem mais novo da classe.</a:t>
            </a:r>
          </a:p>
          <a:p>
            <a:pPr>
              <a:spcAft>
                <a:spcPts val="800"/>
              </a:spcAft>
            </a:pPr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12. Você é a pessoa mais inteligente que conheço.</a:t>
            </a:r>
          </a:p>
          <a:p>
            <a:pPr>
              <a:spcAft>
                <a:spcPts val="800"/>
              </a:spcAft>
            </a:pPr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13. Jane não é a prima mais bonita da família.</a:t>
            </a:r>
          </a:p>
          <a:p>
            <a:pPr>
              <a:spcAft>
                <a:spcPts val="800"/>
              </a:spcAft>
            </a:pPr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14. Bob e Jane são os mais inteligentes.</a:t>
            </a:r>
          </a:p>
          <a:p>
            <a:pPr>
              <a:spcAft>
                <a:spcPts val="800"/>
              </a:spcAft>
            </a:pPr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15. Jane é a mais velha das três irmãs.</a:t>
            </a:r>
          </a:p>
          <a:p>
            <a:pPr>
              <a:spcAft>
                <a:spcPts val="800"/>
              </a:spcAft>
            </a:pPr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16. O Monte Everest é a montanha mais alta do mundo.</a:t>
            </a:r>
          </a:p>
          <a:p>
            <a:pPr>
              <a:spcAft>
                <a:spcPts val="800"/>
              </a:spcAft>
            </a:pPr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17. Esse é o melhor filme que eu já vi.</a:t>
            </a:r>
          </a:p>
          <a:p>
            <a:pPr>
              <a:spcAft>
                <a:spcPts val="800"/>
              </a:spcAft>
            </a:pPr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18. Ela tem a maior casa da cidade.</a:t>
            </a:r>
          </a:p>
          <a:p>
            <a:pPr>
              <a:spcAft>
                <a:spcPts val="800"/>
              </a:spcAft>
            </a:pPr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19. Acredito que Paris é a cidade mais romântica do mundo.</a:t>
            </a:r>
          </a:p>
          <a:p>
            <a:pPr>
              <a:spcAft>
                <a:spcPts val="800"/>
              </a:spcAft>
            </a:pPr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20. Ontem foi o dia mais especial de toda a minha vida.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BB7AC5D-60E1-4CA5-8BBF-520A64FFE75E}"/>
              </a:ext>
            </a:extLst>
          </p:cNvPr>
          <p:cNvSpPr txBox="1"/>
          <p:nvPr/>
        </p:nvSpPr>
        <p:spPr>
          <a:xfrm>
            <a:off x="1450508" y="894942"/>
            <a:ext cx="27133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13) Fale em Inglês as frases do Site: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FC145101-3F44-4E2B-BFB8-9A4830AFD41E}"/>
              </a:ext>
            </a:extLst>
          </p:cNvPr>
          <p:cNvSpPr/>
          <p:nvPr/>
        </p:nvSpPr>
        <p:spPr>
          <a:xfrm>
            <a:off x="141670" y="343417"/>
            <a:ext cx="1602910" cy="388580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TEST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ED77A5B9-4FA1-4136-B397-9E978EBADFBE}"/>
              </a:ext>
            </a:extLst>
          </p:cNvPr>
          <p:cNvSpPr/>
          <p:nvPr/>
        </p:nvSpPr>
        <p:spPr>
          <a:xfrm>
            <a:off x="152400" y="9403092"/>
            <a:ext cx="6553199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9 – 11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572258A-0A61-43C5-BA56-811EB9217CC8}"/>
              </a:ext>
            </a:extLst>
          </p:cNvPr>
          <p:cNvSpPr txBox="1"/>
          <p:nvPr/>
        </p:nvSpPr>
        <p:spPr>
          <a:xfrm>
            <a:off x="4332855" y="268411"/>
            <a:ext cx="1924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/>
                </a:solidFill>
              </a:rPr>
              <a:t>Lesson 11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8200EE4-8D9A-4C56-AC38-2C596435A905}"/>
              </a:ext>
            </a:extLst>
          </p:cNvPr>
          <p:cNvSpPr txBox="1"/>
          <p:nvPr/>
        </p:nvSpPr>
        <p:spPr>
          <a:xfrm>
            <a:off x="4163844" y="690252"/>
            <a:ext cx="228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Comparative</a:t>
            </a:r>
            <a:r>
              <a:rPr lang="pt-BR" sz="1400" i="1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&amp; Superlative</a:t>
            </a:r>
          </a:p>
        </p:txBody>
      </p:sp>
    </p:spTree>
    <p:extLst>
      <p:ext uri="{BB962C8B-B14F-4D97-AF65-F5344CB8AC3E}">
        <p14:creationId xmlns:p14="http://schemas.microsoft.com/office/powerpoint/2010/main" val="1523489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11374</TotalTime>
  <Words>3149</Words>
  <Application>Microsoft Office PowerPoint</Application>
  <PresentationFormat>Papel A4 (210 x 297 mm)</PresentationFormat>
  <Paragraphs>508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21" baseType="lpstr">
      <vt:lpstr>Arial</vt:lpstr>
      <vt:lpstr>Calibri</vt:lpstr>
      <vt:lpstr>Calibri Light</vt:lpstr>
      <vt:lpstr>Segoe UI</vt:lpstr>
      <vt:lpstr>Symbol</vt:lpstr>
      <vt:lpstr>system-ui</vt:lpstr>
      <vt:lpstr>Times New Roman</vt:lpstr>
      <vt:lpstr>Verdana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Conta da Microsoft</dc:creator>
  <dc:description/>
  <cp:lastModifiedBy>fernando ribeiro</cp:lastModifiedBy>
  <cp:revision>615</cp:revision>
  <cp:lastPrinted>2022-03-23T17:29:41Z</cp:lastPrinted>
  <dcterms:created xsi:type="dcterms:W3CDTF">2021-10-15T13:30:39Z</dcterms:created>
  <dcterms:modified xsi:type="dcterms:W3CDTF">2022-03-25T01:33:06Z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Papel A4 (210 x 297 mm)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