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71" r:id="rId7"/>
    <p:sldId id="272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2" y="54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31/03/2022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guasorb.com/english/verbs/most-common-verbs/1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undoeducacao.uol.com.br/ingles/perfect-presen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2584030" y="4885079"/>
            <a:ext cx="2152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44411"/>
            <a:ext cx="3099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</a:t>
            </a:r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os verbos no Particípio Passado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200" b="1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Taken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Gone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Worked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Done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212529"/>
                </a:solidFill>
                <a:latin typeface="system-ui"/>
              </a:rPr>
              <a:t>Eaten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Opened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loved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Lived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Cut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Bought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67" y="6379905"/>
            <a:ext cx="1071928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Levou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Trabalhei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Fui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Abri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Cortei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Amei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Comprei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Comi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Vivi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dirty="0"/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62" y="6387215"/>
            <a:ext cx="2152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rgbClr val="AB256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796843"/>
            <a:ext cx="1590080" cy="327826"/>
            <a:chOff x="418914" y="2874304"/>
            <a:chExt cx="1590080" cy="327826"/>
          </a:xfrm>
          <a:solidFill>
            <a:srgbClr val="AB256B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rgbClr val="AB256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rgbClr val="AB256B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74739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707335" y="1080652"/>
            <a:ext cx="1597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Assista ao Video: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67316" y="5298651"/>
            <a:ext cx="615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Pegar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	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Falar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 	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Dizer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	            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Tentar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</a:t>
            </a:r>
            <a:endParaRPr lang="pt-BR" sz="1200" dirty="0">
              <a:solidFill>
                <a:srgbClr val="AB256B"/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Virar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	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Entender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 	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Esperar</a:t>
            </a: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                       </a:t>
            </a:r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Caminhar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Querer		- Assistir		- Indica Futuro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Vencer		- Indica Possibilidade</a:t>
            </a:r>
            <a:endParaRPr lang="pt-BR" sz="1200" dirty="0">
              <a:solidFill>
                <a:srgbClr val="AB256B"/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225310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dos verbos:</a:t>
            </a:r>
            <a:endParaRPr lang="pt-BR" sz="1200" dirty="0">
              <a:solidFill>
                <a:srgbClr val="AB256B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F6B1F49-97C0-4DE2-893A-BA505C946811}"/>
              </a:ext>
            </a:extLst>
          </p:cNvPr>
          <p:cNvSpPr txBox="1"/>
          <p:nvPr/>
        </p:nvSpPr>
        <p:spPr>
          <a:xfrm>
            <a:off x="243016" y="1467075"/>
            <a:ext cx="3226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system-ui"/>
              </a:rPr>
              <a:t>0:10s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>
                <a:latin typeface="system-ui"/>
              </a:rPr>
              <a:t>Existe este tempo verbal em </a:t>
            </a:r>
            <a:r>
              <a:rPr lang="pt-BR" sz="1200" b="1" dirty="0">
                <a:latin typeface="system-ui"/>
              </a:rPr>
              <a:t>Português</a:t>
            </a:r>
            <a:r>
              <a:rPr lang="pt-BR" sz="1200" dirty="0">
                <a:latin typeface="system-ui"/>
              </a:rPr>
              <a:t>?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</a:p>
          <a:p>
            <a:r>
              <a:rPr lang="pt-BR" sz="1200" b="1" dirty="0">
                <a:latin typeface="system-ui"/>
              </a:rPr>
              <a:t>3:07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</a:t>
            </a:r>
          </a:p>
          <a:p>
            <a:r>
              <a:rPr lang="pt-BR" sz="1200" b="1" dirty="0">
                <a:latin typeface="system-ui"/>
              </a:rPr>
              <a:t>3:40 </a:t>
            </a:r>
            <a:r>
              <a:rPr lang="pt-BR" sz="1200" dirty="0">
                <a:latin typeface="system-ui"/>
              </a:rPr>
              <a:t>No </a:t>
            </a:r>
            <a:r>
              <a:rPr lang="pt-BR" sz="1200" dirty="0" err="1">
                <a:latin typeface="system-ui"/>
              </a:rPr>
              <a:t>Simple</a:t>
            </a:r>
            <a:r>
              <a:rPr lang="pt-BR" sz="1200" dirty="0">
                <a:latin typeface="system-ui"/>
              </a:rPr>
              <a:t> Past faço referência a </a:t>
            </a:r>
            <a:r>
              <a:rPr lang="pt-BR" sz="1200" b="1" dirty="0">
                <a:latin typeface="system-ui"/>
              </a:rPr>
              <a:t>um tempo</a:t>
            </a:r>
          </a:p>
          <a:p>
            <a:r>
              <a:rPr lang="pt-BR" sz="1200" dirty="0">
                <a:latin typeface="system-ui"/>
              </a:rPr>
              <a:t>_____________. Diferente quando eu digo “I </a:t>
            </a:r>
            <a:r>
              <a:rPr lang="pt-BR" sz="1200" dirty="0" err="1">
                <a:latin typeface="system-ui"/>
              </a:rPr>
              <a:t>have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been</a:t>
            </a:r>
            <a:r>
              <a:rPr lang="pt-BR" sz="1200" dirty="0">
                <a:latin typeface="system-ui"/>
              </a:rPr>
              <a:t> to </a:t>
            </a:r>
            <a:r>
              <a:rPr lang="pt-BR" sz="1200" dirty="0" err="1">
                <a:latin typeface="system-ui"/>
              </a:rPr>
              <a:t>Japan</a:t>
            </a:r>
            <a:r>
              <a:rPr lang="pt-BR" sz="1200" dirty="0">
                <a:latin typeface="system-ui"/>
              </a:rPr>
              <a:t>” eu estou focando </a:t>
            </a:r>
            <a:r>
              <a:rPr lang="pt-BR" sz="1200" b="1" dirty="0">
                <a:latin typeface="system-ui"/>
              </a:rPr>
              <a:t>na </a:t>
            </a:r>
            <a:r>
              <a:rPr lang="pt-BR" sz="1200" dirty="0">
                <a:latin typeface="system-ui"/>
              </a:rPr>
              <a:t>_______________. Não importa quando eu fui.</a:t>
            </a:r>
          </a:p>
          <a:p>
            <a:endParaRPr lang="pt-BR" sz="1200" dirty="0">
              <a:latin typeface="system-ui"/>
            </a:endParaRPr>
          </a:p>
          <a:p>
            <a:r>
              <a:rPr lang="pt-BR" sz="1200" b="1" dirty="0">
                <a:latin typeface="system-ui"/>
              </a:rPr>
              <a:t>04:30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b="1" dirty="0">
                <a:latin typeface="system-ui"/>
              </a:rPr>
              <a:t>Formação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</a:t>
            </a:r>
          </a:p>
          <a:p>
            <a:r>
              <a:rPr lang="pt-BR" sz="1200" b="1" dirty="0">
                <a:latin typeface="system-ui"/>
              </a:rPr>
              <a:t>05:40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>
                <a:latin typeface="system-ui"/>
              </a:rPr>
              <a:t>Verbos no Inglês, </a:t>
            </a:r>
            <a:r>
              <a:rPr lang="pt-BR" sz="1200" b="1" dirty="0">
                <a:latin typeface="system-ui"/>
              </a:rPr>
              <a:t>02 formas</a:t>
            </a:r>
            <a:r>
              <a:rPr lang="pt-BR" sz="1200" dirty="0">
                <a:latin typeface="system-ui"/>
              </a:rPr>
              <a:t>: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1FCCBB-A85D-41AB-879C-96751B47E493}"/>
              </a:ext>
            </a:extLst>
          </p:cNvPr>
          <p:cNvSpPr txBox="1"/>
          <p:nvPr/>
        </p:nvSpPr>
        <p:spPr>
          <a:xfrm>
            <a:off x="2646823" y="28608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AB256B"/>
                </a:solidFill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Leitura Complementar</a:t>
            </a:r>
            <a:endParaRPr lang="pt-BR" sz="1200" dirty="0">
              <a:solidFill>
                <a:srgbClr val="AB256B"/>
              </a:solidFill>
              <a:latin typeface="system-ui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E7614B-FA50-45FA-92FA-3353277069EA}"/>
              </a:ext>
            </a:extLst>
          </p:cNvPr>
          <p:cNvSpPr txBox="1"/>
          <p:nvPr/>
        </p:nvSpPr>
        <p:spPr>
          <a:xfrm>
            <a:off x="3668047" y="1485334"/>
            <a:ext cx="2313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06:30</a:t>
            </a:r>
            <a:r>
              <a:rPr lang="pt-BR" sz="1200" dirty="0">
                <a:latin typeface="system-ui"/>
              </a:rPr>
              <a:t> Forma </a:t>
            </a:r>
            <a:r>
              <a:rPr lang="pt-BR" sz="1200" b="1" dirty="0">
                <a:latin typeface="system-ui"/>
              </a:rPr>
              <a:t>Negativa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Have not - ___________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Has not  - ____________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954E6A5-840C-4A0B-A858-2C34C5FB05B0}"/>
              </a:ext>
            </a:extLst>
          </p:cNvPr>
          <p:cNvSpPr txBox="1"/>
          <p:nvPr/>
        </p:nvSpPr>
        <p:spPr>
          <a:xfrm>
            <a:off x="3655818" y="2149859"/>
            <a:ext cx="3226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07:50</a:t>
            </a:r>
            <a:r>
              <a:rPr lang="pt-BR" sz="1200" dirty="0">
                <a:latin typeface="system-ui"/>
              </a:rPr>
              <a:t> </a:t>
            </a:r>
            <a:r>
              <a:rPr lang="pt-BR" sz="1200" b="1" dirty="0">
                <a:latin typeface="system-ui"/>
              </a:rPr>
              <a:t>NEVER</a:t>
            </a:r>
            <a:r>
              <a:rPr lang="pt-BR" sz="1200" dirty="0">
                <a:latin typeface="system-ui"/>
              </a:rPr>
              <a:t> (Usado p/ dar __________)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AB256B"/>
                </a:solidFill>
                <a:latin typeface="system-u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8A0CE30-563D-4AF0-BD19-228DE5746D27}"/>
              </a:ext>
            </a:extLst>
          </p:cNvPr>
          <p:cNvSpPr txBox="1"/>
          <p:nvPr/>
        </p:nvSpPr>
        <p:spPr>
          <a:xfrm>
            <a:off x="3655817" y="2840430"/>
            <a:ext cx="306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06:30</a:t>
            </a:r>
            <a:r>
              <a:rPr lang="pt-BR" sz="1200" dirty="0">
                <a:latin typeface="system-ui"/>
              </a:rPr>
              <a:t> Forma </a:t>
            </a:r>
            <a:r>
              <a:rPr lang="pt-BR" sz="1200" b="1" dirty="0">
                <a:latin typeface="system-ui"/>
              </a:rPr>
              <a:t>Interrogativa </a:t>
            </a:r>
            <a:r>
              <a:rPr lang="pt-BR" sz="1200" dirty="0">
                <a:latin typeface="system-ui"/>
              </a:rPr>
              <a:t>(Basta _________)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350A419-276C-45A1-B162-FA9DF7F91C47}"/>
              </a:ext>
            </a:extLst>
          </p:cNvPr>
          <p:cNvSpPr txBox="1"/>
          <p:nvPr/>
        </p:nvSpPr>
        <p:spPr>
          <a:xfrm>
            <a:off x="3645086" y="3472189"/>
            <a:ext cx="30605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ystem-ui"/>
              </a:rPr>
              <a:t>11:00</a:t>
            </a:r>
            <a:r>
              <a:rPr lang="pt-BR" sz="1200" dirty="0">
                <a:latin typeface="system-ui"/>
              </a:rPr>
              <a:t> </a:t>
            </a:r>
            <a:r>
              <a:rPr lang="pt-BR" sz="1200" b="1" dirty="0">
                <a:latin typeface="system-ui"/>
              </a:rPr>
              <a:t>EVER </a:t>
            </a:r>
            <a:r>
              <a:rPr lang="pt-BR" sz="1200" dirty="0">
                <a:latin typeface="system-ui"/>
              </a:rPr>
              <a:t>(Alguma vez)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  <a:p>
            <a:r>
              <a:rPr lang="pt-BR" sz="1200" dirty="0">
                <a:latin typeface="system-ui"/>
              </a:rPr>
              <a:t>Resposta (</a:t>
            </a:r>
            <a:r>
              <a:rPr lang="pt-BR" sz="1200" b="1" dirty="0">
                <a:latin typeface="system-ui"/>
              </a:rPr>
              <a:t>Already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latin typeface="system-ui"/>
              </a:rPr>
              <a:t>12:10 Short Answers: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</a:t>
            </a:r>
          </a:p>
          <a:p>
            <a:r>
              <a:rPr lang="pt-BR" sz="1200" dirty="0">
                <a:solidFill>
                  <a:srgbClr val="AB256B"/>
                </a:solidFill>
                <a:latin typeface="system-ui"/>
              </a:rPr>
              <a:t>-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C79723B6-D386-4D6E-A2E2-5A105DB1B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741" y="6499464"/>
            <a:ext cx="2585034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S_udie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lis_ened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Br_ke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Ch_sen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Gi_en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Fel_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K_own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M_de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F_nes_ed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B_en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ant_d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  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Ju_t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Al_ead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N_ver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Ev_r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    Ye_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Fo_	    </a:t>
            </a:r>
            <a:r>
              <a:rPr lang="pt-BR" sz="1200" spc="3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Si_ce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504EF4-C323-409E-B2DD-32747DE11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42" y="286845"/>
            <a:ext cx="476250" cy="476250"/>
          </a:xfrm>
          <a:prstGeom prst="rect">
            <a:avLst/>
          </a:prstGeom>
        </p:spPr>
      </p:pic>
      <p:sp>
        <p:nvSpPr>
          <p:cNvPr id="7" name="CaixaDeTexto 6">
            <a:hlinkClick r:id="rId6"/>
            <a:extLst>
              <a:ext uri="{FF2B5EF4-FFF2-40B4-BE49-F238E27FC236}">
                <a16:creationId xmlns:a16="http://schemas.microsoft.com/office/drawing/2014/main" id="{433C55EE-FBC2-4AFA-A20F-A9E706FE89CF}"/>
              </a:ext>
            </a:extLst>
          </p:cNvPr>
          <p:cNvSpPr txBox="1"/>
          <p:nvPr/>
        </p:nvSpPr>
        <p:spPr>
          <a:xfrm>
            <a:off x="2643872" y="529014"/>
            <a:ext cx="88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>
                <a:solidFill>
                  <a:srgbClr val="AB256B"/>
                </a:solidFill>
                <a:latin typeface="system-ui"/>
              </a:rPr>
              <a:t>100 Verbos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259621" y="1390920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83607" y="5402588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E51D13-3A4B-49B2-929B-C0792C68B75B}"/>
              </a:ext>
            </a:extLst>
          </p:cNvPr>
          <p:cNvSpPr txBox="1"/>
          <p:nvPr/>
        </p:nvSpPr>
        <p:spPr>
          <a:xfrm>
            <a:off x="3436772" y="1406316"/>
            <a:ext cx="310841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</a:t>
            </a:r>
            <a:r>
              <a:rPr lang="pt-BR" sz="1200" i="1" dirty="0">
                <a:solidFill>
                  <a:srgbClr val="AB256B"/>
                </a:solidFill>
                <a:latin typeface="system-ui"/>
              </a:rPr>
              <a:t>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DF6DE-31A0-4CF7-BE31-153CFAE52F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91376E-47C4-43D2-8D4E-024E925A4CC1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ACE4EC-0B5B-44CA-84CC-3FF12BF425C4}"/>
              </a:ext>
            </a:extLst>
          </p:cNvPr>
          <p:cNvSpPr txBox="1"/>
          <p:nvPr/>
        </p:nvSpPr>
        <p:spPr>
          <a:xfrm>
            <a:off x="287485" y="1583533"/>
            <a:ext cx="4130092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He has / have lost his wallet.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I have / </a:t>
            </a:r>
            <a:r>
              <a:rPr lang="en-US" sz="1200" dirty="0">
                <a:latin typeface="system-ui"/>
              </a:rPr>
              <a:t>has</a:t>
            </a:r>
            <a:r>
              <a:rPr lang="en-US" sz="1200" b="0" i="0" dirty="0">
                <a:effectLst/>
                <a:latin typeface="system-ui"/>
              </a:rPr>
              <a:t> just finished my project.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She has lived / </a:t>
            </a:r>
            <a:r>
              <a:rPr lang="en-US" sz="1200" dirty="0">
                <a:latin typeface="system-ui"/>
              </a:rPr>
              <a:t>lives</a:t>
            </a:r>
            <a:r>
              <a:rPr lang="en-US" sz="1200" b="0" i="0" dirty="0">
                <a:effectLst/>
                <a:latin typeface="system-ui"/>
              </a:rPr>
              <a:t> in Paris for 5 years.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I have </a:t>
            </a:r>
            <a:r>
              <a:rPr lang="en-US" sz="1200" dirty="0" err="1">
                <a:latin typeface="system-ui"/>
              </a:rPr>
              <a:t>sen</a:t>
            </a:r>
            <a:r>
              <a:rPr lang="en-US" sz="1200" b="0" i="0" dirty="0">
                <a:effectLst/>
                <a:latin typeface="system-ui"/>
              </a:rPr>
              <a:t> / seen David several times.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Have / </a:t>
            </a:r>
            <a:r>
              <a:rPr lang="en-US" sz="1200" dirty="0">
                <a:latin typeface="system-ui"/>
              </a:rPr>
              <a:t>Has</a:t>
            </a:r>
            <a:r>
              <a:rPr lang="en-US" sz="1200" b="0" i="0" dirty="0">
                <a:effectLst/>
                <a:latin typeface="system-ui"/>
              </a:rPr>
              <a:t> you ever eaten sushi before?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Man has / </a:t>
            </a:r>
            <a:r>
              <a:rPr lang="en-US" sz="1200" dirty="0" err="1">
                <a:latin typeface="system-ui"/>
              </a:rPr>
              <a:t>hadi</a:t>
            </a:r>
            <a:r>
              <a:rPr lang="en-US" sz="1200" b="0" i="0" dirty="0">
                <a:effectLst/>
                <a:latin typeface="system-ui"/>
              </a:rPr>
              <a:t> walked on the moon.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I have become / </a:t>
            </a:r>
            <a:r>
              <a:rPr lang="en-US" sz="1200" dirty="0">
                <a:latin typeface="system-ui"/>
              </a:rPr>
              <a:t>became</a:t>
            </a:r>
            <a:r>
              <a:rPr lang="en-US" sz="1200" b="0" i="0" dirty="0">
                <a:effectLst/>
                <a:latin typeface="system-ui"/>
              </a:rPr>
              <a:t> more interested in medicine.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Have you</a:t>
            </a:r>
            <a:r>
              <a:rPr lang="en-US" sz="1200" b="1" i="0" dirty="0">
                <a:effectLst/>
                <a:latin typeface="system-ui"/>
              </a:rPr>
              <a:t> </a:t>
            </a:r>
            <a:r>
              <a:rPr lang="en-US" sz="1200" i="0" dirty="0">
                <a:effectLst/>
                <a:latin typeface="system-ui"/>
              </a:rPr>
              <a:t>ever</a:t>
            </a:r>
            <a:r>
              <a:rPr lang="en-US" sz="1200" b="0" i="0" dirty="0">
                <a:effectLst/>
                <a:latin typeface="system-ui"/>
              </a:rPr>
              <a:t> been / </a:t>
            </a:r>
            <a:r>
              <a:rPr lang="en-US" sz="1200" dirty="0">
                <a:latin typeface="system-ui"/>
              </a:rPr>
              <a:t>be</a:t>
            </a:r>
            <a:r>
              <a:rPr lang="en-US" sz="1200" b="0" i="0" dirty="0">
                <a:effectLst/>
                <a:latin typeface="system-ui"/>
              </a:rPr>
              <a:t> to England?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Nobody </a:t>
            </a:r>
            <a:r>
              <a:rPr lang="en-US" sz="1200" dirty="0">
                <a:latin typeface="system-ui"/>
              </a:rPr>
              <a:t>have</a:t>
            </a:r>
            <a:r>
              <a:rPr lang="en-US" sz="1200" b="0" i="0" dirty="0">
                <a:effectLst/>
                <a:latin typeface="system-ui"/>
              </a:rPr>
              <a:t> / has </a:t>
            </a:r>
            <a:r>
              <a:rPr lang="en-US" sz="1200" i="0" dirty="0">
                <a:effectLst/>
                <a:latin typeface="system-ui"/>
              </a:rPr>
              <a:t>ever</a:t>
            </a:r>
            <a:r>
              <a:rPr lang="en-US" sz="1200" b="0" i="0" dirty="0">
                <a:effectLst/>
                <a:latin typeface="system-ui"/>
              </a:rPr>
              <a:t> said that to me.</a:t>
            </a:r>
          </a:p>
          <a:p>
            <a:pPr marL="228600" indent="-228600" algn="l">
              <a:lnSpc>
                <a:spcPct val="20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effectLst/>
                <a:latin typeface="system-ui"/>
              </a:rPr>
              <a:t>We have / </a:t>
            </a:r>
            <a:r>
              <a:rPr lang="en-US" sz="1200" dirty="0">
                <a:latin typeface="system-ui"/>
              </a:rPr>
              <a:t>has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i="0" dirty="0">
                <a:effectLst/>
                <a:latin typeface="system-ui"/>
              </a:rPr>
              <a:t>never</a:t>
            </a:r>
            <a:r>
              <a:rPr lang="en-US" sz="1200" b="0" i="0" dirty="0">
                <a:effectLst/>
                <a:latin typeface="system-ui"/>
              </a:rPr>
              <a:t> seen it before.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635E00-63BA-47E9-A373-028B1B84CC72}"/>
              </a:ext>
            </a:extLst>
          </p:cNvPr>
          <p:cNvSpPr txBox="1"/>
          <p:nvPr/>
        </p:nvSpPr>
        <p:spPr>
          <a:xfrm>
            <a:off x="259621" y="5614942"/>
            <a:ext cx="4842918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8B0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has / series /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never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been / television / shown on.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have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done  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just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it.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68A8A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have / 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just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 /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arrived.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7030A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 already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She / everything / knows.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7030A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/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already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arrived / has / at home.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DDAC09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haven't seen /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Gallary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the Central Park /  </a:t>
            </a:r>
            <a:r>
              <a:rPr lang="en-US" sz="1200" b="1" i="0" dirty="0">
                <a:solidFill>
                  <a:srgbClr val="DDAC09"/>
                </a:solidFill>
                <a:effectLst/>
                <a:latin typeface="system-ui"/>
              </a:rPr>
              <a:t>yet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DDAC09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met  / Have / Bob / you / </a:t>
            </a:r>
            <a:r>
              <a:rPr lang="en-US" sz="1200" b="1" i="0" dirty="0">
                <a:solidFill>
                  <a:srgbClr val="DDAC09"/>
                </a:solidFill>
                <a:effectLst/>
                <a:latin typeface="system-ui"/>
              </a:rPr>
              <a:t>yet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3BB117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</a:t>
            </a:r>
            <a:r>
              <a:rPr lang="en-US" sz="1200" b="1" i="0" dirty="0">
                <a:solidFill>
                  <a:srgbClr val="3BB117"/>
                </a:solidFill>
                <a:effectLst/>
                <a:latin typeface="system-ui"/>
              </a:rPr>
              <a:t>for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lived  /10 years / here.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3BB117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/ taught / has /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univerity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</a:t>
            </a:r>
            <a:r>
              <a:rPr lang="en-US" sz="1200" b="1" i="0" dirty="0">
                <a:solidFill>
                  <a:srgbClr val="3BB117"/>
                </a:solidFill>
                <a:effectLst/>
                <a:latin typeface="system-ui"/>
              </a:rPr>
              <a:t>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at this / a long / time.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B1174A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here / have lived  / 1990 / </a:t>
            </a:r>
            <a:r>
              <a:rPr lang="en-US" sz="1200" b="1" i="0" dirty="0">
                <a:solidFill>
                  <a:srgbClr val="B1174A"/>
                </a:solidFill>
                <a:effectLst/>
                <a:latin typeface="system-ui"/>
              </a:rPr>
              <a:t>since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354721" y="1681350"/>
            <a:ext cx="5766178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met a famous person?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have you done today?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tried computer programming?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sung in public before?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Who in your family has helped you a lot?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Which countries have been in the news this week?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long have you studied English?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Where have you traveled?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shot a gun?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screamed at someone in public?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is the best and worst restaurant you have eaten at?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forgotten an important birthday?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fallen asleep while talking on the phone?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worked a job you hated?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hunted and killed an animal?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sold something you own?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Have you ever hurt yourself in the kitchen?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long have they lived in Japan?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19. 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Where has he been?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AB256B"/>
                </a:solidFill>
                <a:effectLst/>
                <a:latin typeface="system-ui"/>
              </a:rPr>
              <a:t>20. 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is the longest time away from home you have ever spent?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122283-74F8-43A2-B35C-7827576D0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D1A662-ECED-48E9-ABF2-A9D901956B11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35A7-69AC-4268-B522-1539DEFADD0B}"/>
              </a:ext>
            </a:extLst>
          </p:cNvPr>
          <p:cNvSpPr txBox="1"/>
          <p:nvPr/>
        </p:nvSpPr>
        <p:spPr>
          <a:xfrm>
            <a:off x="363468" y="1446282"/>
            <a:ext cx="1944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212570" y="1168078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 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327391" y="174488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>
                <a:solidFill>
                  <a:srgbClr val="AB256B"/>
                </a:solidFill>
              </a:rPr>
              <a:t>ANIMALS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FFA5B2F-0B2A-4217-80EC-86B6BCACEEB8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90B7B43-E922-4961-B3A8-43FA57EF3150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A1256A-FEC3-489F-A7E9-3FF40474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0" y="2050725"/>
            <a:ext cx="3086660" cy="44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5325545-DD3F-44A1-AD6B-0B8FD3E1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8" y="2064136"/>
            <a:ext cx="3086660" cy="44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7E21B6F-A4D3-4851-B213-6D5DFA6EA001}"/>
              </a:ext>
            </a:extLst>
          </p:cNvPr>
          <p:cNvSpPr txBox="1"/>
          <p:nvPr/>
        </p:nvSpPr>
        <p:spPr>
          <a:xfrm>
            <a:off x="4594629" y="1754301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>
                <a:solidFill>
                  <a:srgbClr val="AB256B"/>
                </a:solidFill>
              </a:rPr>
              <a:t>ENVIROMENT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8D01C9A-70AA-4E26-A2B5-24A97447CB24}"/>
              </a:ext>
            </a:extLst>
          </p:cNvPr>
          <p:cNvSpPr txBox="1"/>
          <p:nvPr/>
        </p:nvSpPr>
        <p:spPr>
          <a:xfrm>
            <a:off x="283685" y="6688797"/>
            <a:ext cx="3065975" cy="188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1)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2)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Do dogs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dream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3)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difficult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horse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riding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4)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a single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meal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5)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fast 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cows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run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DF34EB9-4911-4FC4-A203-6E731743F6A5}"/>
              </a:ext>
            </a:extLst>
          </p:cNvPr>
          <p:cNvSpPr txBox="1"/>
          <p:nvPr/>
        </p:nvSpPr>
        <p:spPr>
          <a:xfrm>
            <a:off x="3480945" y="6688797"/>
            <a:ext cx="4061636" cy="188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1)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feel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polluted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rivers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2)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living by the sea?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3)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mountains or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beach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4)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Antartica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considered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desert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AB256B"/>
                </a:solidFill>
                <a:effectLst/>
                <a:latin typeface="system-ui"/>
              </a:rPr>
              <a:t>5) 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island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AC5793F-AAAA-4167-8547-695FA64C2645}"/>
              </a:ext>
            </a:extLst>
          </p:cNvPr>
          <p:cNvSpPr/>
          <p:nvPr/>
        </p:nvSpPr>
        <p:spPr>
          <a:xfrm>
            <a:off x="3769822" y="3531071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DF54DC6-5062-4F44-9A78-F62ADA1DD345}"/>
              </a:ext>
            </a:extLst>
          </p:cNvPr>
          <p:cNvSpPr/>
          <p:nvPr/>
        </p:nvSpPr>
        <p:spPr>
          <a:xfrm>
            <a:off x="4767482" y="3531071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9918F20-D8D1-4C64-9744-2D6945AC820A}"/>
              </a:ext>
            </a:extLst>
          </p:cNvPr>
          <p:cNvSpPr/>
          <p:nvPr/>
        </p:nvSpPr>
        <p:spPr>
          <a:xfrm>
            <a:off x="5796604" y="3527779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E5D1B21-9314-48E8-A3FF-6D01E5C227B3}"/>
              </a:ext>
            </a:extLst>
          </p:cNvPr>
          <p:cNvSpPr/>
          <p:nvPr/>
        </p:nvSpPr>
        <p:spPr>
          <a:xfrm>
            <a:off x="3841492" y="4411832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28EF5FD-CA61-4D0C-AD66-A83DA9B37EE1}"/>
              </a:ext>
            </a:extLst>
          </p:cNvPr>
          <p:cNvSpPr/>
          <p:nvPr/>
        </p:nvSpPr>
        <p:spPr>
          <a:xfrm>
            <a:off x="4761199" y="4439901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47BCDA1-EBC4-455B-9865-1C6133E50785}"/>
              </a:ext>
            </a:extLst>
          </p:cNvPr>
          <p:cNvSpPr/>
          <p:nvPr/>
        </p:nvSpPr>
        <p:spPr>
          <a:xfrm>
            <a:off x="5783493" y="4420960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EE6A0DA-0EC4-4050-8ACF-3AE807FA7F27}"/>
              </a:ext>
            </a:extLst>
          </p:cNvPr>
          <p:cNvSpPr/>
          <p:nvPr/>
        </p:nvSpPr>
        <p:spPr>
          <a:xfrm>
            <a:off x="3850719" y="5405025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F95E559-3B2F-49AA-93B1-0DF31E0AD629}"/>
              </a:ext>
            </a:extLst>
          </p:cNvPr>
          <p:cNvSpPr/>
          <p:nvPr/>
        </p:nvSpPr>
        <p:spPr>
          <a:xfrm>
            <a:off x="4767482" y="5395419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26BB1F2-FE24-4FEC-9F91-2FEC86175070}"/>
              </a:ext>
            </a:extLst>
          </p:cNvPr>
          <p:cNvSpPr/>
          <p:nvPr/>
        </p:nvSpPr>
        <p:spPr>
          <a:xfrm>
            <a:off x="5762976" y="5405025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27F17B-4BE7-4B9D-9989-899108EA6CBC}"/>
              </a:ext>
            </a:extLst>
          </p:cNvPr>
          <p:cNvSpPr/>
          <p:nvPr/>
        </p:nvSpPr>
        <p:spPr>
          <a:xfrm>
            <a:off x="541475" y="5948390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F2869D-408E-4784-BD84-BB5F1239FED4}"/>
              </a:ext>
            </a:extLst>
          </p:cNvPr>
          <p:cNvSpPr/>
          <p:nvPr/>
        </p:nvSpPr>
        <p:spPr>
          <a:xfrm>
            <a:off x="1524937" y="5948390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EEF26B5-F69F-49CC-A167-04D7DCB6E68E}"/>
              </a:ext>
            </a:extLst>
          </p:cNvPr>
          <p:cNvSpPr/>
          <p:nvPr/>
        </p:nvSpPr>
        <p:spPr>
          <a:xfrm>
            <a:off x="2484740" y="5941811"/>
            <a:ext cx="628193" cy="257138"/>
          </a:xfrm>
          <a:prstGeom prst="rect">
            <a:avLst/>
          </a:prstGeom>
          <a:ln>
            <a:solidFill>
              <a:srgbClr val="AB256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03507" y="3153304"/>
            <a:ext cx="21934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11. 1 Crie novas as frases com: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585154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248728" y="4536154"/>
            <a:ext cx="3717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11.2 Escute os áudios no site e escreva: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57316" y="4543523"/>
            <a:ext cx="277246" cy="264643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– 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81888" y="1389933"/>
            <a:ext cx="3809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  11. </a:t>
            </a:r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Crie frases para os vídeos com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3B3815D-8BD8-41FB-A353-E91B41E2A2D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A11EBD3-6798-4434-BAC5-F135C20DE0F2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E3D0D61-1E1F-489C-A956-B7FBD3DCE258}"/>
              </a:ext>
            </a:extLst>
          </p:cNvPr>
          <p:cNvSpPr txBox="1"/>
          <p:nvPr/>
        </p:nvSpPr>
        <p:spPr>
          <a:xfrm>
            <a:off x="381155" y="3319698"/>
            <a:ext cx="3514060" cy="117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She are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supposed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Are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trying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rgbClr val="008000"/>
                </a:solidFill>
                <a:latin typeface="system-ui"/>
              </a:rPr>
              <a:t>He’s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afraid 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Shouldn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’t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E43E231-1456-4901-90E9-CA909F0ED886}"/>
              </a:ext>
            </a:extLst>
          </p:cNvPr>
          <p:cNvSpPr txBox="1"/>
          <p:nvPr/>
        </p:nvSpPr>
        <p:spPr>
          <a:xfrm>
            <a:off x="381155" y="4703795"/>
            <a:ext cx="2518456" cy="77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lphaU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</a:p>
          <a:p>
            <a:pPr marL="228600" indent="-228600" algn="l">
              <a:lnSpc>
                <a:spcPct val="200000"/>
              </a:lnSpc>
              <a:buFont typeface="+mj-lt"/>
              <a:buAutoNum type="alphaUcPeriod"/>
            </a:pP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E683CF9-13C4-45B8-812C-11BB4FE7D3E9}"/>
              </a:ext>
            </a:extLst>
          </p:cNvPr>
          <p:cNvSpPr txBox="1"/>
          <p:nvPr/>
        </p:nvSpPr>
        <p:spPr>
          <a:xfrm>
            <a:off x="2431480" y="1382386"/>
            <a:ext cx="4618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Are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trying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-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are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supposed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-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Shouldn’t - 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I’m afraid 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9F81334-107C-46AF-91C5-D42341D948B2}"/>
              </a:ext>
            </a:extLst>
          </p:cNvPr>
          <p:cNvGrpSpPr/>
          <p:nvPr/>
        </p:nvGrpSpPr>
        <p:grpSpPr>
          <a:xfrm>
            <a:off x="5239599" y="1755927"/>
            <a:ext cx="1182471" cy="786249"/>
            <a:chOff x="4803659" y="1755927"/>
            <a:chExt cx="1182471" cy="786249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3436CFE-D43A-4954-B723-0E8873E20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5" t="10306" r="38450" b="26241"/>
            <a:stretch/>
          </p:blipFill>
          <p:spPr>
            <a:xfrm>
              <a:off x="4827095" y="1818345"/>
              <a:ext cx="1159035" cy="723831"/>
            </a:xfrm>
            <a:prstGeom prst="rect">
              <a:avLst/>
            </a:prstGeom>
          </p:spPr>
        </p:pic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A9156ED-2733-49BC-83B3-62C95A178204}"/>
                </a:ext>
              </a:extLst>
            </p:cNvPr>
            <p:cNvSpPr/>
            <p:nvPr/>
          </p:nvSpPr>
          <p:spPr>
            <a:xfrm>
              <a:off x="4803659" y="1755927"/>
              <a:ext cx="361887" cy="33829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11D6FD8-B205-44E0-AAEB-C0777E801A44}"/>
                </a:ext>
              </a:extLst>
            </p:cNvPr>
            <p:cNvSpPr txBox="1"/>
            <p:nvPr/>
          </p:nvSpPr>
          <p:spPr>
            <a:xfrm>
              <a:off x="4841697" y="17703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0AE9138-1F8A-42D5-A146-C9F1B3D0ADCE}"/>
              </a:ext>
            </a:extLst>
          </p:cNvPr>
          <p:cNvGrpSpPr/>
          <p:nvPr/>
        </p:nvGrpSpPr>
        <p:grpSpPr>
          <a:xfrm>
            <a:off x="3619753" y="1763863"/>
            <a:ext cx="1366922" cy="763064"/>
            <a:chOff x="3364566" y="1763863"/>
            <a:chExt cx="1366922" cy="763064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77B3788-BE30-4AEA-8264-BDD82C6F7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26" t="18119" r="38993" b="27919"/>
            <a:stretch/>
          </p:blipFill>
          <p:spPr>
            <a:xfrm>
              <a:off x="3400504" y="1813266"/>
              <a:ext cx="1330984" cy="713661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3FF7AE32-8B81-4801-A122-BC2A54EA22BA}"/>
                </a:ext>
              </a:extLst>
            </p:cNvPr>
            <p:cNvSpPr/>
            <p:nvPr/>
          </p:nvSpPr>
          <p:spPr>
            <a:xfrm>
              <a:off x="3364566" y="1763863"/>
              <a:ext cx="361887" cy="33829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BBD753D-9D80-4FF7-A3F2-3D5CBF05F9E3}"/>
                </a:ext>
              </a:extLst>
            </p:cNvPr>
            <p:cNvSpPr txBox="1"/>
            <p:nvPr/>
          </p:nvSpPr>
          <p:spPr>
            <a:xfrm>
              <a:off x="3400504" y="178202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3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183B267-5506-4905-9568-A6364E07E129}"/>
              </a:ext>
            </a:extLst>
          </p:cNvPr>
          <p:cNvGrpSpPr/>
          <p:nvPr/>
        </p:nvGrpSpPr>
        <p:grpSpPr>
          <a:xfrm>
            <a:off x="371754" y="1755927"/>
            <a:ext cx="1374689" cy="771434"/>
            <a:chOff x="509983" y="1755927"/>
            <a:chExt cx="1374689" cy="77143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6DD0BB8-DC4D-4043-93FA-7C551450F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25" t="16528" r="38915" b="26910"/>
            <a:stretch/>
          </p:blipFill>
          <p:spPr>
            <a:xfrm>
              <a:off x="575113" y="1792358"/>
              <a:ext cx="1309559" cy="735003"/>
            </a:xfrm>
            <a:prstGeom prst="rect">
              <a:avLst/>
            </a:prstGeom>
          </p:spPr>
        </p:pic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C1EC9AE-299B-45C4-8CA3-13BD749AA9BE}"/>
                </a:ext>
              </a:extLst>
            </p:cNvPr>
            <p:cNvSpPr/>
            <p:nvPr/>
          </p:nvSpPr>
          <p:spPr>
            <a:xfrm>
              <a:off x="509983" y="1755927"/>
              <a:ext cx="361887" cy="33829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26AEDE3-61B1-4196-936C-0D2107603C25}"/>
                </a:ext>
              </a:extLst>
            </p:cNvPr>
            <p:cNvSpPr txBox="1"/>
            <p:nvPr/>
          </p:nvSpPr>
          <p:spPr>
            <a:xfrm>
              <a:off x="554197" y="17910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1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475E368-228A-47FE-8CC9-3DB1B12CFA7C}"/>
              </a:ext>
            </a:extLst>
          </p:cNvPr>
          <p:cNvGrpSpPr/>
          <p:nvPr/>
        </p:nvGrpSpPr>
        <p:grpSpPr>
          <a:xfrm>
            <a:off x="2063701" y="1739177"/>
            <a:ext cx="1269056" cy="777376"/>
            <a:chOff x="2063701" y="1739177"/>
            <a:chExt cx="1269056" cy="777376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C17B90CF-01B7-4838-9DC4-F0F1EFEA8887}"/>
                </a:ext>
              </a:extLst>
            </p:cNvPr>
            <p:cNvGrpSpPr/>
            <p:nvPr/>
          </p:nvGrpSpPr>
          <p:grpSpPr>
            <a:xfrm>
              <a:off x="2063701" y="1739177"/>
              <a:ext cx="1269056" cy="777376"/>
              <a:chOff x="1999903" y="1739177"/>
              <a:chExt cx="1269056" cy="777376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7228987-EA18-4490-93C6-5B9071068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557" t="16193" r="37985" b="26910"/>
              <a:stretch/>
            </p:blipFill>
            <p:spPr>
              <a:xfrm>
                <a:off x="2016217" y="1806753"/>
                <a:ext cx="1252742" cy="709800"/>
              </a:xfrm>
              <a:prstGeom prst="rect">
                <a:avLst/>
              </a:prstGeom>
            </p:spPr>
          </p:pic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A88171ED-0A0D-46C1-B371-BA0DA551290E}"/>
                  </a:ext>
                </a:extLst>
              </p:cNvPr>
              <p:cNvSpPr/>
              <p:nvPr/>
            </p:nvSpPr>
            <p:spPr>
              <a:xfrm>
                <a:off x="1999903" y="1739177"/>
                <a:ext cx="361887" cy="33829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6F340EE-4458-4FEF-AF72-0B1081BB5B98}"/>
                </a:ext>
              </a:extLst>
            </p:cNvPr>
            <p:cNvSpPr txBox="1"/>
            <p:nvPr/>
          </p:nvSpPr>
          <p:spPr>
            <a:xfrm>
              <a:off x="2107706" y="176882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AB256B"/>
                  </a:solidFill>
                </a:rPr>
                <a:t>2</a:t>
              </a:r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138664A6-FD3F-4E51-945B-A279E5D34B56}"/>
              </a:ext>
            </a:extLst>
          </p:cNvPr>
          <p:cNvSpPr/>
          <p:nvPr/>
        </p:nvSpPr>
        <p:spPr>
          <a:xfrm>
            <a:off x="2300179" y="5713957"/>
            <a:ext cx="1507681" cy="297626"/>
          </a:xfrm>
          <a:prstGeom prst="round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1E6D070-CCB7-4273-ADE5-A341DED4DFC8}"/>
              </a:ext>
            </a:extLst>
          </p:cNvPr>
          <p:cNvSpPr txBox="1"/>
          <p:nvPr/>
        </p:nvSpPr>
        <p:spPr>
          <a:xfrm>
            <a:off x="299320" y="6134861"/>
            <a:ext cx="5766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frases </a:t>
            </a:r>
          </a:p>
          <a:p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com os </a:t>
            </a:r>
            <a:r>
              <a:rPr lang="pt-BR" sz="1200" b="1" i="1" dirty="0" err="1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AB256B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AB256B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AB256B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662154E-9408-4397-AD9F-5A6D6276AE5B}"/>
              </a:ext>
            </a:extLst>
          </p:cNvPr>
          <p:cNvSpPr/>
          <p:nvPr/>
        </p:nvSpPr>
        <p:spPr>
          <a:xfrm>
            <a:off x="230983" y="5642532"/>
            <a:ext cx="1944763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EE67C671-5889-42F1-BA8B-2DD9C1001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37" y="5572438"/>
            <a:ext cx="612334" cy="612334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03388CBF-658A-4ACD-BC8C-E59D7C2B0C44}"/>
              </a:ext>
            </a:extLst>
          </p:cNvPr>
          <p:cNvSpPr txBox="1"/>
          <p:nvPr/>
        </p:nvSpPr>
        <p:spPr>
          <a:xfrm>
            <a:off x="2252772" y="6067484"/>
            <a:ext cx="3615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Take over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(assume)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tornar-se algo, assumir um cargo</a:t>
            </a:r>
          </a:p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Take apart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disassemble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desmontar alguma coisa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Turn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reject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rejeitar algo, reduzir</a:t>
            </a:r>
            <a:endParaRPr lang="pt-BR" sz="12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810E4D2-3A87-4117-BC25-04FBBACF2142}"/>
              </a:ext>
            </a:extLst>
          </p:cNvPr>
          <p:cNvSpPr txBox="1"/>
          <p:nvPr/>
        </p:nvSpPr>
        <p:spPr>
          <a:xfrm>
            <a:off x="3390424" y="4721405"/>
            <a:ext cx="3037508" cy="77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</a:p>
          <a:p>
            <a:pPr marL="228600" indent="-228600" algn="l">
              <a:lnSpc>
                <a:spcPct val="200000"/>
              </a:lnSpc>
              <a:buFont typeface="+mj-lt"/>
              <a:buAutoNum type="alphaUcPeriod" startAt="3"/>
            </a:pP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50BAFED-ED2F-4E2B-BD33-5370665E4C04}"/>
              </a:ext>
            </a:extLst>
          </p:cNvPr>
          <p:cNvSpPr txBox="1"/>
          <p:nvPr/>
        </p:nvSpPr>
        <p:spPr>
          <a:xfrm>
            <a:off x="413118" y="6712600"/>
            <a:ext cx="4752427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Why did she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your invitation?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Who will 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the leadership of the club?</a:t>
            </a: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needed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 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my computer.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Just before the milk comes to the boil,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the heat.</a:t>
            </a: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You know how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 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a gun and put it back together?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It's time for someone new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 ______________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the pieces before putting the toys away.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the music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Would you like me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 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for a while?</a:t>
            </a:r>
          </a:p>
          <a:p>
            <a:pPr marL="228600" indent="-228600">
              <a:lnSpc>
                <a:spcPct val="150000"/>
              </a:lnSpc>
              <a:buClr>
                <a:srgbClr val="AB256B"/>
              </a:buClr>
              <a:buFont typeface="+mj-lt"/>
              <a:buAutoNum type="arabicPeriod"/>
            </a:pPr>
            <a:endParaRPr lang="pt-BR" sz="1200" dirty="0">
              <a:latin typeface="system-ui"/>
            </a:endParaRPr>
          </a:p>
        </p:txBody>
      </p:sp>
      <p:pic>
        <p:nvPicPr>
          <p:cNvPr id="2050" name="Picture 2" descr="TAKE OVER: qual é o significado e a tradução do phrasal verb?">
            <a:extLst>
              <a:ext uri="{FF2B5EF4-FFF2-40B4-BE49-F238E27FC236}">
                <a16:creationId xmlns:a16="http://schemas.microsoft.com/office/drawing/2014/main" id="{36915277-E522-4524-BF69-E8587DD7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15" y="6593017"/>
            <a:ext cx="1235772" cy="822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ke-Apart Toys | Building Sets for Toddlers | Battat">
            <a:extLst>
              <a:ext uri="{FF2B5EF4-FFF2-40B4-BE49-F238E27FC236}">
                <a16:creationId xmlns:a16="http://schemas.microsoft.com/office/drawing/2014/main" id="{256A732F-5543-4C31-8B0C-85803ED4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08" y="7316709"/>
            <a:ext cx="1048481" cy="10484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Turn Down a Job Offer Professionally - ETS Dental">
            <a:extLst>
              <a:ext uri="{FF2B5EF4-FFF2-40B4-BE49-F238E27FC236}">
                <a16:creationId xmlns:a16="http://schemas.microsoft.com/office/drawing/2014/main" id="{792A3981-09F4-428F-AB2E-73EF6A2A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8" y="8371408"/>
            <a:ext cx="1599447" cy="8956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69130" y="1299167"/>
            <a:ext cx="4919738" cy="6783267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 perdeu sua carteira.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Acabei meu projeto.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 mora em Paris há 5 anos.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 vi David várias vezes.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comeu sushi antes?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O homem andou na lua.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Fiquei mais interessado em medicina.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 já esteve na Inglaterra?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Ninguém nunca disse isso para mim.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Nós nunca o vimos antes.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 série nunca foi exibida na televisão.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Acabei de fazer isso.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acabou de chegar.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 já sabe de tudo.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 já chegou em casa.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Ainda não vi o Central Park </a:t>
            </a:r>
            <a:r>
              <a:rPr lang="pt-BR" sz="1200" dirty="0" err="1">
                <a:latin typeface="system-ui"/>
                <a:cs typeface="Times New Roman" panose="02020603050405020304" pitchFamily="18" charset="0"/>
              </a:rPr>
              <a:t>Gallary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 ainda.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conheceu Bob 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 moro aqui há 10 anos.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ensina nesta universidade há muito tempo.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Moro aqui desde 1990.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ensina nesta universidade desde 1983.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AB25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0307D9-AC94-440B-BB6A-C8715B0DF66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8E175C-7455-49B4-B789-AC613078E9A3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744580" y="408872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AB256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AB25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AB256B"/>
          </a:solidFill>
          <a:ln>
            <a:solidFill>
              <a:srgbClr val="AB2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721055-F700-48CD-B9D5-58168C9552E9}"/>
              </a:ext>
            </a:extLst>
          </p:cNvPr>
          <p:cNvSpPr txBox="1"/>
          <p:nvPr/>
        </p:nvSpPr>
        <p:spPr>
          <a:xfrm>
            <a:off x="348129" y="970557"/>
            <a:ext cx="2944820" cy="3621504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b="1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conheceu uma pessoa famosa?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 que você fez hoje?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tentou programar computadores?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cantou em público antes?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Quem na sua família o ajudou muito?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Quais países foram notícia esta semana?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Há quanto tempo você estuda inglês?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você viajou?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atirou com uma arma?</a:t>
            </a: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já gritou com alguém em público?</a:t>
            </a:r>
            <a:endParaRPr lang="pt-BR" sz="1200" dirty="0">
              <a:solidFill>
                <a:srgbClr val="AB256B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dirty="0">
                <a:solidFill>
                  <a:srgbClr val="AB256B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melhor e o pior restaurante em que você comeu?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2B676-591C-42C2-B0F6-D8B4B3E1D656}"/>
              </a:ext>
            </a:extLst>
          </p:cNvPr>
          <p:cNvSpPr txBox="1"/>
          <p:nvPr/>
        </p:nvSpPr>
        <p:spPr>
          <a:xfrm>
            <a:off x="351205" y="4730146"/>
            <a:ext cx="6053735" cy="1200329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AB256B"/>
              </a:buClr>
            </a:pPr>
            <a:r>
              <a:rPr lang="pt-BR" sz="1200" b="1" dirty="0">
                <a:solidFill>
                  <a:srgbClr val="AEAAAA"/>
                </a:solidFill>
                <a:latin typeface="system-ui"/>
              </a:rPr>
              <a:t>ANIMALS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Quanto tempo os gatos vivem?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Os cães sonham?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Qual é a dificuldade de andar a cavalo?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Quanto os leões podem comer em uma única refeição?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Quão rápido as vacas podem correr?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D4B003-E4C3-4D79-B2B8-C61B93C59365}"/>
              </a:ext>
            </a:extLst>
          </p:cNvPr>
          <p:cNvSpPr txBox="1"/>
          <p:nvPr/>
        </p:nvSpPr>
        <p:spPr>
          <a:xfrm>
            <a:off x="3498198" y="1007392"/>
            <a:ext cx="3041768" cy="3600986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esqueceu um aniversário importante?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adormeceu enquanto falava ao telefone?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trabalhou em um emprego que odiava?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caçou e matou um animal?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Você já vendeu algo que possui?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já se machucou na cozinha?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Há quanto tempo eles moram no Japão?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ele esteve?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maior tempo longe de casa que você já passou?</a:t>
            </a:r>
          </a:p>
          <a:p>
            <a:pPr marL="228600" indent="-228600">
              <a:spcAft>
                <a:spcPts val="800"/>
              </a:spcAft>
              <a:buClr>
                <a:srgbClr val="AB256B"/>
              </a:buClr>
              <a:buFont typeface="+mj-lt"/>
              <a:buAutoNum type="arabicPeriod" startAt="12"/>
            </a:pP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9CD032-FE6F-4239-BDFC-A78FA93EDC2A}"/>
              </a:ext>
            </a:extLst>
          </p:cNvPr>
          <p:cNvSpPr txBox="1"/>
          <p:nvPr/>
        </p:nvSpPr>
        <p:spPr>
          <a:xfrm>
            <a:off x="351205" y="6043215"/>
            <a:ext cx="6053735" cy="1200329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ENVIROMENT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Como você se sente quando vê rios poluídos?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 que você acha de morar à beira-mar?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Você prefere as montanhas ou a praia?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A Antártica é considerada um deserto? </a:t>
            </a:r>
          </a:p>
          <a:p>
            <a:pPr marL="228600" indent="-228600" algn="l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Gostaria de morar em uma ilha?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AE8C3C-9201-48D5-9F82-C8DE91B593B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AB256B"/>
                </a:solidFill>
              </a:rPr>
              <a:t>Lesson 12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AF0A390-5CDE-43F6-B88B-47569A07A2B8}"/>
              </a:ext>
            </a:extLst>
          </p:cNvPr>
          <p:cNvSpPr txBox="1"/>
          <p:nvPr/>
        </p:nvSpPr>
        <p:spPr>
          <a:xfrm>
            <a:off x="4943717" y="690252"/>
            <a:ext cx="1338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AB25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Perfect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105E60-56EB-404E-B021-9A99C6A6F175}"/>
              </a:ext>
            </a:extLst>
          </p:cNvPr>
          <p:cNvSpPr txBox="1"/>
          <p:nvPr/>
        </p:nvSpPr>
        <p:spPr>
          <a:xfrm>
            <a:off x="348129" y="8448379"/>
            <a:ext cx="5769142" cy="830997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Bob assumiu o cargo de diretor depois que Jane ficou doente.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Quando a máquina de café parou, Bob a desmontou e descobriu o que estava errado.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Por favor, abaixe a música. Eu preciso dormir.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664E16-DCA6-4F76-80CA-7314A6329F94}"/>
              </a:ext>
            </a:extLst>
          </p:cNvPr>
          <p:cNvSpPr txBox="1"/>
          <p:nvPr/>
        </p:nvSpPr>
        <p:spPr>
          <a:xfrm>
            <a:off x="348129" y="7342917"/>
            <a:ext cx="5769142" cy="1015663"/>
          </a:xfrm>
          <a:prstGeom prst="rect">
            <a:avLst/>
          </a:prstGeom>
          <a:noFill/>
          <a:ln>
            <a:solidFill>
              <a:srgbClr val="AB256B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SENTECES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Você deve permanecer em silêncio.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Você está tentando imaginar uma nova imagem?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Receio que vamos nos atrasar.</a:t>
            </a:r>
          </a:p>
          <a:p>
            <a:pPr marL="228600" indent="-228600">
              <a:buClr>
                <a:srgbClr val="AB256B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Não deveríamos estar aqui cedo?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13738</TotalTime>
  <Words>1692</Words>
  <Application>Microsoft Office PowerPoint</Application>
  <PresentationFormat>Papel A4 (210 x 297 mm)</PresentationFormat>
  <Paragraphs>300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789</cp:revision>
  <cp:lastPrinted>2022-03-23T17:29:41Z</cp:lastPrinted>
  <dcterms:created xsi:type="dcterms:W3CDTF">2021-10-15T13:30:39Z</dcterms:created>
  <dcterms:modified xsi:type="dcterms:W3CDTF">2022-04-01T00:44:51Z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