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60" r:id="rId3"/>
    <p:sldId id="261" r:id="rId4"/>
    <p:sldId id="263" r:id="rId5"/>
    <p:sldId id="262" r:id="rId6"/>
    <p:sldId id="264" r:id="rId7"/>
    <p:sldId id="265" r:id="rId8"/>
    <p:sldId id="267" r:id="rId9"/>
    <p:sldId id="268" r:id="rId10"/>
  </p:sldIdLst>
  <p:sldSz cx="6858000" cy="9906000" type="A4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96" userDrawn="1">
          <p15:clr>
            <a:srgbClr val="A4A3A4"/>
          </p15:clr>
        </p15:guide>
        <p15:guide id="2" pos="4224" userDrawn="1">
          <p15:clr>
            <a:srgbClr val="A4A3A4"/>
          </p15:clr>
        </p15:guide>
        <p15:guide id="3" orient="horz" pos="104" userDrawn="1">
          <p15:clr>
            <a:srgbClr val="A4A3A4"/>
          </p15:clr>
        </p15:guide>
        <p15:guide id="4" orient="horz" pos="60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1662" y="-1044"/>
      </p:cViewPr>
      <p:guideLst>
        <p:guide pos="96"/>
        <p:guide pos="4224"/>
        <p:guide orient="horz" pos="104"/>
        <p:guide orient="horz" pos="60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4717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4715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7160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24717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4715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71600" y="527400"/>
            <a:ext cx="5914800" cy="887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9120" cy="34484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45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pt-BR" sz="4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7160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F8E04F52-51C7-493A-B145-8288B78CDA01}" type="datetime">
              <a:rPr lang="pt-BR" sz="900" b="0" strike="noStrike" spc="-1">
                <a:solidFill>
                  <a:srgbClr val="8B8B8B"/>
                </a:solidFill>
                <a:latin typeface="Calibri"/>
              </a:rPr>
              <a:t>21/03/2022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2271600" y="9181440"/>
            <a:ext cx="231408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484344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860B8A4-10D3-48D1-AD78-A669CAF0B043}" type="slidenum">
              <a:rPr lang="pt-BR" sz="9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1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5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2EA3FD88-CD31-4720-8C07-B5BDA9A42C35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1 - 9</a:t>
            </a:r>
          </a:p>
        </p:txBody>
      </p:sp>
      <p:sp>
        <p:nvSpPr>
          <p:cNvPr id="34" name="Caixa de Texto 2">
            <a:extLst>
              <a:ext uri="{FF2B5EF4-FFF2-40B4-BE49-F238E27FC236}">
                <a16:creationId xmlns:a16="http://schemas.microsoft.com/office/drawing/2014/main" id="{5D60D551-52A8-4968-9BC9-FAB0161CC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909" y="5845785"/>
            <a:ext cx="513226" cy="327750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2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3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4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5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6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7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8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9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10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200" b="1" kern="1200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05223E73-9D88-45E6-B375-A6E00F28DBD9}"/>
              </a:ext>
            </a:extLst>
          </p:cNvPr>
          <p:cNvGrpSpPr/>
          <p:nvPr/>
        </p:nvGrpSpPr>
        <p:grpSpPr>
          <a:xfrm>
            <a:off x="129210" y="1489729"/>
            <a:ext cx="5793616" cy="553002"/>
            <a:chOff x="129210" y="1341685"/>
            <a:chExt cx="5793616" cy="553002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F134DAFD-E937-40F0-A59B-84D0431B67E1}"/>
                </a:ext>
              </a:extLst>
            </p:cNvPr>
            <p:cNvSpPr txBox="1"/>
            <p:nvPr/>
          </p:nvSpPr>
          <p:spPr>
            <a:xfrm>
              <a:off x="158132" y="1341685"/>
              <a:ext cx="576469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b="1" i="1" dirty="0">
                  <a:solidFill>
                    <a:srgbClr val="212529"/>
                  </a:solidFill>
                  <a:effectLst/>
                  <a:latin typeface="system-ui"/>
                  <a:ea typeface="Times New Roman" panose="02020603050405020304" pitchFamily="18" charset="0"/>
                  <a:cs typeface="Times New Roman" panose="02020603050405020304" pitchFamily="18" charset="0"/>
                </a:rPr>
                <a:t>1) Escreva as frases usadas no vídeo:</a:t>
              </a:r>
              <a:endPara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5A072622-0FEB-405B-AA22-B973158C03D6}"/>
                </a:ext>
              </a:extLst>
            </p:cNvPr>
            <p:cNvSpPr txBox="1"/>
            <p:nvPr/>
          </p:nvSpPr>
          <p:spPr>
            <a:xfrm>
              <a:off x="129210" y="1613456"/>
              <a:ext cx="5764694" cy="2812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b="1" i="1" dirty="0">
                  <a:effectLst/>
                  <a:latin typeface="system-ui"/>
                  <a:ea typeface="Calibri" panose="020F0502020204030204" pitchFamily="34" charset="0"/>
                  <a:cs typeface="Times New Roman" panose="02020603050405020304" pitchFamily="18" charset="0"/>
                </a:rPr>
                <a:t>Affirmative		Negative		  Interrogative</a:t>
              </a:r>
              <a:endPara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FEFADA63-FE33-4DF7-8586-794FDE3FE6D3}"/>
              </a:ext>
            </a:extLst>
          </p:cNvPr>
          <p:cNvGrpSpPr/>
          <p:nvPr/>
        </p:nvGrpSpPr>
        <p:grpSpPr>
          <a:xfrm>
            <a:off x="185428" y="3868612"/>
            <a:ext cx="5878726" cy="1297406"/>
            <a:chOff x="335556" y="2882416"/>
            <a:chExt cx="5878726" cy="1297406"/>
          </a:xfrm>
        </p:grpSpPr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EB7FB8D9-479C-4E65-9D7F-667A1FD24178}"/>
                </a:ext>
              </a:extLst>
            </p:cNvPr>
            <p:cNvSpPr txBox="1"/>
            <p:nvPr/>
          </p:nvSpPr>
          <p:spPr>
            <a:xfrm>
              <a:off x="335556" y="2882416"/>
              <a:ext cx="576469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b="1" i="1" dirty="0">
                  <a:solidFill>
                    <a:srgbClr val="212529"/>
                  </a:solidFill>
                  <a:effectLst/>
                  <a:latin typeface="system-ui"/>
                  <a:ea typeface="Times New Roman" panose="02020603050405020304" pitchFamily="18" charset="0"/>
                  <a:cs typeface="Times New Roman" panose="02020603050405020304" pitchFamily="18" charset="0"/>
                </a:rPr>
                <a:t>2) Escreva os verbos em Inglês:</a:t>
              </a:r>
              <a:endParaRPr lang="pt-BR" sz="11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44F47B15-380E-41C1-96F9-992CD2938C24}"/>
                </a:ext>
              </a:extLst>
            </p:cNvPr>
            <p:cNvSpPr txBox="1"/>
            <p:nvPr/>
          </p:nvSpPr>
          <p:spPr>
            <a:xfrm>
              <a:off x="449588" y="3164159"/>
              <a:ext cx="5764694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dirty="0">
                  <a:solidFill>
                    <a:srgbClr val="212529"/>
                  </a:solidFill>
                  <a:latin typeface="system-ui"/>
                </a:rPr>
                <a:t>- Viver		          - Estudar		             - Trabalhar	</a:t>
              </a:r>
            </a:p>
            <a:p>
              <a:r>
                <a:rPr lang="pt-BR" sz="1200" dirty="0">
                  <a:solidFill>
                    <a:srgbClr val="212529"/>
                  </a:solidFill>
                  <a:latin typeface="system-ui"/>
                </a:rPr>
                <a:t>- Assistir		          - Ir 		             - Ter</a:t>
              </a:r>
            </a:p>
            <a:p>
              <a:r>
                <a:rPr lang="pt-BR" sz="1200" dirty="0">
                  <a:solidFill>
                    <a:srgbClr val="212529"/>
                  </a:solidFill>
                  <a:latin typeface="system-ui"/>
                </a:rPr>
                <a:t>- Jogar		          - Amar		             - Ir 	</a:t>
              </a:r>
            </a:p>
            <a:p>
              <a:r>
                <a:rPr lang="pt-BR" sz="1200" dirty="0">
                  <a:solidFill>
                    <a:srgbClr val="212529"/>
                  </a:solidFill>
                  <a:latin typeface="system-ui"/>
                </a:rPr>
                <a:t>- Escrever		          - Abrir		             - Pensar</a:t>
              </a:r>
            </a:p>
            <a:p>
              <a:r>
                <a:rPr lang="pt-BR" sz="1200" dirty="0">
                  <a:solidFill>
                    <a:srgbClr val="212529"/>
                  </a:solidFill>
                  <a:latin typeface="system-ui"/>
                </a:rPr>
                <a:t>- Deixar		          - Cantar</a:t>
              </a:r>
            </a:p>
          </p:txBody>
        </p:sp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3A0E823-A2F9-4691-A8BB-EF7F329D7D24}"/>
              </a:ext>
            </a:extLst>
          </p:cNvPr>
          <p:cNvSpPr txBox="1"/>
          <p:nvPr/>
        </p:nvSpPr>
        <p:spPr>
          <a:xfrm>
            <a:off x="220556" y="5401790"/>
            <a:ext cx="64168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3) Ligue as palavras:</a:t>
            </a:r>
            <a:r>
              <a:rPr lang="pt-BR" sz="1200" b="1" i="1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           	</a:t>
            </a:r>
            <a:r>
              <a:rPr lang="pt-BR" sz="1200" b="1" i="1" dirty="0"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4) Complete as letras das palavras: </a:t>
            </a:r>
            <a:endParaRPr lang="pt-BR" sz="1200" b="1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C11C090-4802-4D8C-BB3A-04E8783C6DF7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01</a:t>
            </a:r>
          </a:p>
        </p:txBody>
      </p:sp>
      <p:sp>
        <p:nvSpPr>
          <p:cNvPr id="30" name="Caixa de Texto 2">
            <a:extLst>
              <a:ext uri="{FF2B5EF4-FFF2-40B4-BE49-F238E27FC236}">
                <a16:creationId xmlns:a16="http://schemas.microsoft.com/office/drawing/2014/main" id="{6811050D-17C2-475B-B3E1-3F480CEA5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970" y="5857756"/>
            <a:ext cx="971550" cy="3277757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212529"/>
                </a:solidFill>
                <a:latin typeface="system-ui"/>
              </a:rPr>
              <a:t>School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212529"/>
                </a:solidFill>
                <a:latin typeface="system-ui"/>
              </a:rPr>
              <a:t>Windows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212529"/>
                </a:solidFill>
                <a:latin typeface="system-ui"/>
              </a:rPr>
              <a:t>Before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212529"/>
                </a:solidFill>
                <a:latin typeface="system-ui"/>
              </a:rPr>
              <a:t>After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212529"/>
                </a:solidFill>
                <a:latin typeface="system-ui"/>
              </a:rPr>
              <a:t>Class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212529"/>
                </a:solidFill>
                <a:latin typeface="system-ui"/>
              </a:rPr>
              <a:t>Opinion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212529"/>
                </a:solidFill>
                <a:latin typeface="system-ui"/>
              </a:rPr>
              <a:t>Student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212529"/>
                </a:solidFill>
                <a:latin typeface="system-ui"/>
              </a:rPr>
              <a:t>Night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212529"/>
                </a:solidFill>
                <a:latin typeface="system-ui"/>
              </a:rPr>
              <a:t>Good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212529"/>
                </a:solidFill>
                <a:latin typeface="system-ui"/>
              </a:rPr>
              <a:t>Dollars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200" kern="1200" dirty="0">
              <a:solidFill>
                <a:srgbClr val="000000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31" name="Caixa de Texto 2">
            <a:extLst>
              <a:ext uri="{FF2B5EF4-FFF2-40B4-BE49-F238E27FC236}">
                <a16:creationId xmlns:a16="http://schemas.microsoft.com/office/drawing/2014/main" id="{F70D9D2B-3E35-4DEA-91C0-0370DF133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7986" y="5874571"/>
            <a:ext cx="923925" cy="297754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Escola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Depois de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Classe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Manhã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Opinião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Antes de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Semana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Aluna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Noite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Janelas</a:t>
            </a:r>
          </a:p>
        </p:txBody>
      </p:sp>
      <p:sp>
        <p:nvSpPr>
          <p:cNvPr id="32" name="Caixa de Texto 2">
            <a:extLst>
              <a:ext uri="{FF2B5EF4-FFF2-40B4-BE49-F238E27FC236}">
                <a16:creationId xmlns:a16="http://schemas.microsoft.com/office/drawing/2014/main" id="{34B7E2EA-0BAB-452D-B8F0-12949D7A6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6279" y="5874689"/>
            <a:ext cx="971550" cy="327775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spc="300" dirty="0" err="1">
                <a:latin typeface="system-ui"/>
              </a:rPr>
              <a:t>So_gs</a:t>
            </a:r>
            <a:endParaRPr lang="pt-BR" sz="1200" spc="300" dirty="0"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spc="300" dirty="0" err="1">
                <a:latin typeface="system-ui"/>
              </a:rPr>
              <a:t>Br_z_i</a:t>
            </a:r>
            <a:r>
              <a:rPr lang="en-US" sz="1200" spc="300" dirty="0">
                <a:latin typeface="system-ui"/>
              </a:rPr>
              <a:t>_</a:t>
            </a:r>
            <a:endParaRPr lang="pt-BR" sz="1200" spc="300" dirty="0"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spc="300" dirty="0" err="1">
                <a:latin typeface="system-ui"/>
              </a:rPr>
              <a:t>S_c_er</a:t>
            </a:r>
            <a:endParaRPr lang="pt-BR" sz="1200" spc="300" dirty="0"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spc="300" dirty="0" err="1">
                <a:latin typeface="system-ui"/>
              </a:rPr>
              <a:t>W_rk</a:t>
            </a:r>
            <a:endParaRPr lang="pt-BR" sz="1200" spc="300" dirty="0"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spc="300" dirty="0" err="1">
                <a:latin typeface="system-ui"/>
              </a:rPr>
              <a:t>B_ach</a:t>
            </a:r>
            <a:endParaRPr lang="pt-BR" sz="1200" spc="300" dirty="0"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spc="300" dirty="0" err="1">
                <a:latin typeface="system-ui"/>
              </a:rPr>
              <a:t>Fri_n</a:t>
            </a:r>
            <a:r>
              <a:rPr lang="en-US" sz="1200" spc="300" dirty="0">
                <a:latin typeface="system-ui"/>
              </a:rPr>
              <a:t>_</a:t>
            </a:r>
            <a:endParaRPr lang="pt-BR" sz="1200" spc="300" dirty="0"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spc="300" dirty="0">
                <a:latin typeface="system-ui"/>
              </a:rPr>
              <a:t>_</a:t>
            </a:r>
            <a:r>
              <a:rPr lang="en-US" sz="1200" spc="300" dirty="0" err="1">
                <a:latin typeface="system-ui"/>
              </a:rPr>
              <a:t>hu_ch</a:t>
            </a:r>
            <a:endParaRPr lang="pt-BR" sz="1200" spc="300" dirty="0"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spc="300" dirty="0" err="1">
                <a:latin typeface="system-ui"/>
              </a:rPr>
              <a:t>Ci_em</a:t>
            </a:r>
            <a:r>
              <a:rPr lang="en-US" sz="1200" spc="300" dirty="0">
                <a:latin typeface="system-ui"/>
              </a:rPr>
              <a:t>_</a:t>
            </a:r>
            <a:endParaRPr lang="pt-BR" sz="1200" spc="300" dirty="0"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spc="300" dirty="0" err="1">
                <a:latin typeface="system-ui"/>
              </a:rPr>
              <a:t>Ki_s</a:t>
            </a:r>
            <a:endParaRPr lang="pt-BR" sz="1200" spc="300" dirty="0"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spc="300" dirty="0" err="1">
                <a:latin typeface="system-ui"/>
              </a:rPr>
              <a:t>T_me</a:t>
            </a:r>
            <a:endParaRPr lang="pt-BR" sz="1200" spc="300" dirty="0"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200" spc="300" dirty="0">
              <a:latin typeface="system-ui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F6E5362-84CA-425F-8125-CA35767F22F4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2E0E828-CFCF-454B-B06A-C80E6DBBC2BB}"/>
              </a:ext>
            </a:extLst>
          </p:cNvPr>
          <p:cNvSpPr/>
          <p:nvPr/>
        </p:nvSpPr>
        <p:spPr>
          <a:xfrm>
            <a:off x="267316" y="1030860"/>
            <a:ext cx="969820" cy="28644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44C91EB-AA2F-4C97-9331-942B904FD4EF}"/>
              </a:ext>
            </a:extLst>
          </p:cNvPr>
          <p:cNvSpPr txBox="1"/>
          <p:nvPr/>
        </p:nvSpPr>
        <p:spPr>
          <a:xfrm>
            <a:off x="423414" y="1015947"/>
            <a:ext cx="745482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VIDEOS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Caixa de Texto 2">
            <a:extLst>
              <a:ext uri="{FF2B5EF4-FFF2-40B4-BE49-F238E27FC236}">
                <a16:creationId xmlns:a16="http://schemas.microsoft.com/office/drawing/2014/main" id="{4F902302-897E-4765-A698-F94B537BB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190" y="5874688"/>
            <a:ext cx="1380253" cy="328333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effectLst/>
                <a:latin typeface="system-ui"/>
              </a:rPr>
              <a:t>B_y_rie_d</a:t>
            </a:r>
            <a:endParaRPr lang="pt-BR" sz="1200" b="0" i="0" spc="300" dirty="0">
              <a:effectLst/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effectLst/>
                <a:latin typeface="system-ui"/>
              </a:rPr>
              <a:t>Bo_k</a:t>
            </a:r>
            <a:r>
              <a:rPr lang="pt-BR" sz="1200" b="0" i="0" spc="300" dirty="0">
                <a:effectLst/>
                <a:latin typeface="system-ui"/>
              </a:rPr>
              <a:t>_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>
                <a:latin typeface="system-ui"/>
              </a:rPr>
              <a:t>_</a:t>
            </a:r>
            <a:r>
              <a:rPr lang="pt-BR" sz="1200" b="0" i="0" spc="300" dirty="0" err="1">
                <a:effectLst/>
                <a:latin typeface="system-ui"/>
              </a:rPr>
              <a:t>iz_a</a:t>
            </a:r>
            <a:endParaRPr lang="pt-BR" sz="1200" spc="300" dirty="0"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effectLst/>
                <a:latin typeface="system-ui"/>
              </a:rPr>
              <a:t>B_eak_ast</a:t>
            </a:r>
            <a:endParaRPr lang="pt-BR" sz="1200" b="0" i="0" spc="300" dirty="0">
              <a:effectLst/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effectLst/>
                <a:latin typeface="system-ui"/>
              </a:rPr>
              <a:t>F_lm</a:t>
            </a:r>
            <a:r>
              <a:rPr lang="pt-BR" sz="1200" b="0" i="0" spc="300" dirty="0">
                <a:effectLst/>
                <a:latin typeface="system-ui"/>
              </a:rPr>
              <a:t>_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effectLst/>
                <a:latin typeface="system-ui"/>
              </a:rPr>
              <a:t>N_ws</a:t>
            </a:r>
            <a:endParaRPr lang="pt-BR" sz="1200" spc="300" dirty="0"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>
                <a:latin typeface="system-ui"/>
              </a:rPr>
              <a:t>_ </a:t>
            </a:r>
            <a:r>
              <a:rPr lang="pt-BR" sz="1200" b="0" i="0" spc="300" dirty="0">
                <a:effectLst/>
                <a:latin typeface="system-ui"/>
              </a:rPr>
              <a:t>_</a:t>
            </a:r>
            <a:r>
              <a:rPr lang="pt-BR" sz="1200" b="0" i="0" spc="300" dirty="0" err="1">
                <a:effectLst/>
                <a:latin typeface="system-ui"/>
              </a:rPr>
              <a:t>ek</a:t>
            </a:r>
            <a:endParaRPr lang="pt-BR" sz="1200" b="0" i="0" spc="300" dirty="0">
              <a:effectLst/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>
                <a:latin typeface="system-ui"/>
              </a:rPr>
              <a:t>_</a:t>
            </a:r>
            <a:r>
              <a:rPr lang="pt-BR" sz="1200" b="0" i="0" spc="300" dirty="0" err="1">
                <a:effectLst/>
                <a:latin typeface="system-ui"/>
              </a:rPr>
              <a:t>a_e</a:t>
            </a:r>
            <a:endParaRPr lang="pt-BR" sz="1200" spc="300" dirty="0"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>
                <a:latin typeface="system-ui"/>
              </a:rPr>
              <a:t>_</a:t>
            </a:r>
            <a:r>
              <a:rPr lang="pt-BR" sz="1200" b="0" i="0" spc="300" dirty="0" err="1">
                <a:effectLst/>
                <a:latin typeface="system-ui"/>
              </a:rPr>
              <a:t>ft_rn_on</a:t>
            </a:r>
            <a:endParaRPr lang="pt-BR" sz="1200" b="0" i="0" spc="300" dirty="0">
              <a:effectLst/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>
                <a:latin typeface="system-ui"/>
              </a:rPr>
              <a:t>_</a:t>
            </a:r>
            <a:r>
              <a:rPr lang="pt-BR" sz="1200" spc="300" dirty="0" err="1">
                <a:latin typeface="system-ui"/>
              </a:rPr>
              <a:t>eer</a:t>
            </a:r>
            <a:endParaRPr lang="pt-BR" sz="1200" b="0" i="0" spc="300" dirty="0">
              <a:effectLst/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200" spc="300" dirty="0">
              <a:latin typeface="system-ui"/>
            </a:endParaRPr>
          </a:p>
        </p:txBody>
      </p:sp>
      <p:sp>
        <p:nvSpPr>
          <p:cNvPr id="35" name="Caixa de Texto 2">
            <a:extLst>
              <a:ext uri="{FF2B5EF4-FFF2-40B4-BE49-F238E27FC236}">
                <a16:creationId xmlns:a16="http://schemas.microsoft.com/office/drawing/2014/main" id="{501D6846-9A9F-45F8-9702-2C756F138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8181" y="5845785"/>
            <a:ext cx="375973" cy="327750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B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F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G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H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I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J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200" b="1" kern="1200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04A5B350-9A8F-4BB8-AFC3-CFF33EC6B3F3}"/>
              </a:ext>
            </a:extLst>
          </p:cNvPr>
          <p:cNvGrpSpPr/>
          <p:nvPr/>
        </p:nvGrpSpPr>
        <p:grpSpPr>
          <a:xfrm>
            <a:off x="280964" y="3377092"/>
            <a:ext cx="1590080" cy="327826"/>
            <a:chOff x="418914" y="2874304"/>
            <a:chExt cx="1590080" cy="327826"/>
          </a:xfrm>
        </p:grpSpPr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B3FDBB0F-6A56-4FB3-AA49-286B2A1A6759}"/>
                </a:ext>
              </a:extLst>
            </p:cNvPr>
            <p:cNvSpPr/>
            <p:nvPr/>
          </p:nvSpPr>
          <p:spPr>
            <a:xfrm>
              <a:off x="418914" y="2874304"/>
              <a:ext cx="1590080" cy="324364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B91A8A0A-562C-48EF-8518-6B89093D9FC6}"/>
                </a:ext>
              </a:extLst>
            </p:cNvPr>
            <p:cNvSpPr txBox="1"/>
            <p:nvPr/>
          </p:nvSpPr>
          <p:spPr>
            <a:xfrm>
              <a:off x="503531" y="2889480"/>
              <a:ext cx="1444650" cy="3126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dirty="0">
                  <a:solidFill>
                    <a:srgbClr val="4472C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VERBS &amp; WORDS</a:t>
              </a:r>
              <a:endPara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5CCB3E1-24AA-4E28-AEC2-8A78939FBC45}"/>
              </a:ext>
            </a:extLst>
          </p:cNvPr>
          <p:cNvSpPr txBox="1"/>
          <p:nvPr/>
        </p:nvSpPr>
        <p:spPr>
          <a:xfrm>
            <a:off x="4899338" y="690252"/>
            <a:ext cx="1327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</a:t>
            </a:r>
            <a:endParaRPr lang="pt-BR" sz="1400" i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0" name="Imagem 39">
            <a:extLst>
              <a:ext uri="{FF2B5EF4-FFF2-40B4-BE49-F238E27FC236}">
                <a16:creationId xmlns:a16="http://schemas.microsoft.com/office/drawing/2014/main" id="{6121D4C6-12E6-4AF8-8F0B-3614E2541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508" y="932066"/>
            <a:ext cx="536548" cy="536548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EDB96AA4-DC9C-48CE-956F-48C7657C5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576" y="3279513"/>
            <a:ext cx="526578" cy="52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509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134DAFD-E937-40F0-A59B-84D0431B67E1}"/>
              </a:ext>
            </a:extLst>
          </p:cNvPr>
          <p:cNvSpPr txBox="1"/>
          <p:nvPr/>
        </p:nvSpPr>
        <p:spPr>
          <a:xfrm>
            <a:off x="158132" y="1587349"/>
            <a:ext cx="66998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5) Complete com os verbos:	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6) Passe as frases para Negativa:</a:t>
            </a:r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08ED10D-C56E-4716-8F4F-83152AC34F54}"/>
              </a:ext>
            </a:extLst>
          </p:cNvPr>
          <p:cNvSpPr txBox="1"/>
          <p:nvPr/>
        </p:nvSpPr>
        <p:spPr>
          <a:xfrm>
            <a:off x="240020" y="1921694"/>
            <a:ext cx="5766178" cy="2551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1.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My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son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________ in </a:t>
            </a:r>
            <a:r>
              <a:rPr lang="pt-BR" sz="1200" dirty="0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Spain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.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(</a:t>
            </a:r>
            <a:r>
              <a:rPr lang="pt-BR" sz="1200" i="1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live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help)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2.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He ________ </a:t>
            </a:r>
            <a:r>
              <a:rPr lang="pt-BR" sz="1200" dirty="0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basketball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.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(go / play)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3.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She __________ the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train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every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</a:t>
            </a:r>
            <a:r>
              <a:rPr lang="pt-BR" sz="1200" dirty="0" err="1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morning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.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(play / catch)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4.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Bob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doesn’t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</a:t>
            </a:r>
            <a:r>
              <a:rPr lang="pt-BR" sz="1200" dirty="0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__________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.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(</a:t>
            </a:r>
            <a:r>
              <a:rPr lang="pt-BR" sz="1200" i="1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park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i="1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study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)</a:t>
            </a:r>
            <a:r>
              <a:rPr lang="pt-BR" sz="1200" dirty="0">
                <a:effectLst/>
                <a:latin typeface="system-ui"/>
                <a:ea typeface="Times New Roman" panose="02020603050405020304" pitchFamily="18" charset="0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5.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My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father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doesn’t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___________ </a:t>
            </a:r>
            <a:r>
              <a:rPr lang="pt-BR" sz="1200" dirty="0" err="1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good</a:t>
            </a:r>
            <a:r>
              <a:rPr lang="pt-BR" sz="1200" dirty="0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english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.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(</a:t>
            </a:r>
            <a:r>
              <a:rPr lang="pt-BR" sz="1200" i="1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speak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drink)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6.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He ________ to the </a:t>
            </a:r>
            <a:r>
              <a:rPr lang="pt-BR" sz="1200" dirty="0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Beach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every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day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.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(</a:t>
            </a:r>
            <a:r>
              <a:rPr lang="pt-BR" sz="1200" i="1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eat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go)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7.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He ________ to play </a:t>
            </a:r>
            <a:r>
              <a:rPr lang="pt-BR" sz="1200" dirty="0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soccer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.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(</a:t>
            </a:r>
            <a:r>
              <a:rPr lang="pt-BR" sz="1200" i="1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write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i="1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love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)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8.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He ________ to </a:t>
            </a:r>
            <a:r>
              <a:rPr lang="pt-BR" sz="1200" dirty="0" err="1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school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.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(work / go)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9.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Does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he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____ to </a:t>
            </a:r>
            <a:r>
              <a:rPr lang="pt-BR" sz="1200" dirty="0" err="1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school</a:t>
            </a:r>
            <a:r>
              <a:rPr lang="pt-BR" sz="1200" dirty="0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?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(work / go)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50175A6-1F0C-489E-82FB-49BC1E95FF91}"/>
              </a:ext>
            </a:extLst>
          </p:cNvPr>
          <p:cNvSpPr txBox="1"/>
          <p:nvPr/>
        </p:nvSpPr>
        <p:spPr>
          <a:xfrm>
            <a:off x="170296" y="5029473"/>
            <a:ext cx="5766178" cy="3536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7) Escreva as frases na ordem correta:</a:t>
            </a:r>
          </a:p>
          <a:p>
            <a:endParaRPr lang="pt-BR" sz="14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10.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He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an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e-mail / to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writes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friend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his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best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.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</a:t>
            </a: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11.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thinks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He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he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is / </a:t>
            </a:r>
            <a:r>
              <a:rPr lang="pt-BR" sz="1200" dirty="0" err="1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handsome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very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.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12.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It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rains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day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usually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here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every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.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13.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It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smells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very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kitchen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delicious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the / in. </a:t>
            </a: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14.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We / </a:t>
            </a:r>
            <a:r>
              <a:rPr lang="pt-BR" sz="1200" dirty="0" err="1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songs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generally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/</a:t>
            </a:r>
            <a:r>
              <a:rPr lang="pt-BR" sz="1200" dirty="0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at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night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sing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.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15.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We / </a:t>
            </a:r>
            <a:r>
              <a:rPr lang="pt-BR" sz="1200" dirty="0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Sunday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to / a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gallery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every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/ go.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16.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Does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write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an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/ He / </a:t>
            </a:r>
            <a:r>
              <a:rPr lang="pt-BR" sz="1200" dirty="0" err="1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email</a:t>
            </a:r>
            <a:r>
              <a:rPr lang="pt-BR" sz="1200" dirty="0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?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</a:t>
            </a:r>
            <a:endParaRPr lang="pt-BR" sz="1200" dirty="0">
              <a:solidFill>
                <a:srgbClr val="212529"/>
              </a:solidFill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17.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The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rises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sun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the 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at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east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18.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Bob 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teeth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brushes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his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always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.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</a:t>
            </a:r>
            <a:endParaRPr lang="pt-BR" sz="1200" dirty="0">
              <a:solidFill>
                <a:srgbClr val="212529"/>
              </a:solidFill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19.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She / up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gets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early</a:t>
            </a:r>
            <a:r>
              <a:rPr lang="pt-BR" sz="1200" dirty="0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 /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day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every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.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</a:t>
            </a:r>
            <a:endParaRPr lang="pt-BR" sz="1200" dirty="0">
              <a:solidFill>
                <a:srgbClr val="212529"/>
              </a:solidFill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20.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They / </a:t>
            </a:r>
            <a:r>
              <a:rPr lang="pt-BR" sz="1200" dirty="0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English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speak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.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8FC28DF-3ABB-4289-8C7E-0E7AF99DE991}"/>
              </a:ext>
            </a:extLst>
          </p:cNvPr>
          <p:cNvSpPr/>
          <p:nvPr/>
        </p:nvSpPr>
        <p:spPr>
          <a:xfrm>
            <a:off x="283685" y="1008952"/>
            <a:ext cx="1146876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3D635FE-AD4B-462A-94B0-131A4E8F9A9D}"/>
              </a:ext>
            </a:extLst>
          </p:cNvPr>
          <p:cNvSpPr txBox="1"/>
          <p:nvPr/>
        </p:nvSpPr>
        <p:spPr>
          <a:xfrm>
            <a:off x="320370" y="987668"/>
            <a:ext cx="1146875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REPETITION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16672958-B162-45BD-B119-1F39E5AF426D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329739B-6B8A-4FF0-B17C-1041A626E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896" y="872851"/>
            <a:ext cx="571685" cy="571685"/>
          </a:xfrm>
          <a:prstGeom prst="rect">
            <a:avLst/>
          </a:prstGeom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515C37C3-7BB5-4AF5-B3E4-4F7E42C2B09F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2 - 9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0244931-67DD-44B5-A62B-3436669329BF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01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3E23A2A-8FF6-4717-B497-3A91D75E8FEB}"/>
              </a:ext>
            </a:extLst>
          </p:cNvPr>
          <p:cNvSpPr txBox="1"/>
          <p:nvPr/>
        </p:nvSpPr>
        <p:spPr>
          <a:xfrm>
            <a:off x="4899338" y="690252"/>
            <a:ext cx="1327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</a:t>
            </a:r>
            <a:endParaRPr lang="pt-BR" sz="1400" i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142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76CF2955-0AEB-40E3-8CD6-7D3DA46062E6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99EF2AB-7465-486B-8F64-1E13F4571FD0}"/>
              </a:ext>
            </a:extLst>
          </p:cNvPr>
          <p:cNvSpPr txBox="1"/>
          <p:nvPr/>
        </p:nvSpPr>
        <p:spPr>
          <a:xfrm>
            <a:off x="207446" y="1272184"/>
            <a:ext cx="5766178" cy="7961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8) Responda as perguntas:</a:t>
            </a:r>
          </a:p>
          <a:p>
            <a:pPr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1. 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Where do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you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work?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2.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What does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he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do?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3. 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How do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they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come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here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4. 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When do we start?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5.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Why do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they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play football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so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late?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6.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What does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she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like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doing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at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the weekend?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7.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Where do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you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go to the cinema?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8.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When do we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leave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9.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Do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you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study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a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lot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10.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Do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you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have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kids?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11.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Do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you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have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the time?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12.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Does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she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drink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beer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13.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Do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you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like to be late?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14.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Does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she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study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Italian?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15.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Why do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you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come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here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16.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Do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you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read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books?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17.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Do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you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see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the stars?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18.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Do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they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speak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Chinese?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19.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Does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he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swim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20.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Does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she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listen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to jazz?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9F1C7586-248E-47BC-8A39-E500AEF2ADFC}"/>
              </a:ext>
            </a:extLst>
          </p:cNvPr>
          <p:cNvGrpSpPr/>
          <p:nvPr/>
        </p:nvGrpSpPr>
        <p:grpSpPr>
          <a:xfrm>
            <a:off x="283685" y="987668"/>
            <a:ext cx="1146876" cy="318910"/>
            <a:chOff x="283685" y="987668"/>
            <a:chExt cx="1146876" cy="318910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A797F58A-E55E-4490-A0DC-F8600D008A00}"/>
                </a:ext>
              </a:extLst>
            </p:cNvPr>
            <p:cNvSpPr/>
            <p:nvPr/>
          </p:nvSpPr>
          <p:spPr>
            <a:xfrm>
              <a:off x="283685" y="1008952"/>
              <a:ext cx="1146876" cy="29762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86E2AE83-5737-44A7-A3C9-FB78E757E8F5}"/>
                </a:ext>
              </a:extLst>
            </p:cNvPr>
            <p:cNvSpPr txBox="1"/>
            <p:nvPr/>
          </p:nvSpPr>
          <p:spPr>
            <a:xfrm>
              <a:off x="320371" y="987668"/>
              <a:ext cx="1110190" cy="3126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dirty="0">
                  <a:solidFill>
                    <a:srgbClr val="4472C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QUESTIONS</a:t>
              </a:r>
              <a:endPara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7" name="Imagem 6">
            <a:extLst>
              <a:ext uri="{FF2B5EF4-FFF2-40B4-BE49-F238E27FC236}">
                <a16:creationId xmlns:a16="http://schemas.microsoft.com/office/drawing/2014/main" id="{8C078BA3-2C95-4EEE-9767-BF15A7C71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812" y="878776"/>
            <a:ext cx="570832" cy="570832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EA07481A-0589-4AC6-AB61-95FE62F06AD0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3 - 9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064E06F-A441-430D-B73F-D295FF35DDA4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01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AA016B6-7787-4508-990C-1EF7616095A3}"/>
              </a:ext>
            </a:extLst>
          </p:cNvPr>
          <p:cNvSpPr txBox="1"/>
          <p:nvPr/>
        </p:nvSpPr>
        <p:spPr>
          <a:xfrm>
            <a:off x="4899338" y="690252"/>
            <a:ext cx="1327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</a:t>
            </a:r>
            <a:endParaRPr lang="pt-BR" sz="1400" i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163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 rot="16200000">
            <a:off x="-2345869" y="3732628"/>
            <a:ext cx="5766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4472C4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9) Complete as palavras das imagens: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7454EE2E-A1FF-46BE-B13F-BD7D8CD88E8E}"/>
              </a:ext>
            </a:extLst>
          </p:cNvPr>
          <p:cNvGrpSpPr/>
          <p:nvPr/>
        </p:nvGrpSpPr>
        <p:grpSpPr>
          <a:xfrm>
            <a:off x="1482528" y="1029948"/>
            <a:ext cx="3892943" cy="4065821"/>
            <a:chOff x="0" y="0"/>
            <a:chExt cx="4295775" cy="4295775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408BB557-98C7-4CDB-B783-58CDBA53F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295775" cy="4295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1B387744-9D99-421A-9EFC-142602F20DA1}"/>
                </a:ext>
              </a:extLst>
            </p:cNvPr>
            <p:cNvSpPr/>
            <p:nvPr/>
          </p:nvSpPr>
          <p:spPr>
            <a:xfrm>
              <a:off x="1000125" y="1295400"/>
              <a:ext cx="685800" cy="1238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BE1D0925-6C73-41AC-B4F9-7757A69E6D6A}"/>
                </a:ext>
              </a:extLst>
            </p:cNvPr>
            <p:cNvSpPr/>
            <p:nvPr/>
          </p:nvSpPr>
          <p:spPr>
            <a:xfrm>
              <a:off x="1876425" y="1285875"/>
              <a:ext cx="695325" cy="13335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893E78DB-E78B-442E-BF61-FBA58C6BFC3F}"/>
                </a:ext>
              </a:extLst>
            </p:cNvPr>
            <p:cNvSpPr/>
            <p:nvPr/>
          </p:nvSpPr>
          <p:spPr>
            <a:xfrm>
              <a:off x="228600" y="2105025"/>
              <a:ext cx="714375" cy="1143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D9316A1F-AF3D-49E8-AF6E-EB1988589783}"/>
                </a:ext>
              </a:extLst>
            </p:cNvPr>
            <p:cNvSpPr/>
            <p:nvPr/>
          </p:nvSpPr>
          <p:spPr>
            <a:xfrm>
              <a:off x="2647950" y="2114550"/>
              <a:ext cx="685800" cy="13335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36EDC7E6-EEAF-4B1A-80DB-0BAB7FF467AE}"/>
                </a:ext>
              </a:extLst>
            </p:cNvPr>
            <p:cNvSpPr/>
            <p:nvPr/>
          </p:nvSpPr>
          <p:spPr>
            <a:xfrm>
              <a:off x="104775" y="2981325"/>
              <a:ext cx="628650" cy="104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07670822-E250-401E-9307-BA940F3851AF}"/>
                </a:ext>
              </a:extLst>
            </p:cNvPr>
            <p:cNvSpPr/>
            <p:nvPr/>
          </p:nvSpPr>
          <p:spPr>
            <a:xfrm>
              <a:off x="1571625" y="3000375"/>
              <a:ext cx="733425" cy="1238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0AE3677C-DEEC-4857-8CAF-AE4688384867}"/>
                </a:ext>
              </a:extLst>
            </p:cNvPr>
            <p:cNvSpPr/>
            <p:nvPr/>
          </p:nvSpPr>
          <p:spPr>
            <a:xfrm>
              <a:off x="3400425" y="3009900"/>
              <a:ext cx="714375" cy="1238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8EC8CAEB-533D-4D70-A906-3D1FACD07027}"/>
                </a:ext>
              </a:extLst>
            </p:cNvPr>
            <p:cNvSpPr/>
            <p:nvPr/>
          </p:nvSpPr>
          <p:spPr>
            <a:xfrm>
              <a:off x="342900" y="3895725"/>
              <a:ext cx="714375" cy="13335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C090B9FB-B2A8-4A8C-BBD5-01D136BC8876}"/>
                </a:ext>
              </a:extLst>
            </p:cNvPr>
            <p:cNvSpPr/>
            <p:nvPr/>
          </p:nvSpPr>
          <p:spPr>
            <a:xfrm>
              <a:off x="1438275" y="3905250"/>
              <a:ext cx="714375" cy="13335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D17CDD8D-65F5-4CAB-BB84-690D7E277BB5}"/>
                </a:ext>
              </a:extLst>
            </p:cNvPr>
            <p:cNvSpPr/>
            <p:nvPr/>
          </p:nvSpPr>
          <p:spPr>
            <a:xfrm>
              <a:off x="2352675" y="3914775"/>
              <a:ext cx="714375" cy="13335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24EAEAE6-92DF-4970-8CBE-92AA292F64CB}"/>
                </a:ext>
              </a:extLst>
            </p:cNvPr>
            <p:cNvSpPr/>
            <p:nvPr/>
          </p:nvSpPr>
          <p:spPr>
            <a:xfrm>
              <a:off x="3381375" y="3886200"/>
              <a:ext cx="714375" cy="13335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4507CF27-3E49-4D41-AB42-A0521B2D17F7}"/>
              </a:ext>
            </a:extLst>
          </p:cNvPr>
          <p:cNvGrpSpPr/>
          <p:nvPr/>
        </p:nvGrpSpPr>
        <p:grpSpPr>
          <a:xfrm>
            <a:off x="1402099" y="5136921"/>
            <a:ext cx="4053799" cy="4100713"/>
            <a:chOff x="0" y="0"/>
            <a:chExt cx="4152900" cy="4324350"/>
          </a:xfrm>
        </p:grpSpPr>
        <p:pic>
          <p:nvPicPr>
            <p:cNvPr id="31" name="Imagem 30">
              <a:extLst>
                <a:ext uri="{FF2B5EF4-FFF2-40B4-BE49-F238E27FC236}">
                  <a16:creationId xmlns:a16="http://schemas.microsoft.com/office/drawing/2014/main" id="{D119BF2B-1D91-426C-B6B6-E9CB8731BC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271"/>
            <a:stretch/>
          </p:blipFill>
          <p:spPr bwMode="auto">
            <a:xfrm>
              <a:off x="0" y="0"/>
              <a:ext cx="4152900" cy="4324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09F662F8-CDF2-40E8-95D7-58B5CA91EB2A}"/>
                </a:ext>
              </a:extLst>
            </p:cNvPr>
            <p:cNvSpPr/>
            <p:nvPr/>
          </p:nvSpPr>
          <p:spPr>
            <a:xfrm>
              <a:off x="866775" y="942975"/>
              <a:ext cx="781050" cy="1428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74744C40-85C5-4BF4-A14D-535DF62C0F44}"/>
                </a:ext>
              </a:extLst>
            </p:cNvPr>
            <p:cNvSpPr/>
            <p:nvPr/>
          </p:nvSpPr>
          <p:spPr>
            <a:xfrm>
              <a:off x="2428875" y="895350"/>
              <a:ext cx="781050" cy="1428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39D16CF9-A953-4462-B0C5-440A695C3A0E}"/>
                </a:ext>
              </a:extLst>
            </p:cNvPr>
            <p:cNvSpPr/>
            <p:nvPr/>
          </p:nvSpPr>
          <p:spPr>
            <a:xfrm>
              <a:off x="3314700" y="962025"/>
              <a:ext cx="781050" cy="1428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FA72C525-766A-4ED9-9EA2-C6B83C87AE47}"/>
                </a:ext>
              </a:extLst>
            </p:cNvPr>
            <p:cNvSpPr/>
            <p:nvPr/>
          </p:nvSpPr>
          <p:spPr>
            <a:xfrm>
              <a:off x="3343275" y="1581150"/>
              <a:ext cx="781050" cy="1428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BF83D2C5-9B9A-4072-B668-0E1F90C82A21}"/>
                </a:ext>
              </a:extLst>
            </p:cNvPr>
            <p:cNvSpPr/>
            <p:nvPr/>
          </p:nvSpPr>
          <p:spPr>
            <a:xfrm>
              <a:off x="1057275" y="3619500"/>
              <a:ext cx="781050" cy="1428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32641205-9638-47F6-9EBF-62C184AE55DC}"/>
                </a:ext>
              </a:extLst>
            </p:cNvPr>
            <p:cNvSpPr/>
            <p:nvPr/>
          </p:nvSpPr>
          <p:spPr>
            <a:xfrm>
              <a:off x="1914525" y="3533775"/>
              <a:ext cx="781050" cy="1428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244CB367-55AE-4795-A697-AE8B64F6EDB6}"/>
                </a:ext>
              </a:extLst>
            </p:cNvPr>
            <p:cNvSpPr/>
            <p:nvPr/>
          </p:nvSpPr>
          <p:spPr>
            <a:xfrm>
              <a:off x="1914525" y="4181475"/>
              <a:ext cx="781050" cy="1428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304B42E7-5D5F-4584-811A-05160B3A7090}"/>
                </a:ext>
              </a:extLst>
            </p:cNvPr>
            <p:cNvSpPr/>
            <p:nvPr/>
          </p:nvSpPr>
          <p:spPr>
            <a:xfrm>
              <a:off x="2952750" y="4181475"/>
              <a:ext cx="781050" cy="1428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9B40D64E-5AF7-4BDD-B5D5-17AEBA0639B9}"/>
                </a:ext>
              </a:extLst>
            </p:cNvPr>
            <p:cNvSpPr/>
            <p:nvPr/>
          </p:nvSpPr>
          <p:spPr>
            <a:xfrm>
              <a:off x="3324225" y="2933700"/>
              <a:ext cx="781050" cy="1428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57013A36-618D-44F2-B6A6-B922E3E432F6}"/>
                </a:ext>
              </a:extLst>
            </p:cNvPr>
            <p:cNvSpPr/>
            <p:nvPr/>
          </p:nvSpPr>
          <p:spPr>
            <a:xfrm>
              <a:off x="1152525" y="1581150"/>
              <a:ext cx="781050" cy="1428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</p:grpSp>
      <p:sp>
        <p:nvSpPr>
          <p:cNvPr id="39" name="Retângulo 38">
            <a:extLst>
              <a:ext uri="{FF2B5EF4-FFF2-40B4-BE49-F238E27FC236}">
                <a16:creationId xmlns:a16="http://schemas.microsoft.com/office/drawing/2014/main" id="{1A7DCB3D-FAC9-45DB-B16F-66D9687B9545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4 - 9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493AFE77-C0A6-41D8-8CFC-43F2495B89DE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EB295525-B4C2-4B57-946D-50A7CFA73747}"/>
              </a:ext>
            </a:extLst>
          </p:cNvPr>
          <p:cNvSpPr/>
          <p:nvPr/>
        </p:nvSpPr>
        <p:spPr>
          <a:xfrm>
            <a:off x="283685" y="1008952"/>
            <a:ext cx="1091027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6277720A-3B74-4178-B4D6-F9D6C006BFF4}"/>
              </a:ext>
            </a:extLst>
          </p:cNvPr>
          <p:cNvGrpSpPr/>
          <p:nvPr/>
        </p:nvGrpSpPr>
        <p:grpSpPr>
          <a:xfrm>
            <a:off x="405914" y="1008952"/>
            <a:ext cx="1176766" cy="862209"/>
            <a:chOff x="388765" y="1008952"/>
            <a:chExt cx="1176766" cy="862209"/>
          </a:xfrm>
        </p:grpSpPr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40C5BB2F-D1C7-45DD-900D-96AF4D2D41C8}"/>
                </a:ext>
              </a:extLst>
            </p:cNvPr>
            <p:cNvSpPr txBox="1"/>
            <p:nvPr/>
          </p:nvSpPr>
          <p:spPr>
            <a:xfrm>
              <a:off x="388765" y="1008952"/>
              <a:ext cx="1176766" cy="3126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dirty="0">
                  <a:solidFill>
                    <a:srgbClr val="4472C4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02 TOPICS</a:t>
              </a:r>
              <a:endPara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59" name="Imagem 58">
              <a:extLst>
                <a:ext uri="{FF2B5EF4-FFF2-40B4-BE49-F238E27FC236}">
                  <a16:creationId xmlns:a16="http://schemas.microsoft.com/office/drawing/2014/main" id="{01D0FFA0-293A-459A-A210-CC350A977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659" y="1386084"/>
              <a:ext cx="485077" cy="485077"/>
            </a:xfrm>
            <a:prstGeom prst="rect">
              <a:avLst/>
            </a:prstGeom>
          </p:spPr>
        </p:pic>
      </p:grp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EE41D7BC-2547-4CEB-9023-66C472CBCEDB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01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E80C838A-4BC3-4A68-A3F9-16762E43B843}"/>
              </a:ext>
            </a:extLst>
          </p:cNvPr>
          <p:cNvSpPr txBox="1"/>
          <p:nvPr/>
        </p:nvSpPr>
        <p:spPr>
          <a:xfrm>
            <a:off x="4899338" y="690252"/>
            <a:ext cx="1327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</a:t>
            </a:r>
            <a:endParaRPr lang="pt-BR" sz="1400" i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292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>
            <a:off x="3019496" y="1266011"/>
            <a:ext cx="27170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10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) Responda as perguntas abaixo: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29B2C3E-2A58-4BC5-BAC8-0547436A328A}"/>
              </a:ext>
            </a:extLst>
          </p:cNvPr>
          <p:cNvSpPr txBox="1"/>
          <p:nvPr/>
        </p:nvSpPr>
        <p:spPr>
          <a:xfrm>
            <a:off x="3070800" y="1735830"/>
            <a:ext cx="363480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a)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time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usually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get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up? 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b)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usually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have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for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breakfast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c)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like to do after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get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back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home?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d)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About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how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many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hours are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on-line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every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day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e)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like to do on weekends?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90E3E392-FED4-48FD-AB82-CB1229B98DD6}"/>
              </a:ext>
            </a:extLst>
          </p:cNvPr>
          <p:cNvSpPr txBox="1"/>
          <p:nvPr/>
        </p:nvSpPr>
        <p:spPr>
          <a:xfrm>
            <a:off x="3095767" y="5858714"/>
            <a:ext cx="576617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a)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How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often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use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public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transportation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 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b)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Is parking a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problem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in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city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c)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like to use Uber? Why?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dirty="0">
                <a:solidFill>
                  <a:srgbClr val="068A8A"/>
                </a:solidFill>
                <a:latin typeface="system-ui"/>
              </a:rPr>
              <a:t>d</a:t>
            </a: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think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public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transportation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is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expensive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dirty="0">
                <a:solidFill>
                  <a:srgbClr val="068A8A"/>
                </a:solidFill>
                <a:latin typeface="system-ui"/>
              </a:rPr>
              <a:t>e</a:t>
            </a: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prefer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bus or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airplane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pic>
        <p:nvPicPr>
          <p:cNvPr id="1026" name="Picture 2" descr="Daily Routine: Amazing Morning Routine for Being More Happy, Productive and  Healthy (Daily Routine, Daily Rituals, Daily Routine Makeover, Productivity  Book 1) (English Edition) - eBooks em Inglês na Amazon.com.br">
            <a:extLst>
              <a:ext uri="{FF2B5EF4-FFF2-40B4-BE49-F238E27FC236}">
                <a16:creationId xmlns:a16="http://schemas.microsoft.com/office/drawing/2014/main" id="{FB0F2C9E-DA6B-4EA3-A8D8-BAEBB8024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43" y="2090678"/>
            <a:ext cx="174307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anotechnology and the Transportation Industry">
            <a:extLst>
              <a:ext uri="{FF2B5EF4-FFF2-40B4-BE49-F238E27FC236}">
                <a16:creationId xmlns:a16="http://schemas.microsoft.com/office/drawing/2014/main" id="{574C9ADC-E1AE-4526-8E6C-9DBA48DB3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71" y="6631392"/>
            <a:ext cx="279082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41D9DA63-A18C-4E4F-BE94-1084CE5895C0}"/>
              </a:ext>
            </a:extLst>
          </p:cNvPr>
          <p:cNvCxnSpPr/>
          <p:nvPr/>
        </p:nvCxnSpPr>
        <p:spPr>
          <a:xfrm>
            <a:off x="1868557" y="5445457"/>
            <a:ext cx="2717091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02EE424-3F34-4A51-80F5-DA24A3FA038F}"/>
              </a:ext>
            </a:extLst>
          </p:cNvPr>
          <p:cNvSpPr txBox="1"/>
          <p:nvPr/>
        </p:nvSpPr>
        <p:spPr>
          <a:xfrm>
            <a:off x="486561" y="6232006"/>
            <a:ext cx="2304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TRANSPORTATION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517B6914-F843-461D-A9C6-21592FCA62AF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5 - 9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70757C85-E0C0-4A92-A4CE-9A1EF9DBE560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96737B62-CAC1-4E90-AEC8-134C2BE42659}"/>
              </a:ext>
            </a:extLst>
          </p:cNvPr>
          <p:cNvSpPr/>
          <p:nvPr/>
        </p:nvSpPr>
        <p:spPr>
          <a:xfrm>
            <a:off x="283685" y="1008952"/>
            <a:ext cx="1091027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29AAD68-C479-4801-9AEA-2E4E3B66E6A8}"/>
              </a:ext>
            </a:extLst>
          </p:cNvPr>
          <p:cNvSpPr txBox="1"/>
          <p:nvPr/>
        </p:nvSpPr>
        <p:spPr>
          <a:xfrm>
            <a:off x="405914" y="1008952"/>
            <a:ext cx="1176766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02 TOPICS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EEAA7B4F-6D16-449B-9AEA-41EBF67A9A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370" y="938053"/>
            <a:ext cx="485077" cy="485077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3C067392-93F9-4425-AE05-8664A1BE77E5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01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46775C35-FABA-4C94-94F1-30AAC8134F09}"/>
              </a:ext>
            </a:extLst>
          </p:cNvPr>
          <p:cNvSpPr txBox="1"/>
          <p:nvPr/>
        </p:nvSpPr>
        <p:spPr>
          <a:xfrm>
            <a:off x="4899338" y="690252"/>
            <a:ext cx="1327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</a:t>
            </a:r>
            <a:endParaRPr lang="pt-BR" sz="1400" i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840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>
            <a:off x="251668" y="1377209"/>
            <a:ext cx="5766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11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) Responda as perguntas: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7C74AA6-DF56-4959-84A1-2658207E34D4}"/>
              </a:ext>
            </a:extLst>
          </p:cNvPr>
          <p:cNvSpPr txBox="1"/>
          <p:nvPr/>
        </p:nvSpPr>
        <p:spPr>
          <a:xfrm>
            <a:off x="668741" y="1613748"/>
            <a:ext cx="576617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1. I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plan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to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find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a new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apartment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 </a:t>
            </a:r>
            <a:r>
              <a:rPr lang="pt-BR" sz="1200" b="1" i="1" dirty="0">
                <a:solidFill>
                  <a:srgbClr val="212529"/>
                </a:solidFill>
                <a:latin typeface="system-ui"/>
              </a:rPr>
              <a:t>When?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dirty="0">
                <a:solidFill>
                  <a:srgbClr val="212529"/>
                </a:solidFill>
                <a:latin typeface="system-ui"/>
              </a:rPr>
              <a:t>     </a:t>
            </a:r>
            <a:r>
              <a:rPr lang="pt-BR" sz="1200" i="1" dirty="0">
                <a:solidFill>
                  <a:srgbClr val="212529"/>
                </a:solidFill>
                <a:latin typeface="system-ui"/>
              </a:rPr>
              <a:t>I </a:t>
            </a:r>
            <a:r>
              <a:rPr lang="pt-BR" sz="1200" i="1" dirty="0" err="1">
                <a:solidFill>
                  <a:srgbClr val="212529"/>
                </a:solidFill>
                <a:latin typeface="system-ui"/>
              </a:rPr>
              <a:t>plan</a:t>
            </a:r>
            <a:r>
              <a:rPr lang="pt-BR" sz="1200" i="1" dirty="0">
                <a:solidFill>
                  <a:srgbClr val="212529"/>
                </a:solidFill>
                <a:latin typeface="system-ui"/>
              </a:rPr>
              <a:t> to </a:t>
            </a:r>
            <a:r>
              <a:rPr lang="pt-BR" sz="1200" i="1" dirty="0" err="1">
                <a:solidFill>
                  <a:srgbClr val="212529"/>
                </a:solidFill>
                <a:latin typeface="system-ui"/>
              </a:rPr>
              <a:t>find</a:t>
            </a:r>
            <a:r>
              <a:rPr lang="pt-BR" sz="1200" i="1" dirty="0">
                <a:solidFill>
                  <a:srgbClr val="212529"/>
                </a:solidFill>
                <a:latin typeface="system-ui"/>
              </a:rPr>
              <a:t> a new </a:t>
            </a:r>
            <a:r>
              <a:rPr lang="pt-BR" sz="1200" i="1" dirty="0" err="1">
                <a:solidFill>
                  <a:srgbClr val="212529"/>
                </a:solidFill>
                <a:latin typeface="system-ui"/>
              </a:rPr>
              <a:t>apartment</a:t>
            </a:r>
            <a:r>
              <a:rPr lang="pt-BR" sz="1200" i="1" dirty="0">
                <a:solidFill>
                  <a:srgbClr val="212529"/>
                </a:solidFill>
                <a:latin typeface="system-ui"/>
              </a:rPr>
              <a:t> next </a:t>
            </a:r>
            <a:r>
              <a:rPr lang="pt-BR" sz="1200" i="1" dirty="0" err="1">
                <a:solidFill>
                  <a:srgbClr val="212529"/>
                </a:solidFill>
                <a:latin typeface="system-ui"/>
              </a:rPr>
              <a:t>month</a:t>
            </a:r>
            <a:r>
              <a:rPr lang="pt-BR" sz="1200" i="1" dirty="0">
                <a:solidFill>
                  <a:srgbClr val="212529"/>
                </a:solidFill>
                <a:latin typeface="system-ui"/>
              </a:rPr>
              <a:t>.</a:t>
            </a: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2. I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plan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to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relax on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vacation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 </a:t>
            </a:r>
            <a:r>
              <a:rPr lang="pt-BR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Where?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3. I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plan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to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surprise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my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parents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 </a:t>
            </a:r>
            <a:r>
              <a:rPr lang="pt-BR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How?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4. I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plan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to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wash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my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car. </a:t>
            </a:r>
            <a:r>
              <a:rPr lang="pt-BR" sz="1200" b="1" i="1" dirty="0">
                <a:solidFill>
                  <a:srgbClr val="212529"/>
                </a:solidFill>
                <a:latin typeface="system-ui"/>
              </a:rPr>
              <a:t>When?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5. I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plan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to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adopt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a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child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 </a:t>
            </a:r>
            <a:r>
              <a:rPr lang="pt-BR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Do </a:t>
            </a:r>
            <a:r>
              <a:rPr lang="pt-BR" sz="1200" b="1" i="1" u="none" strike="noStrike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 ...?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9E2B65F-4658-448F-875E-3D14F5E16731}"/>
              </a:ext>
            </a:extLst>
          </p:cNvPr>
          <p:cNvSpPr txBox="1"/>
          <p:nvPr/>
        </p:nvSpPr>
        <p:spPr>
          <a:xfrm>
            <a:off x="668741" y="3665544"/>
            <a:ext cx="576617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6. It's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my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turn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to ________________________</a:t>
            </a:r>
            <a:endParaRPr lang="pt-BR" sz="1200" b="0" i="1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7. It’s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his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turn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to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________________________</a:t>
            </a:r>
          </a:p>
          <a:p>
            <a:pPr algn="l"/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8. It’s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her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turn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to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________________________</a:t>
            </a:r>
          </a:p>
          <a:p>
            <a:pPr algn="l"/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9. It’s not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my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turn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to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____________________</a:t>
            </a:r>
          </a:p>
          <a:p>
            <a:pPr algn="l"/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10. It’s not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their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turn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to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____________________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2D95543-43FB-4129-BC1C-9A04768F2359}"/>
              </a:ext>
            </a:extLst>
          </p:cNvPr>
          <p:cNvSpPr txBox="1"/>
          <p:nvPr/>
        </p:nvSpPr>
        <p:spPr>
          <a:xfrm>
            <a:off x="668741" y="5604536"/>
            <a:ext cx="576617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11. Are </a:t>
            </a:r>
            <a:r>
              <a:rPr lang="pt-BR" sz="1200" b="1" i="0" u="none" strike="noStrike" dirty="0" err="1">
                <a:solidFill>
                  <a:srgbClr val="008000"/>
                </a:solidFill>
                <a:effectLst/>
                <a:latin typeface="system-ui"/>
              </a:rPr>
              <a:t>you</a:t>
            </a: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 sure?</a:t>
            </a:r>
          </a:p>
          <a:p>
            <a:pPr algn="l"/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12. Are </a:t>
            </a:r>
            <a:r>
              <a:rPr lang="pt-BR" sz="1200" b="1" i="0" u="none" strike="noStrike" dirty="0" err="1">
                <a:solidFill>
                  <a:srgbClr val="008000"/>
                </a:solidFill>
                <a:effectLst/>
                <a:latin typeface="system-ui"/>
              </a:rPr>
              <a:t>you</a:t>
            </a: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 sure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about that?</a:t>
            </a:r>
          </a:p>
          <a:p>
            <a:pPr algn="l"/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13. Are </a:t>
            </a:r>
            <a:r>
              <a:rPr lang="pt-BR" sz="1200" b="1" i="0" u="none" strike="noStrike" dirty="0" err="1">
                <a:solidFill>
                  <a:srgbClr val="008000"/>
                </a:solidFill>
                <a:effectLst/>
                <a:latin typeface="system-ui"/>
              </a:rPr>
              <a:t>you</a:t>
            </a: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 sure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of what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said?</a:t>
            </a:r>
          </a:p>
          <a:p>
            <a:pPr algn="l"/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14. Are </a:t>
            </a:r>
            <a:r>
              <a:rPr lang="pt-BR" sz="1200" b="1" i="0" u="none" strike="noStrike" dirty="0" err="1">
                <a:solidFill>
                  <a:srgbClr val="008000"/>
                </a:solidFill>
                <a:effectLst/>
                <a:latin typeface="system-ui"/>
              </a:rPr>
              <a:t>you</a:t>
            </a: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 sure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that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he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is not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coming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?</a:t>
            </a:r>
          </a:p>
          <a:p>
            <a:pPr algn="l"/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15. I </a:t>
            </a:r>
            <a:r>
              <a:rPr lang="pt-BR" sz="1200" b="1" i="0" u="none" strike="noStrike" dirty="0" err="1">
                <a:solidFill>
                  <a:srgbClr val="008000"/>
                </a:solidFill>
                <a:effectLst/>
                <a:latin typeface="system-ui"/>
              </a:rPr>
              <a:t>am</a:t>
            </a: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 sure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about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my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faith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F632CC6-3E07-47D4-8D00-D9892CCEC3B1}"/>
              </a:ext>
            </a:extLst>
          </p:cNvPr>
          <p:cNvSpPr txBox="1"/>
          <p:nvPr/>
        </p:nvSpPr>
        <p:spPr>
          <a:xfrm>
            <a:off x="668741" y="7538948"/>
            <a:ext cx="576617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16. By the way, 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is there a bathroom in the apartment?</a:t>
            </a:r>
          </a:p>
          <a:p>
            <a:pPr algn="l"/>
            <a:br>
              <a:rPr lang="en-US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en-US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17. By the way, 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do you have any change on you?</a:t>
            </a:r>
          </a:p>
          <a:p>
            <a:pPr algn="l"/>
            <a:br>
              <a:rPr lang="en-US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en-US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18. By the way, 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he is a difficult person. </a:t>
            </a:r>
            <a:r>
              <a:rPr lang="en-US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Who?</a:t>
            </a:r>
          </a:p>
          <a:p>
            <a:pPr algn="l"/>
            <a:br>
              <a:rPr lang="en-US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en-US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19. By the way, 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get out of here. </a:t>
            </a:r>
            <a:r>
              <a:rPr lang="en-US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Why?</a:t>
            </a:r>
          </a:p>
          <a:p>
            <a:pPr algn="l"/>
            <a:br>
              <a:rPr lang="en-US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en-US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20. By the way, 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I loved your shirt. </a:t>
            </a:r>
            <a:r>
              <a:rPr lang="en-US" sz="1200" b="1" i="1" dirty="0">
                <a:solidFill>
                  <a:srgbClr val="212529"/>
                </a:solidFill>
                <a:latin typeface="system-ui"/>
              </a:rPr>
              <a:t>Which one</a:t>
            </a:r>
            <a:r>
              <a:rPr lang="en-US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en-US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en-US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C4ADA41-66DE-443B-8BF7-A721F70AA226}"/>
              </a:ext>
            </a:extLst>
          </p:cNvPr>
          <p:cNvSpPr txBox="1"/>
          <p:nvPr/>
        </p:nvSpPr>
        <p:spPr>
          <a:xfrm>
            <a:off x="3931695" y="4401874"/>
            <a:ext cx="24551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OBS:  Crie novas frases: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4412942-A73D-45A1-B12B-BB208F3A8DDB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6 - 9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A1218169-AB37-4E75-B5F3-A5CE39B52D80}"/>
              </a:ext>
            </a:extLst>
          </p:cNvPr>
          <p:cNvSpPr/>
          <p:nvPr/>
        </p:nvSpPr>
        <p:spPr>
          <a:xfrm>
            <a:off x="309087" y="923578"/>
            <a:ext cx="1970767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01E127F-75AF-4D32-A7E9-40B42A475ABB}"/>
              </a:ext>
            </a:extLst>
          </p:cNvPr>
          <p:cNvSpPr txBox="1"/>
          <p:nvPr/>
        </p:nvSpPr>
        <p:spPr>
          <a:xfrm>
            <a:off x="369248" y="916066"/>
            <a:ext cx="1944762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COMMON SENTENCES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47533495-F330-4AF5-9149-99469B995BA1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6716D19-4DE9-4F61-AF5B-947C0D4F1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015" y="791631"/>
            <a:ext cx="559596" cy="559596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D2EECF8A-57C3-466D-AD23-A953E1CC7AC0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01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3EFA920-DC48-434B-8900-AB9F0B91577F}"/>
              </a:ext>
            </a:extLst>
          </p:cNvPr>
          <p:cNvSpPr txBox="1"/>
          <p:nvPr/>
        </p:nvSpPr>
        <p:spPr>
          <a:xfrm>
            <a:off x="4899338" y="690252"/>
            <a:ext cx="1327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</a:t>
            </a:r>
            <a:endParaRPr lang="pt-BR" sz="1400" i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752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3F573C7A-0F2D-4281-A314-B7C9EB268B2F}"/>
              </a:ext>
            </a:extLst>
          </p:cNvPr>
          <p:cNvSpPr/>
          <p:nvPr/>
        </p:nvSpPr>
        <p:spPr>
          <a:xfrm>
            <a:off x="309087" y="923578"/>
            <a:ext cx="1507681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>
            <a:off x="236895" y="1354258"/>
            <a:ext cx="5766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12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) Escreva mais frases com os </a:t>
            </a:r>
            <a:r>
              <a:rPr lang="pt-BR" sz="1200" b="1" i="1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Phrasal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b="1" i="1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Verbs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: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3AE87D9-AA1B-426C-A556-36337631710D}"/>
              </a:ext>
            </a:extLst>
          </p:cNvPr>
          <p:cNvSpPr txBox="1"/>
          <p:nvPr/>
        </p:nvSpPr>
        <p:spPr>
          <a:xfrm>
            <a:off x="369071" y="1641886"/>
            <a:ext cx="5766178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Ask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 out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 - </a:t>
            </a:r>
            <a:r>
              <a:rPr lang="pt-BR" sz="1200" b="0" i="0" u="none" strike="noStrike" dirty="0">
                <a:solidFill>
                  <a:srgbClr val="0D6EFD"/>
                </a:solidFill>
                <a:effectLst/>
                <a:latin typeface="system-ui"/>
              </a:rPr>
              <a:t>(Invite)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 - Convidar alguém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Bob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asked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us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out for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dinner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to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celebrate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his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birthday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</a:t>
            </a:r>
          </a:p>
          <a:p>
            <a:pPr algn="l"/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- </a:t>
            </a:r>
            <a:endParaRPr lang="pt-BR" sz="1200" b="0" i="1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1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- </a:t>
            </a: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dirty="0">
                <a:solidFill>
                  <a:srgbClr val="212529"/>
                </a:solidFill>
                <a:latin typeface="system-ui"/>
              </a:rPr>
              <a:t>-</a:t>
            </a: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Add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 up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 - </a:t>
            </a:r>
            <a:r>
              <a:rPr lang="pt-BR" sz="1200" b="0" i="0" u="none" strike="noStrike" dirty="0">
                <a:solidFill>
                  <a:srgbClr val="0D6EFD"/>
                </a:solidFill>
                <a:effectLst/>
                <a:latin typeface="system-ui"/>
              </a:rPr>
              <a:t>(make </a:t>
            </a:r>
            <a:r>
              <a:rPr lang="pt-BR" sz="1200" b="0" i="0" u="none" strike="noStrike" dirty="0" err="1">
                <a:solidFill>
                  <a:srgbClr val="0D6EFD"/>
                </a:solidFill>
                <a:effectLst/>
                <a:latin typeface="system-ui"/>
              </a:rPr>
              <a:t>sense</a:t>
            </a:r>
            <a:r>
              <a:rPr lang="pt-BR" sz="1200" b="0" i="0" u="none" strike="noStrike" dirty="0">
                <a:solidFill>
                  <a:srgbClr val="0D6EFD"/>
                </a:solidFill>
                <a:effectLst/>
                <a:latin typeface="system-ui"/>
              </a:rPr>
              <a:t>)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 - fazer sentido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His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story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doesn't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add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up.</a:t>
            </a:r>
          </a:p>
          <a:p>
            <a:pPr algn="l"/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-</a:t>
            </a:r>
          </a:p>
          <a:p>
            <a:pPr algn="l"/>
            <a:endParaRPr lang="pt-BR" sz="1200" b="0" i="1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i="1" dirty="0">
                <a:solidFill>
                  <a:srgbClr val="212529"/>
                </a:solidFill>
                <a:latin typeface="system-ui"/>
              </a:rPr>
              <a:t>-</a:t>
            </a:r>
          </a:p>
          <a:p>
            <a:pPr algn="l"/>
            <a:endParaRPr lang="pt-BR" sz="1200" b="0" i="1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dirty="0">
                <a:solidFill>
                  <a:srgbClr val="212529"/>
                </a:solidFill>
                <a:latin typeface="system-ui"/>
              </a:rPr>
              <a:t>-</a:t>
            </a: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Break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down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 - </a:t>
            </a:r>
            <a:r>
              <a:rPr lang="pt-BR" sz="1200" b="0" i="0" u="none" strike="noStrike" dirty="0">
                <a:solidFill>
                  <a:srgbClr val="0D6EFD"/>
                </a:solidFill>
                <a:effectLst/>
                <a:latin typeface="system-ui"/>
              </a:rPr>
              <a:t>(</a:t>
            </a:r>
            <a:r>
              <a:rPr lang="pt-BR" sz="1200" b="0" i="0" u="none" strike="noStrike" dirty="0" err="1">
                <a:solidFill>
                  <a:srgbClr val="0D6EFD"/>
                </a:solidFill>
                <a:effectLst/>
                <a:latin typeface="system-ui"/>
              </a:rPr>
              <a:t>get</a:t>
            </a:r>
            <a:r>
              <a:rPr lang="pt-BR" sz="1200" b="0" i="0" u="none" strike="noStrike" dirty="0">
                <a:solidFill>
                  <a:srgbClr val="0D6EFD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0D6EFD"/>
                </a:solidFill>
                <a:effectLst/>
                <a:latin typeface="system-ui"/>
              </a:rPr>
              <a:t>upset</a:t>
            </a:r>
            <a:r>
              <a:rPr lang="pt-BR" sz="1200" b="0" i="0" u="none" strike="noStrike" dirty="0">
                <a:solidFill>
                  <a:srgbClr val="0D6EFD"/>
                </a:solidFill>
                <a:effectLst/>
                <a:latin typeface="system-ui"/>
              </a:rPr>
              <a:t>)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 - ficar triste ou decepcionado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Jane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broke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down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with the death of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her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father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</a:t>
            </a:r>
          </a:p>
          <a:p>
            <a:pPr algn="l"/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-</a:t>
            </a: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dirty="0">
                <a:solidFill>
                  <a:srgbClr val="212529"/>
                </a:solidFill>
                <a:latin typeface="system-ui"/>
              </a:rPr>
              <a:t>-</a:t>
            </a: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-</a:t>
            </a:r>
          </a:p>
        </p:txBody>
      </p:sp>
      <p:pic>
        <p:nvPicPr>
          <p:cNvPr id="2050" name="Picture 2" descr="How to Ask Someone out on a Date | The Everygirl">
            <a:extLst>
              <a:ext uri="{FF2B5EF4-FFF2-40B4-BE49-F238E27FC236}">
                <a16:creationId xmlns:a16="http://schemas.microsoft.com/office/drawing/2014/main" id="{D4E752C7-B95A-4FFA-8C73-522EA3443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222" y="1641886"/>
            <a:ext cx="2128211" cy="127692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t Doesn't Add up- The Problem of Common Core Math - John Nelson Darby  Academy">
            <a:extLst>
              <a:ext uri="{FF2B5EF4-FFF2-40B4-BE49-F238E27FC236}">
                <a16:creationId xmlns:a16="http://schemas.microsoft.com/office/drawing/2014/main" id="{A10CD45F-79AD-4AC0-857D-B07A9058D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210" y="4442872"/>
            <a:ext cx="2628106" cy="131405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27,231 Crying Tears Stock Photos, Pictures &amp; Royalty-Free Images - iStock">
            <a:extLst>
              <a:ext uri="{FF2B5EF4-FFF2-40B4-BE49-F238E27FC236}">
                <a16:creationId xmlns:a16="http://schemas.microsoft.com/office/drawing/2014/main" id="{5AA1DC86-EF87-450B-AD59-47EF01A96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092" y="7196585"/>
            <a:ext cx="2025526" cy="134789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1CFA140E-2F21-4EF1-8BFB-0E7F9A2D3C67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7 - 9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0DE7237-518D-400D-8FA5-E160FB674032}"/>
              </a:ext>
            </a:extLst>
          </p:cNvPr>
          <p:cNvSpPr txBox="1"/>
          <p:nvPr/>
        </p:nvSpPr>
        <p:spPr>
          <a:xfrm>
            <a:off x="369248" y="916066"/>
            <a:ext cx="1447520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PHRASAL VERBS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2CF4C379-95C1-41A5-AB73-3A8F5AA70FF7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114CC67-1D8F-405E-B157-14245ACD71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145" y="782059"/>
            <a:ext cx="612334" cy="612334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A5A196AB-0C3F-4F80-BD9C-6F970E9B7E09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01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4ED5DA4-1769-4B65-8C74-3A390AB7200C}"/>
              </a:ext>
            </a:extLst>
          </p:cNvPr>
          <p:cNvSpPr txBox="1"/>
          <p:nvPr/>
        </p:nvSpPr>
        <p:spPr>
          <a:xfrm>
            <a:off x="4899338" y="690252"/>
            <a:ext cx="1327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</a:t>
            </a:r>
            <a:endParaRPr lang="pt-BR" sz="1400" i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887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6338C53-73F8-4C0E-95CB-59E45A7521F6}"/>
              </a:ext>
            </a:extLst>
          </p:cNvPr>
          <p:cNvSpPr txBox="1"/>
          <p:nvPr/>
        </p:nvSpPr>
        <p:spPr>
          <a:xfrm>
            <a:off x="377689" y="1244971"/>
            <a:ext cx="2834743" cy="44551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1" dirty="0">
                <a:solidFill>
                  <a:srgbClr val="4472C4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REPETITION</a:t>
            </a:r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Meu filho mora em SP.</a:t>
            </a:r>
          </a:p>
          <a:p>
            <a:r>
              <a:rPr lang="pt-BR" sz="1200" dirty="0">
                <a:solidFill>
                  <a:schemeClr val="accent6"/>
                </a:solidFill>
                <a:latin typeface="system-ui"/>
                <a:cs typeface="Times New Roman" panose="02020603050405020304" pitchFamily="18" charset="0"/>
              </a:rPr>
              <a:t>2.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 joga futebol</a:t>
            </a:r>
          </a:p>
          <a:p>
            <a:r>
              <a:rPr lang="pt-BR" sz="1200" dirty="0">
                <a:solidFill>
                  <a:schemeClr val="accent6"/>
                </a:solidFill>
                <a:latin typeface="system-ui"/>
                <a:cs typeface="Times New Roman" panose="02020603050405020304" pitchFamily="18" charset="0"/>
              </a:rPr>
              <a:t>3.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Ela pega o trem todas as manhãs.</a:t>
            </a:r>
          </a:p>
          <a:p>
            <a:r>
              <a:rPr lang="pt-BR" sz="1200" dirty="0">
                <a:solidFill>
                  <a:schemeClr val="accent6"/>
                </a:solidFill>
                <a:latin typeface="system-ui"/>
                <a:cs typeface="Times New Roman" panose="02020603050405020304" pitchFamily="18" charset="0"/>
              </a:rPr>
              <a:t>4.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Bob não funciona.</a:t>
            </a:r>
          </a:p>
          <a:p>
            <a:r>
              <a:rPr lang="pt-BR" sz="1200" dirty="0">
                <a:solidFill>
                  <a:schemeClr val="accent6"/>
                </a:solidFill>
                <a:latin typeface="system-ui"/>
                <a:cs typeface="Times New Roman" panose="02020603050405020304" pitchFamily="18" charset="0"/>
              </a:rPr>
              <a:t>5.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Meu pai não fala bem inglês.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6.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 vai à praia todos os dias.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. Ele adora jogar futebol.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8.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 vai à escola.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9.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 vai trabalhar?</a:t>
            </a:r>
          </a:p>
          <a:p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10. Ele escreve um e-mail para seu melhor amigo.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11.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 se acha muito bonito.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12.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Geralmente chove todos os dias aqui.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13.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Cheira muito bem na cozinha.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14.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Geralmente cantamos músicas à noite.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15.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Vamos a uma galeria todos os domingos. 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16.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 escreve um e-mail?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17.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 sol nasce no leste. 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18.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Bob sempre escova os dentes.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19.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Ela acorda cedo todos os dias.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20.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Eles falam inglês.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8B5CC74-6542-4B3E-A5C6-9CBB4B0906A6}"/>
              </a:ext>
            </a:extLst>
          </p:cNvPr>
          <p:cNvSpPr txBox="1"/>
          <p:nvPr/>
        </p:nvSpPr>
        <p:spPr>
          <a:xfrm>
            <a:off x="3473817" y="1244971"/>
            <a:ext cx="2929950" cy="42705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1" dirty="0">
                <a:solidFill>
                  <a:srgbClr val="4472C4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QUESTIONS</a:t>
            </a:r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Onde você trabalha?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 que ele faz?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Como eles vêm aqui?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Quando começamos?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Por que eles jogam futebol tão tarde?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6.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 que ela gosta de fazer no fim de semana?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7.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Onde você vai ao cinema?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8.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Quando partimos?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9.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estuda muito?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10.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tem filhos?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11.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tem tempo?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12.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Ela bebe cerveja?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13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. Você gosta de se atrasar?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14.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Ela estuda italiano?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15.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Por que você vem aqui?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16.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lê livros?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17.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vê as estrelas?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18.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Eles falam chinês?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19.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 nada?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20.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Ela ouve jazz?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4AEC405-DE2B-43A5-B016-EF4482816E64}"/>
              </a:ext>
            </a:extLst>
          </p:cNvPr>
          <p:cNvSpPr txBox="1"/>
          <p:nvPr/>
        </p:nvSpPr>
        <p:spPr>
          <a:xfrm>
            <a:off x="377688" y="6204460"/>
            <a:ext cx="5769142" cy="138499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effectLst/>
                <a:latin typeface="system-ui"/>
                <a:ea typeface="Times New Roman" panose="02020603050405020304" pitchFamily="18" charset="0"/>
              </a:rPr>
              <a:t>DAILY ROUTINE</a:t>
            </a:r>
          </a:p>
          <a:p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a)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A que horas você costuma se levantar?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b)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 que você costuma comer no café da manhã?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c)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 que você gosta de fazer depois de voltar para casa?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d)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Quantas horas você fica online todos os dias?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e)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 que você gosta de fazer nos finais de semana?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5403E68-757C-4759-B29B-7A1920A468A3}"/>
              </a:ext>
            </a:extLst>
          </p:cNvPr>
          <p:cNvSpPr txBox="1"/>
          <p:nvPr/>
        </p:nvSpPr>
        <p:spPr>
          <a:xfrm>
            <a:off x="375989" y="7753512"/>
            <a:ext cx="5769142" cy="138499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effectLst/>
                <a:latin typeface="system-ui"/>
                <a:ea typeface="Times New Roman" panose="02020603050405020304" pitchFamily="18" charset="0"/>
              </a:rPr>
              <a:t>TRANSPORTATION</a:t>
            </a:r>
          </a:p>
          <a:p>
            <a:endParaRPr lang="pt-BR" sz="1200" dirty="0">
              <a:latin typeface="system-ui"/>
              <a:cs typeface="Times New Roman" panose="02020603050405020304" pitchFamily="18" charset="0"/>
            </a:endParaRPr>
          </a:p>
          <a:p>
            <a:r>
              <a:rPr lang="pt-BR" sz="1200" dirty="0">
                <a:latin typeface="system-ui"/>
                <a:cs typeface="Times New Roman" panose="02020603050405020304" pitchFamily="18" charset="0"/>
              </a:rPr>
              <a:t>a) Com que frequência você usa transporte público?</a:t>
            </a:r>
          </a:p>
          <a:p>
            <a:r>
              <a:rPr lang="pt-BR" sz="1200" dirty="0">
                <a:latin typeface="system-ui"/>
                <a:cs typeface="Times New Roman" panose="02020603050405020304" pitchFamily="18" charset="0"/>
              </a:rPr>
              <a:t>b) O estacionamento é um problema na sua cidade?</a:t>
            </a:r>
          </a:p>
          <a:p>
            <a:r>
              <a:rPr lang="pt-BR" sz="1200" dirty="0">
                <a:latin typeface="system-ui"/>
                <a:cs typeface="Times New Roman" panose="02020603050405020304" pitchFamily="18" charset="0"/>
              </a:rPr>
              <a:t>c) Você gosta de usar o Uber? Por quê?</a:t>
            </a:r>
          </a:p>
          <a:p>
            <a:r>
              <a:rPr lang="pt-BR" sz="1200" dirty="0">
                <a:latin typeface="system-ui"/>
                <a:cs typeface="Times New Roman" panose="02020603050405020304" pitchFamily="18" charset="0"/>
              </a:rPr>
              <a:t>d) Você acha que o transporte público é caro?</a:t>
            </a:r>
          </a:p>
          <a:p>
            <a:r>
              <a:rPr lang="pt-BR" sz="1200" dirty="0">
                <a:latin typeface="system-ui"/>
                <a:cs typeface="Times New Roman" panose="02020603050405020304" pitchFamily="18" charset="0"/>
              </a:rPr>
              <a:t>e) Você prefere ônibus ou avião?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BB7AC5D-60E1-4CA5-8BBF-520A64FFE75E}"/>
              </a:ext>
            </a:extLst>
          </p:cNvPr>
          <p:cNvSpPr txBox="1"/>
          <p:nvPr/>
        </p:nvSpPr>
        <p:spPr>
          <a:xfrm>
            <a:off x="1868557" y="854923"/>
            <a:ext cx="57646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14) Fale em Inglês as frases do Site: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A2FDF48-8E76-4BAD-BAD8-EBD48FBE4B09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8 - 9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FC145101-3F44-4E2B-BFB8-9A4830AFD41E}"/>
              </a:ext>
            </a:extLst>
          </p:cNvPr>
          <p:cNvSpPr/>
          <p:nvPr/>
        </p:nvSpPr>
        <p:spPr>
          <a:xfrm>
            <a:off x="141670" y="343417"/>
            <a:ext cx="1602910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TEST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260FDFC-0482-4DA9-9557-F0073224504C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01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4080CFD-0A30-47E2-A138-4C51A0E0DEC2}"/>
              </a:ext>
            </a:extLst>
          </p:cNvPr>
          <p:cNvSpPr txBox="1"/>
          <p:nvPr/>
        </p:nvSpPr>
        <p:spPr>
          <a:xfrm>
            <a:off x="4899338" y="690252"/>
            <a:ext cx="1327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</a:t>
            </a:r>
            <a:endParaRPr lang="pt-BR" sz="1400" i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912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6F64D7B-3B86-40F9-B0E5-37BE6A1EFD44}"/>
              </a:ext>
            </a:extLst>
          </p:cNvPr>
          <p:cNvSpPr txBox="1"/>
          <p:nvPr/>
        </p:nvSpPr>
        <p:spPr>
          <a:xfrm>
            <a:off x="544429" y="1555647"/>
            <a:ext cx="5733189" cy="597304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effectLst/>
                <a:latin typeface="system-ui"/>
                <a:ea typeface="Times New Roman" panose="02020603050405020304" pitchFamily="18" charset="0"/>
              </a:rPr>
              <a:t>COMMON SENTENCES</a:t>
            </a:r>
          </a:p>
          <a:p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1.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Pretendo encontrar um novo apartamento.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2.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Pretendo relaxar nas férias.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3.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Pretendo surpreender meus pais.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4.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Pretendo lavar meu carro.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5.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Pretendo adotar uma criança.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6.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É minha vez de levá-lo para casa.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7.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É minha vez de lavar a roupa.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8.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É minha vez de trabalhar até tarde.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9.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É minha vez de tirar o lixo.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10.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É a minha vez de escolher onde vamos comer.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11.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Tem certeza?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12.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Você tem certeza disso?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13.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Você tem certeza do que disse?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14.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Tem certeza de que ele não virá?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15.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Tenho certeza da minha fé.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16.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A propósito, há banheiro no apartamento?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17.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A propósito, você tem alguma mudança em você?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18.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Aliás, ele é uma pessoa difícil.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19.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A propósito, saia daqui.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20.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A propósito, adorei sua camisa.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636D235-C220-430A-A91C-A685F0832EC0}"/>
              </a:ext>
            </a:extLst>
          </p:cNvPr>
          <p:cNvSpPr txBox="1"/>
          <p:nvPr/>
        </p:nvSpPr>
        <p:spPr>
          <a:xfrm>
            <a:off x="508476" y="7748061"/>
            <a:ext cx="5769142" cy="126406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effectLst/>
                <a:latin typeface="system-ui"/>
                <a:ea typeface="Times New Roman" panose="02020603050405020304" pitchFamily="18" charset="0"/>
              </a:rPr>
              <a:t>PHRASAL VERBS</a:t>
            </a:r>
          </a:p>
          <a:p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Bob nos convidou para jantar para comemorar seu aniversário.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2.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Sua história não bate.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3.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Jane quebrou com a morte de seu pai.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16EF325-8425-4B4F-9483-3C4E22C529AF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9- 9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9EB61E88-D430-4216-8151-3BB863BC5EE0}"/>
              </a:ext>
            </a:extLst>
          </p:cNvPr>
          <p:cNvSpPr/>
          <p:nvPr/>
        </p:nvSpPr>
        <p:spPr>
          <a:xfrm>
            <a:off x="141670" y="343417"/>
            <a:ext cx="1602910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TEST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DA8C7C9-809E-4FED-84FF-3991CB92540B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01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F041273-93D4-4D2A-9D82-6849E8A2ADDD}"/>
              </a:ext>
            </a:extLst>
          </p:cNvPr>
          <p:cNvSpPr txBox="1"/>
          <p:nvPr/>
        </p:nvSpPr>
        <p:spPr>
          <a:xfrm>
            <a:off x="4899338" y="690252"/>
            <a:ext cx="1327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</a:t>
            </a:r>
            <a:endParaRPr lang="pt-BR" sz="1400" i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827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10599</TotalTime>
  <Words>1978</Words>
  <Application>Microsoft Office PowerPoint</Application>
  <PresentationFormat>Papel A4 (210 x 297 mm)</PresentationFormat>
  <Paragraphs>432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Segoe UI</vt:lpstr>
      <vt:lpstr>Symbol</vt:lpstr>
      <vt:lpstr>system-ui</vt:lpstr>
      <vt:lpstr>Times New Roman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Conta da Microsoft</dc:creator>
  <dc:description/>
  <cp:lastModifiedBy>fernando ribeiro</cp:lastModifiedBy>
  <cp:revision>514</cp:revision>
  <cp:lastPrinted>2022-03-17T12:52:41Z</cp:lastPrinted>
  <dcterms:created xsi:type="dcterms:W3CDTF">2021-10-15T13:30:39Z</dcterms:created>
  <dcterms:modified xsi:type="dcterms:W3CDTF">2022-03-21T17:04:46Z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Papel A4 (210 x 297 mm)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