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2"/>
    <p:sldId id="260" r:id="rId3"/>
    <p:sldId id="261" r:id="rId4"/>
    <p:sldId id="263" r:id="rId5"/>
    <p:sldId id="262" r:id="rId6"/>
    <p:sldId id="264" r:id="rId7"/>
    <p:sldId id="265" r:id="rId8"/>
    <p:sldId id="267" r:id="rId9"/>
    <p:sldId id="268" r:id="rId10"/>
  </p:sldIdLst>
  <p:sldSz cx="6858000" cy="9906000" type="A4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96" userDrawn="1">
          <p15:clr>
            <a:srgbClr val="A4A3A4"/>
          </p15:clr>
        </p15:guide>
        <p15:guide id="2" pos="4224" userDrawn="1">
          <p15:clr>
            <a:srgbClr val="A4A3A4"/>
          </p15:clr>
        </p15:guide>
        <p15:guide id="3" orient="horz" pos="104" userDrawn="1">
          <p15:clr>
            <a:srgbClr val="A4A3A4"/>
          </p15:clr>
        </p15:guide>
        <p15:guide id="4" orient="horz" pos="609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1806" y="48"/>
      </p:cViewPr>
      <p:guideLst>
        <p:guide pos="96"/>
        <p:guide pos="4224"/>
        <p:guide orient="horz" pos="104"/>
        <p:guide orient="horz" pos="609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59148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71600" y="5919840"/>
            <a:ext cx="59148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3502440" y="263700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71600" y="591984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3502440" y="591984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19044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2471760" y="2637000"/>
            <a:ext cx="19044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4471560" y="2637000"/>
            <a:ext cx="19044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71600" y="5919840"/>
            <a:ext cx="19044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2471760" y="5919840"/>
            <a:ext cx="19044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4471560" y="5919840"/>
            <a:ext cx="19044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71600" y="2637000"/>
            <a:ext cx="5914800" cy="62848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5914800" cy="628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2886120" cy="628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3502440" y="2637000"/>
            <a:ext cx="2886120" cy="628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71600" y="527400"/>
            <a:ext cx="5914800" cy="8875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3502440" y="2637000"/>
            <a:ext cx="2886120" cy="628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71600" y="591984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2886120" cy="628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3502440" y="263700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3502440" y="591984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3502440" y="263700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71600" y="5919840"/>
            <a:ext cx="59148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14440" y="1621080"/>
            <a:ext cx="5829120" cy="344844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4500" b="0" strike="noStrike" spc="-1">
                <a:solidFill>
                  <a:srgbClr val="000000"/>
                </a:solidFill>
                <a:latin typeface="Calibri Light"/>
              </a:rPr>
              <a:t>Clique para editar o título mestre</a:t>
            </a:r>
            <a:endParaRPr lang="pt-BR" sz="4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471600" y="9181440"/>
            <a:ext cx="1542600" cy="5270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F8E04F52-51C7-493A-B145-8288B78CDA01}" type="datetime">
              <a:rPr lang="pt-BR" sz="900" b="0" strike="noStrike" spc="-1">
                <a:solidFill>
                  <a:srgbClr val="8B8B8B"/>
                </a:solidFill>
                <a:latin typeface="Calibri"/>
              </a:rPr>
              <a:t>11/05/2022</a:t>
            </a:fld>
            <a:endParaRPr lang="pt-BR" sz="9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2271600" y="9181440"/>
            <a:ext cx="2314080" cy="5270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4843440" y="9181440"/>
            <a:ext cx="1542600" cy="5270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4860B8A4-10D3-48D1-AD78-A669CAF0B043}" type="slidenum">
              <a:rPr lang="pt-BR" sz="900" b="0" strike="noStrike" spc="-1">
                <a:solidFill>
                  <a:srgbClr val="8B8B8B"/>
                </a:solidFill>
                <a:latin typeface="Calibri"/>
              </a:rPr>
              <a:t>‹nº›</a:t>
            </a:fld>
            <a:endParaRPr lang="pt-BR" sz="9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342720" y="2317680"/>
            <a:ext cx="6171840" cy="574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100" b="0" strike="noStrike" spc="-1">
                <a:solidFill>
                  <a:srgbClr val="000000"/>
                </a:solidFill>
                <a:latin typeface="Calibri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500" b="0" strike="noStrike" spc="-1">
                <a:solidFill>
                  <a:srgbClr val="000000"/>
                </a:solidFill>
                <a:latin typeface="Calibri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350" b="0" strike="noStrike" spc="-1">
                <a:solidFill>
                  <a:srgbClr val="000000"/>
                </a:solidFill>
                <a:latin typeface="Calibri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350" b="0" strike="noStrike" spc="-1">
                <a:solidFill>
                  <a:srgbClr val="000000"/>
                </a:solidFill>
                <a:latin typeface="Calibri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tângulo 21">
            <a:extLst>
              <a:ext uri="{FF2B5EF4-FFF2-40B4-BE49-F238E27FC236}">
                <a16:creationId xmlns:a16="http://schemas.microsoft.com/office/drawing/2014/main" id="{2EA3FD88-CD31-4720-8C07-B5BDA9A42C35}"/>
              </a:ext>
            </a:extLst>
          </p:cNvPr>
          <p:cNvSpPr/>
          <p:nvPr/>
        </p:nvSpPr>
        <p:spPr>
          <a:xfrm>
            <a:off x="133028" y="9398860"/>
            <a:ext cx="6572571" cy="28123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/>
              <a:t>© </a:t>
            </a:r>
            <a:r>
              <a:rPr lang="pt-BR" sz="1000" dirty="0">
                <a:solidFill>
                  <a:schemeClr val="bg1"/>
                </a:solidFill>
              </a:rPr>
              <a:t>www.trainup.com</a:t>
            </a:r>
            <a:r>
              <a:rPr lang="pt-BR" sz="1000" dirty="0"/>
              <a:t>					Page | 1 - 9</a:t>
            </a:r>
          </a:p>
        </p:txBody>
      </p:sp>
      <p:sp>
        <p:nvSpPr>
          <p:cNvPr id="34" name="Caixa de Texto 2">
            <a:extLst>
              <a:ext uri="{FF2B5EF4-FFF2-40B4-BE49-F238E27FC236}">
                <a16:creationId xmlns:a16="http://schemas.microsoft.com/office/drawing/2014/main" id="{5D60D551-52A8-4968-9BC9-FAB0161CC7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909" y="5845785"/>
            <a:ext cx="513226" cy="3277500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1</a:t>
            </a:r>
            <a:endParaRPr lang="pt-BR" sz="1200" b="1" dirty="0">
              <a:solidFill>
                <a:schemeClr val="accent1">
                  <a:lumMod val="75000"/>
                </a:schemeClr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2</a:t>
            </a:r>
            <a:endParaRPr lang="pt-BR" sz="1200" b="1" dirty="0">
              <a:solidFill>
                <a:schemeClr val="accent1">
                  <a:lumMod val="75000"/>
                </a:schemeClr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3</a:t>
            </a:r>
            <a:endParaRPr lang="pt-BR" sz="1200" b="1" dirty="0">
              <a:solidFill>
                <a:schemeClr val="accent1">
                  <a:lumMod val="75000"/>
                </a:schemeClr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4</a:t>
            </a:r>
            <a:endParaRPr lang="pt-BR" sz="1200" b="1" dirty="0">
              <a:solidFill>
                <a:schemeClr val="accent1">
                  <a:lumMod val="75000"/>
                </a:schemeClr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5</a:t>
            </a:r>
            <a:endParaRPr lang="pt-BR" sz="1200" b="1" dirty="0">
              <a:solidFill>
                <a:schemeClr val="accent1">
                  <a:lumMod val="75000"/>
                </a:schemeClr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6</a:t>
            </a:r>
            <a:endParaRPr lang="pt-BR" sz="1200" b="1" dirty="0">
              <a:solidFill>
                <a:schemeClr val="accent1">
                  <a:lumMod val="75000"/>
                </a:schemeClr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7</a:t>
            </a:r>
            <a:endParaRPr lang="pt-BR" sz="1200" b="1" dirty="0">
              <a:solidFill>
                <a:schemeClr val="accent1">
                  <a:lumMod val="75000"/>
                </a:schemeClr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8</a:t>
            </a:r>
            <a:endParaRPr lang="pt-BR" sz="1200" b="1" dirty="0">
              <a:solidFill>
                <a:schemeClr val="accent1">
                  <a:lumMod val="75000"/>
                </a:schemeClr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9</a:t>
            </a:r>
            <a:endParaRPr lang="pt-BR" sz="1200" b="1" dirty="0">
              <a:solidFill>
                <a:schemeClr val="accent1">
                  <a:lumMod val="75000"/>
                </a:schemeClr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10</a:t>
            </a:r>
            <a:endParaRPr lang="pt-BR" sz="1200" b="1" dirty="0">
              <a:solidFill>
                <a:schemeClr val="accent1">
                  <a:lumMod val="75000"/>
                </a:schemeClr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1200" b="1" kern="1200" dirty="0">
              <a:solidFill>
                <a:schemeClr val="accent1">
                  <a:lumMod val="75000"/>
                </a:schemeClr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9681840" y="550800"/>
            <a:ext cx="1851120" cy="319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</p:txBody>
      </p: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05223E73-9D88-45E6-B375-A6E00F28DBD9}"/>
              </a:ext>
            </a:extLst>
          </p:cNvPr>
          <p:cNvGrpSpPr/>
          <p:nvPr/>
        </p:nvGrpSpPr>
        <p:grpSpPr>
          <a:xfrm>
            <a:off x="129210" y="1489729"/>
            <a:ext cx="5793616" cy="553002"/>
            <a:chOff x="129210" y="1341685"/>
            <a:chExt cx="5793616" cy="553002"/>
          </a:xfrm>
        </p:grpSpPr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F134DAFD-E937-40F0-A59B-84D0431B67E1}"/>
                </a:ext>
              </a:extLst>
            </p:cNvPr>
            <p:cNvSpPr txBox="1"/>
            <p:nvPr/>
          </p:nvSpPr>
          <p:spPr>
            <a:xfrm>
              <a:off x="158132" y="1341685"/>
              <a:ext cx="5764694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200" b="1" i="1" dirty="0">
                  <a:solidFill>
                    <a:srgbClr val="212529"/>
                  </a:solidFill>
                  <a:effectLst/>
                  <a:latin typeface="system-ui"/>
                  <a:ea typeface="Times New Roman" panose="02020603050405020304" pitchFamily="18" charset="0"/>
                  <a:cs typeface="Times New Roman" panose="02020603050405020304" pitchFamily="18" charset="0"/>
                </a:rPr>
                <a:t>1) Escreva as frases usadas no vídeo:</a:t>
              </a:r>
              <a:endPara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5A072622-0FEB-405B-AA22-B973158C03D6}"/>
                </a:ext>
              </a:extLst>
            </p:cNvPr>
            <p:cNvSpPr txBox="1"/>
            <p:nvPr/>
          </p:nvSpPr>
          <p:spPr>
            <a:xfrm>
              <a:off x="129210" y="1613456"/>
              <a:ext cx="5764694" cy="2812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457200">
                <a:lnSpc>
                  <a:spcPct val="107000"/>
                </a:lnSpc>
                <a:spcAft>
                  <a:spcPts val="800"/>
                </a:spcAft>
              </a:pPr>
              <a:r>
                <a:rPr lang="pt-BR" sz="1200" b="1" i="1" dirty="0">
                  <a:effectLst/>
                  <a:latin typeface="system-ui"/>
                  <a:ea typeface="Calibri" panose="020F0502020204030204" pitchFamily="34" charset="0"/>
                  <a:cs typeface="Times New Roman" panose="02020603050405020304" pitchFamily="18" charset="0"/>
                </a:rPr>
                <a:t>Affirmative		Negative		  Interrogative</a:t>
              </a:r>
              <a:endPara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7" name="Agrupar 26">
            <a:extLst>
              <a:ext uri="{FF2B5EF4-FFF2-40B4-BE49-F238E27FC236}">
                <a16:creationId xmlns:a16="http://schemas.microsoft.com/office/drawing/2014/main" id="{FEFADA63-FE33-4DF7-8586-794FDE3FE6D3}"/>
              </a:ext>
            </a:extLst>
          </p:cNvPr>
          <p:cNvGrpSpPr/>
          <p:nvPr/>
        </p:nvGrpSpPr>
        <p:grpSpPr>
          <a:xfrm>
            <a:off x="185428" y="3868612"/>
            <a:ext cx="5878726" cy="1297406"/>
            <a:chOff x="335556" y="2882416"/>
            <a:chExt cx="5878726" cy="1297406"/>
          </a:xfrm>
        </p:grpSpPr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EB7FB8D9-479C-4E65-9D7F-667A1FD24178}"/>
                </a:ext>
              </a:extLst>
            </p:cNvPr>
            <p:cNvSpPr txBox="1"/>
            <p:nvPr/>
          </p:nvSpPr>
          <p:spPr>
            <a:xfrm>
              <a:off x="335556" y="2882416"/>
              <a:ext cx="5764694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200" b="1" i="1" dirty="0">
                  <a:solidFill>
                    <a:srgbClr val="212529"/>
                  </a:solidFill>
                  <a:effectLst/>
                  <a:latin typeface="system-ui"/>
                  <a:ea typeface="Times New Roman" panose="02020603050405020304" pitchFamily="18" charset="0"/>
                  <a:cs typeface="Times New Roman" panose="02020603050405020304" pitchFamily="18" charset="0"/>
                </a:rPr>
                <a:t>2) Escreva os verbos em Inglês:</a:t>
              </a:r>
              <a:endParaRPr lang="pt-BR" sz="11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44F47B15-380E-41C1-96F9-992CD2938C24}"/>
                </a:ext>
              </a:extLst>
            </p:cNvPr>
            <p:cNvSpPr txBox="1"/>
            <p:nvPr/>
          </p:nvSpPr>
          <p:spPr>
            <a:xfrm>
              <a:off x="449588" y="3164159"/>
              <a:ext cx="5764694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200" dirty="0">
                  <a:solidFill>
                    <a:srgbClr val="212529"/>
                  </a:solidFill>
                  <a:latin typeface="system-ui"/>
                </a:rPr>
                <a:t>- Viver		          - Estudar		             - Trabalhar	</a:t>
              </a:r>
            </a:p>
            <a:p>
              <a:r>
                <a:rPr lang="pt-BR" sz="1200" dirty="0">
                  <a:solidFill>
                    <a:srgbClr val="212529"/>
                  </a:solidFill>
                  <a:latin typeface="system-ui"/>
                </a:rPr>
                <a:t>- Assistir		          - Ir 		             - Ter</a:t>
              </a:r>
            </a:p>
            <a:p>
              <a:r>
                <a:rPr lang="pt-BR" sz="1200" dirty="0">
                  <a:solidFill>
                    <a:srgbClr val="212529"/>
                  </a:solidFill>
                  <a:latin typeface="system-ui"/>
                </a:rPr>
                <a:t>- Jogar		          - Amar		             - Escrever</a:t>
              </a:r>
            </a:p>
            <a:p>
              <a:r>
                <a:rPr lang="pt-BR" sz="1200" dirty="0">
                  <a:solidFill>
                    <a:srgbClr val="212529"/>
                  </a:solidFill>
                  <a:latin typeface="system-ui"/>
                </a:rPr>
                <a:t>- Abrir		           - Pensar		             - Deixar</a:t>
              </a:r>
            </a:p>
            <a:p>
              <a:r>
                <a:rPr lang="pt-BR" sz="1200" dirty="0">
                  <a:solidFill>
                    <a:srgbClr val="212529"/>
                  </a:solidFill>
                  <a:latin typeface="system-ui"/>
                </a:rPr>
                <a:t>- Cantar		           - ler</a:t>
              </a:r>
            </a:p>
          </p:txBody>
        </p:sp>
      </p:grp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43A0E823-A2F9-4691-A8BB-EF7F329D7D24}"/>
              </a:ext>
            </a:extLst>
          </p:cNvPr>
          <p:cNvSpPr txBox="1"/>
          <p:nvPr/>
        </p:nvSpPr>
        <p:spPr>
          <a:xfrm>
            <a:off x="220556" y="5401790"/>
            <a:ext cx="64168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  <a:cs typeface="Times New Roman" panose="02020603050405020304" pitchFamily="18" charset="0"/>
              </a:rPr>
              <a:t>3) Ligue as palavras:</a:t>
            </a:r>
            <a:r>
              <a:rPr lang="pt-BR" sz="1200" b="1" i="1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           	</a:t>
            </a:r>
            <a:r>
              <a:rPr lang="pt-BR" sz="1200" b="1" i="1" dirty="0"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</a:t>
            </a:r>
            <a:r>
              <a:rPr lang="pt-BR" sz="1200" b="1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  <a:cs typeface="Times New Roman" panose="02020603050405020304" pitchFamily="18" charset="0"/>
              </a:rPr>
              <a:t>4) Complete as letras das palavras: </a:t>
            </a:r>
            <a:endParaRPr lang="pt-BR" sz="1200" b="1" dirty="0">
              <a:effectLst/>
              <a:latin typeface="system-ui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BC11C090-4802-4D8C-BB3A-04E8783C6DF7}"/>
              </a:ext>
            </a:extLst>
          </p:cNvPr>
          <p:cNvSpPr txBox="1"/>
          <p:nvPr/>
        </p:nvSpPr>
        <p:spPr>
          <a:xfrm>
            <a:off x="4332855" y="268411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1">
                    <a:lumMod val="75000"/>
                  </a:schemeClr>
                </a:solidFill>
              </a:rPr>
              <a:t>Lesson 01</a:t>
            </a:r>
          </a:p>
        </p:txBody>
      </p:sp>
      <p:sp>
        <p:nvSpPr>
          <p:cNvPr id="30" name="Caixa de Texto 2">
            <a:extLst>
              <a:ext uri="{FF2B5EF4-FFF2-40B4-BE49-F238E27FC236}">
                <a16:creationId xmlns:a16="http://schemas.microsoft.com/office/drawing/2014/main" id="{6811050D-17C2-475B-B3E1-3F480CEA59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970" y="5857756"/>
            <a:ext cx="971550" cy="3277757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solidFill>
                  <a:srgbClr val="212529"/>
                </a:solidFill>
                <a:latin typeface="system-ui"/>
              </a:rPr>
              <a:t>School</a:t>
            </a:r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solidFill>
                  <a:srgbClr val="212529"/>
                </a:solidFill>
                <a:latin typeface="system-ui"/>
              </a:rPr>
              <a:t>Windows</a:t>
            </a:r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solidFill>
                  <a:srgbClr val="212529"/>
                </a:solidFill>
                <a:latin typeface="system-ui"/>
              </a:rPr>
              <a:t>Before</a:t>
            </a:r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solidFill>
                  <a:srgbClr val="212529"/>
                </a:solidFill>
                <a:latin typeface="system-ui"/>
              </a:rPr>
              <a:t>After</a:t>
            </a:r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solidFill>
                  <a:srgbClr val="212529"/>
                </a:solidFill>
                <a:latin typeface="system-ui"/>
              </a:rPr>
              <a:t>Class</a:t>
            </a:r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solidFill>
                  <a:srgbClr val="212529"/>
                </a:solidFill>
                <a:latin typeface="system-ui"/>
              </a:rPr>
              <a:t>Opinion</a:t>
            </a:r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solidFill>
                  <a:srgbClr val="212529"/>
                </a:solidFill>
                <a:latin typeface="system-ui"/>
              </a:rPr>
              <a:t>Student</a:t>
            </a:r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solidFill>
                  <a:srgbClr val="212529"/>
                </a:solidFill>
                <a:latin typeface="system-ui"/>
              </a:rPr>
              <a:t>Night</a:t>
            </a:r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solidFill>
                  <a:srgbClr val="212529"/>
                </a:solidFill>
                <a:latin typeface="system-ui"/>
              </a:rPr>
              <a:t>Good</a:t>
            </a:r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solidFill>
                  <a:srgbClr val="212529"/>
                </a:solidFill>
                <a:latin typeface="system-ui"/>
              </a:rPr>
              <a:t>Dollars</a:t>
            </a:r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1200" kern="1200" dirty="0">
              <a:solidFill>
                <a:srgbClr val="000000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  <p:sp>
        <p:nvSpPr>
          <p:cNvPr id="31" name="Caixa de Texto 2">
            <a:extLst>
              <a:ext uri="{FF2B5EF4-FFF2-40B4-BE49-F238E27FC236}">
                <a16:creationId xmlns:a16="http://schemas.microsoft.com/office/drawing/2014/main" id="{F70D9D2B-3E35-4DEA-91C0-0370DF133D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7986" y="5874571"/>
            <a:ext cx="923925" cy="2977546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212529"/>
                </a:solidFill>
                <a:latin typeface="system-ui"/>
              </a:rPr>
              <a:t>Escola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212529"/>
                </a:solidFill>
                <a:latin typeface="system-ui"/>
              </a:rPr>
              <a:t>Depois de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212529"/>
                </a:solidFill>
                <a:latin typeface="system-ui"/>
              </a:rPr>
              <a:t>Classe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212529"/>
                </a:solidFill>
                <a:latin typeface="system-ui"/>
              </a:rPr>
              <a:t>Bom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212529"/>
                </a:solidFill>
                <a:latin typeface="system-ui"/>
              </a:rPr>
              <a:t>Opinião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212529"/>
                </a:solidFill>
                <a:latin typeface="system-ui"/>
              </a:rPr>
              <a:t>Antes de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212529"/>
                </a:solidFill>
                <a:latin typeface="system-ui"/>
              </a:rPr>
              <a:t>Dólares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212529"/>
                </a:solidFill>
                <a:latin typeface="system-ui"/>
              </a:rPr>
              <a:t>Aluna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212529"/>
                </a:solidFill>
                <a:latin typeface="system-ui"/>
              </a:rPr>
              <a:t>Noite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212529"/>
                </a:solidFill>
                <a:latin typeface="system-ui"/>
              </a:rPr>
              <a:t>Janelas</a:t>
            </a:r>
          </a:p>
        </p:txBody>
      </p:sp>
      <p:sp>
        <p:nvSpPr>
          <p:cNvPr id="32" name="Caixa de Texto 2">
            <a:extLst>
              <a:ext uri="{FF2B5EF4-FFF2-40B4-BE49-F238E27FC236}">
                <a16:creationId xmlns:a16="http://schemas.microsoft.com/office/drawing/2014/main" id="{34B7E2EA-0BAB-452D-B8F0-12949D7A62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6279" y="5874689"/>
            <a:ext cx="971550" cy="327775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spc="300" dirty="0" err="1">
                <a:latin typeface="system-ui"/>
              </a:rPr>
              <a:t>So_gs</a:t>
            </a:r>
            <a:endParaRPr lang="pt-BR" sz="1200" spc="300" dirty="0"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spc="300" dirty="0" err="1">
                <a:latin typeface="system-ui"/>
              </a:rPr>
              <a:t>Br_z_i</a:t>
            </a:r>
            <a:r>
              <a:rPr lang="en-US" sz="1200" spc="300" dirty="0">
                <a:latin typeface="system-ui"/>
              </a:rPr>
              <a:t>_</a:t>
            </a:r>
            <a:endParaRPr lang="pt-BR" sz="1200" spc="300" dirty="0"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spc="300" dirty="0" err="1">
                <a:latin typeface="system-ui"/>
              </a:rPr>
              <a:t>S_c_er</a:t>
            </a:r>
            <a:endParaRPr lang="pt-BR" sz="1200" spc="300" dirty="0"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spc="300" dirty="0" err="1">
                <a:latin typeface="system-ui"/>
              </a:rPr>
              <a:t>W_rk</a:t>
            </a:r>
            <a:endParaRPr lang="pt-BR" sz="1200" spc="300" dirty="0"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spc="300" dirty="0" err="1">
                <a:latin typeface="system-ui"/>
              </a:rPr>
              <a:t>B_ach</a:t>
            </a:r>
            <a:endParaRPr lang="pt-BR" sz="1200" spc="300" dirty="0"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spc="300" dirty="0" err="1">
                <a:latin typeface="system-ui"/>
              </a:rPr>
              <a:t>Fri_n</a:t>
            </a:r>
            <a:r>
              <a:rPr lang="en-US" sz="1200" spc="300" dirty="0">
                <a:latin typeface="system-ui"/>
              </a:rPr>
              <a:t>_</a:t>
            </a:r>
            <a:endParaRPr lang="pt-BR" sz="1200" spc="300" dirty="0"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spc="300" dirty="0">
                <a:latin typeface="system-ui"/>
              </a:rPr>
              <a:t>_</a:t>
            </a:r>
            <a:r>
              <a:rPr lang="en-US" sz="1200" spc="300" dirty="0" err="1">
                <a:latin typeface="system-ui"/>
              </a:rPr>
              <a:t>hu_ch</a:t>
            </a:r>
            <a:endParaRPr lang="pt-BR" sz="1200" spc="300" dirty="0"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spc="300" dirty="0" err="1">
                <a:latin typeface="system-ui"/>
              </a:rPr>
              <a:t>Ci_em</a:t>
            </a:r>
            <a:r>
              <a:rPr lang="en-US" sz="1200" spc="300" dirty="0">
                <a:latin typeface="system-ui"/>
              </a:rPr>
              <a:t>_</a:t>
            </a:r>
            <a:endParaRPr lang="pt-BR" sz="1200" spc="300" dirty="0"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spc="300" dirty="0" err="1">
                <a:latin typeface="system-ui"/>
              </a:rPr>
              <a:t>Ki_s</a:t>
            </a:r>
            <a:endParaRPr lang="pt-BR" sz="1200" spc="300" dirty="0"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spc="300" dirty="0" err="1">
                <a:latin typeface="system-ui"/>
              </a:rPr>
              <a:t>T_me</a:t>
            </a:r>
            <a:endParaRPr lang="pt-BR" sz="1200" spc="300" dirty="0"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pt-BR" sz="1200" spc="300" dirty="0">
              <a:latin typeface="system-ui"/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52400" y="165100"/>
            <a:ext cx="6553200" cy="950436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FF6E5362-84CA-425F-8125-CA35767F22F4}"/>
              </a:ext>
            </a:extLst>
          </p:cNvPr>
          <p:cNvSpPr/>
          <p:nvPr/>
        </p:nvSpPr>
        <p:spPr>
          <a:xfrm>
            <a:off x="141669" y="343417"/>
            <a:ext cx="1944763" cy="388580"/>
          </a:xfrm>
          <a:prstGeom prst="roundRect">
            <a:avLst>
              <a:gd name="adj" fmla="val 0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GRAMMAR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22E0E828-CFCF-454B-B06A-C80E6DBBC2BB}"/>
              </a:ext>
            </a:extLst>
          </p:cNvPr>
          <p:cNvSpPr/>
          <p:nvPr/>
        </p:nvSpPr>
        <p:spPr>
          <a:xfrm>
            <a:off x="267316" y="1030860"/>
            <a:ext cx="969820" cy="286447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E44C91EB-AA2F-4C97-9331-942B904FD4EF}"/>
              </a:ext>
            </a:extLst>
          </p:cNvPr>
          <p:cNvSpPr txBox="1"/>
          <p:nvPr/>
        </p:nvSpPr>
        <p:spPr>
          <a:xfrm>
            <a:off x="423414" y="1015947"/>
            <a:ext cx="745482" cy="312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400" b="1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VIDEOS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3" name="Caixa de Texto 2">
            <a:extLst>
              <a:ext uri="{FF2B5EF4-FFF2-40B4-BE49-F238E27FC236}">
                <a16:creationId xmlns:a16="http://schemas.microsoft.com/office/drawing/2014/main" id="{4F902302-897E-4765-A698-F94B537BBB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190" y="5874688"/>
            <a:ext cx="1380253" cy="328333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0" i="0" spc="300" dirty="0" err="1">
                <a:effectLst/>
                <a:latin typeface="system-ui"/>
              </a:rPr>
              <a:t>B_y_rie_d</a:t>
            </a:r>
            <a:endParaRPr lang="pt-BR" sz="1200" b="0" i="0" spc="300" dirty="0">
              <a:effectLst/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0" i="0" spc="300" dirty="0" err="1">
                <a:effectLst/>
                <a:latin typeface="system-ui"/>
              </a:rPr>
              <a:t>Bo_k</a:t>
            </a:r>
            <a:r>
              <a:rPr lang="pt-BR" sz="1200" b="0" i="0" spc="300" dirty="0">
                <a:effectLst/>
                <a:latin typeface="system-ui"/>
              </a:rPr>
              <a:t>_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spc="300" dirty="0">
                <a:latin typeface="system-ui"/>
              </a:rPr>
              <a:t>_</a:t>
            </a:r>
            <a:r>
              <a:rPr lang="pt-BR" sz="1200" b="0" i="0" spc="300" dirty="0" err="1">
                <a:effectLst/>
                <a:latin typeface="system-ui"/>
              </a:rPr>
              <a:t>iz_a</a:t>
            </a:r>
            <a:endParaRPr lang="pt-BR" sz="1200" spc="300" dirty="0"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0" i="0" spc="300" dirty="0" err="1">
                <a:effectLst/>
                <a:latin typeface="system-ui"/>
              </a:rPr>
              <a:t>B_eak_ast</a:t>
            </a:r>
            <a:endParaRPr lang="pt-BR" sz="1200" b="0" i="0" spc="300" dirty="0">
              <a:effectLst/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0" i="0" spc="300" dirty="0" err="1">
                <a:effectLst/>
                <a:latin typeface="system-ui"/>
              </a:rPr>
              <a:t>F_lm</a:t>
            </a:r>
            <a:r>
              <a:rPr lang="pt-BR" sz="1200" b="0" i="0" spc="300" dirty="0">
                <a:effectLst/>
                <a:latin typeface="system-ui"/>
              </a:rPr>
              <a:t>_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0" i="0" spc="300" dirty="0" err="1">
                <a:effectLst/>
                <a:latin typeface="system-ui"/>
              </a:rPr>
              <a:t>N_ws</a:t>
            </a:r>
            <a:endParaRPr lang="pt-BR" sz="1200" spc="300" dirty="0"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spc="300" dirty="0">
                <a:latin typeface="system-ui"/>
              </a:rPr>
              <a:t>_ </a:t>
            </a:r>
            <a:r>
              <a:rPr lang="pt-BR" sz="1200" b="0" i="0" spc="300" dirty="0">
                <a:effectLst/>
                <a:latin typeface="system-ui"/>
              </a:rPr>
              <a:t>_</a:t>
            </a:r>
            <a:r>
              <a:rPr lang="pt-BR" sz="1200" b="0" i="0" spc="300" dirty="0" err="1">
                <a:effectLst/>
                <a:latin typeface="system-ui"/>
              </a:rPr>
              <a:t>ek</a:t>
            </a:r>
            <a:endParaRPr lang="pt-BR" sz="1200" b="0" i="0" spc="300" dirty="0">
              <a:effectLst/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spc="300" dirty="0">
                <a:latin typeface="system-ui"/>
              </a:rPr>
              <a:t>_</a:t>
            </a:r>
            <a:r>
              <a:rPr lang="pt-BR" sz="1200" b="0" i="0" spc="300" dirty="0" err="1">
                <a:effectLst/>
                <a:latin typeface="system-ui"/>
              </a:rPr>
              <a:t>a_e</a:t>
            </a:r>
            <a:endParaRPr lang="pt-BR" sz="1200" spc="300" dirty="0"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spc="300" dirty="0">
                <a:latin typeface="system-ui"/>
              </a:rPr>
              <a:t>_</a:t>
            </a:r>
            <a:r>
              <a:rPr lang="pt-BR" sz="1200" b="0" i="0" spc="300" dirty="0" err="1">
                <a:effectLst/>
                <a:latin typeface="system-ui"/>
              </a:rPr>
              <a:t>ft_rn_on</a:t>
            </a:r>
            <a:endParaRPr lang="pt-BR" sz="1200" b="0" i="0" spc="300" dirty="0">
              <a:effectLst/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spc="300" dirty="0">
                <a:latin typeface="system-ui"/>
              </a:rPr>
              <a:t>_</a:t>
            </a:r>
            <a:r>
              <a:rPr lang="pt-BR" sz="1200" spc="300" dirty="0" err="1">
                <a:latin typeface="system-ui"/>
              </a:rPr>
              <a:t>eer</a:t>
            </a:r>
            <a:endParaRPr lang="pt-BR" sz="1200" b="0" i="0" spc="300" dirty="0">
              <a:effectLst/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pt-BR" sz="1200" spc="300" dirty="0">
              <a:latin typeface="system-ui"/>
            </a:endParaRPr>
          </a:p>
        </p:txBody>
      </p:sp>
      <p:sp>
        <p:nvSpPr>
          <p:cNvPr id="35" name="Caixa de Texto 2">
            <a:extLst>
              <a:ext uri="{FF2B5EF4-FFF2-40B4-BE49-F238E27FC236}">
                <a16:creationId xmlns:a16="http://schemas.microsoft.com/office/drawing/2014/main" id="{501D6846-9A9F-45F8-9702-2C756F1385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8181" y="5845785"/>
            <a:ext cx="375973" cy="3277500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A</a:t>
            </a:r>
            <a:endParaRPr lang="pt-BR" sz="1200" b="1" dirty="0">
              <a:solidFill>
                <a:schemeClr val="accent1">
                  <a:lumMod val="75000"/>
                </a:schemeClr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B</a:t>
            </a:r>
            <a:endParaRPr lang="pt-BR" sz="1200" b="1" dirty="0">
              <a:solidFill>
                <a:schemeClr val="accent1">
                  <a:lumMod val="75000"/>
                </a:schemeClr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C</a:t>
            </a:r>
            <a:endParaRPr lang="pt-BR" sz="1200" b="1" dirty="0">
              <a:solidFill>
                <a:schemeClr val="accent1">
                  <a:lumMod val="75000"/>
                </a:schemeClr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D</a:t>
            </a:r>
            <a:endParaRPr lang="pt-BR" sz="1200" b="1" dirty="0">
              <a:solidFill>
                <a:schemeClr val="accent1">
                  <a:lumMod val="75000"/>
                </a:schemeClr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E</a:t>
            </a:r>
            <a:endParaRPr lang="pt-BR" sz="1200" b="1" dirty="0">
              <a:solidFill>
                <a:schemeClr val="accent1">
                  <a:lumMod val="75000"/>
                </a:schemeClr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F</a:t>
            </a:r>
            <a:endParaRPr lang="pt-BR" sz="1200" b="1" dirty="0">
              <a:solidFill>
                <a:schemeClr val="accent1">
                  <a:lumMod val="75000"/>
                </a:schemeClr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G</a:t>
            </a:r>
            <a:endParaRPr lang="pt-BR" sz="1200" b="1" dirty="0">
              <a:solidFill>
                <a:schemeClr val="accent1">
                  <a:lumMod val="75000"/>
                </a:schemeClr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H</a:t>
            </a:r>
            <a:endParaRPr lang="pt-BR" sz="1200" b="1" dirty="0">
              <a:solidFill>
                <a:schemeClr val="accent1">
                  <a:lumMod val="75000"/>
                </a:schemeClr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I</a:t>
            </a:r>
            <a:endParaRPr lang="pt-BR" sz="1200" b="1" dirty="0">
              <a:solidFill>
                <a:schemeClr val="accent1">
                  <a:lumMod val="75000"/>
                </a:schemeClr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1" dirty="0">
                <a:solidFill>
                  <a:schemeClr val="accent1">
                    <a:lumMod val="75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J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1200" b="1" kern="1200" dirty="0">
              <a:solidFill>
                <a:schemeClr val="accent1">
                  <a:lumMod val="75000"/>
                </a:schemeClr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04A5B350-9A8F-4BB8-AFC3-CFF33EC6B3F3}"/>
              </a:ext>
            </a:extLst>
          </p:cNvPr>
          <p:cNvGrpSpPr/>
          <p:nvPr/>
        </p:nvGrpSpPr>
        <p:grpSpPr>
          <a:xfrm>
            <a:off x="280964" y="3377092"/>
            <a:ext cx="1590080" cy="327826"/>
            <a:chOff x="418914" y="2874304"/>
            <a:chExt cx="1590080" cy="327826"/>
          </a:xfrm>
        </p:grpSpPr>
        <p:sp>
          <p:nvSpPr>
            <p:cNvPr id="37" name="Retângulo: Cantos Arredondados 36">
              <a:extLst>
                <a:ext uri="{FF2B5EF4-FFF2-40B4-BE49-F238E27FC236}">
                  <a16:creationId xmlns:a16="http://schemas.microsoft.com/office/drawing/2014/main" id="{B3FDBB0F-6A56-4FB3-AA49-286B2A1A6759}"/>
                </a:ext>
              </a:extLst>
            </p:cNvPr>
            <p:cNvSpPr/>
            <p:nvPr/>
          </p:nvSpPr>
          <p:spPr>
            <a:xfrm>
              <a:off x="418914" y="2874304"/>
              <a:ext cx="1590080" cy="324364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8" name="CaixaDeTexto 37">
              <a:extLst>
                <a:ext uri="{FF2B5EF4-FFF2-40B4-BE49-F238E27FC236}">
                  <a16:creationId xmlns:a16="http://schemas.microsoft.com/office/drawing/2014/main" id="{B91A8A0A-562C-48EF-8518-6B89093D9FC6}"/>
                </a:ext>
              </a:extLst>
            </p:cNvPr>
            <p:cNvSpPr txBox="1"/>
            <p:nvPr/>
          </p:nvSpPr>
          <p:spPr>
            <a:xfrm>
              <a:off x="503531" y="2889480"/>
              <a:ext cx="1444650" cy="3126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pt-BR" sz="1400" b="1" dirty="0">
                  <a:solidFill>
                    <a:srgbClr val="4472C4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VERBS &amp; WORDS</a:t>
              </a:r>
              <a:endParaRPr lang="pt-BR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55CCB3E1-24AA-4E28-AEC2-8A78939FBC45}"/>
              </a:ext>
            </a:extLst>
          </p:cNvPr>
          <p:cNvSpPr txBox="1"/>
          <p:nvPr/>
        </p:nvSpPr>
        <p:spPr>
          <a:xfrm>
            <a:off x="4899338" y="690252"/>
            <a:ext cx="13276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 err="1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Simple</a:t>
            </a:r>
            <a:r>
              <a:rPr lang="pt-BR" sz="1400" i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sz="1400" i="1" dirty="0" err="1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Present</a:t>
            </a:r>
            <a:endParaRPr lang="pt-BR" sz="1400" i="1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0" name="Imagem 39">
            <a:extLst>
              <a:ext uri="{FF2B5EF4-FFF2-40B4-BE49-F238E27FC236}">
                <a16:creationId xmlns:a16="http://schemas.microsoft.com/office/drawing/2014/main" id="{6121D4C6-12E6-4AF8-8F0B-3614E25415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508" y="932066"/>
            <a:ext cx="536548" cy="536548"/>
          </a:xfrm>
          <a:prstGeom prst="rect">
            <a:avLst/>
          </a:prstGeom>
        </p:spPr>
      </p:pic>
      <p:pic>
        <p:nvPicPr>
          <p:cNvPr id="42" name="Imagem 41">
            <a:extLst>
              <a:ext uri="{FF2B5EF4-FFF2-40B4-BE49-F238E27FC236}">
                <a16:creationId xmlns:a16="http://schemas.microsoft.com/office/drawing/2014/main" id="{EDB96AA4-DC9C-48CE-956F-48C7657C55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576" y="3279513"/>
            <a:ext cx="526578" cy="526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509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F134DAFD-E937-40F0-A59B-84D0431B67E1}"/>
              </a:ext>
            </a:extLst>
          </p:cNvPr>
          <p:cNvSpPr txBox="1"/>
          <p:nvPr/>
        </p:nvSpPr>
        <p:spPr>
          <a:xfrm>
            <a:off x="158132" y="1587349"/>
            <a:ext cx="66998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  <a:cs typeface="Times New Roman" panose="02020603050405020304" pitchFamily="18" charset="0"/>
              </a:rPr>
              <a:t>5) Complete com os verbos:	</a:t>
            </a:r>
            <a:r>
              <a:rPr lang="pt-BR" sz="1200" b="1" i="1" dirty="0">
                <a:solidFill>
                  <a:srgbClr val="212529"/>
                </a:solidFill>
                <a:latin typeface="system-ui"/>
                <a:ea typeface="Times New Roman" panose="02020603050405020304" pitchFamily="18" charset="0"/>
                <a:cs typeface="Times New Roman" panose="02020603050405020304" pitchFamily="18" charset="0"/>
              </a:rPr>
              <a:t> 	                        </a:t>
            </a:r>
            <a:r>
              <a:rPr lang="pt-BR" sz="1200" b="1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  <a:cs typeface="Times New Roman" panose="02020603050405020304" pitchFamily="18" charset="0"/>
              </a:rPr>
              <a:t>6) Passe as frases para Negativa ou Positiva:</a:t>
            </a:r>
            <a:endParaRPr lang="pt-BR" sz="1200" dirty="0">
              <a:effectLst/>
              <a:latin typeface="system-ui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sz="1200" dirty="0">
              <a:effectLst/>
              <a:latin typeface="system-ui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52400" y="165100"/>
            <a:ext cx="6553200" cy="9504362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508ED10D-C56E-4716-8F4F-83152AC34F54}"/>
              </a:ext>
            </a:extLst>
          </p:cNvPr>
          <p:cNvSpPr txBox="1"/>
          <p:nvPr/>
        </p:nvSpPr>
        <p:spPr>
          <a:xfrm>
            <a:off x="240020" y="1921694"/>
            <a:ext cx="5766178" cy="25518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200" dirty="0">
                <a:solidFill>
                  <a:srgbClr val="008000"/>
                </a:solidFill>
                <a:effectLst/>
                <a:latin typeface="system-ui"/>
                <a:ea typeface="Times New Roman" panose="02020603050405020304" pitchFamily="18" charset="0"/>
              </a:rPr>
              <a:t>1.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My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son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________ in </a:t>
            </a:r>
            <a:r>
              <a:rPr lang="pt-BR" sz="1200" dirty="0">
                <a:solidFill>
                  <a:srgbClr val="068A8A"/>
                </a:solidFill>
                <a:effectLst/>
                <a:latin typeface="system-ui"/>
                <a:ea typeface="Times New Roman" panose="02020603050405020304" pitchFamily="18" charset="0"/>
              </a:rPr>
              <a:t>Spain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.</a:t>
            </a:r>
            <a:r>
              <a:rPr lang="pt-BR" sz="1200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(</a:t>
            </a:r>
            <a:r>
              <a:rPr lang="pt-BR" sz="1200" i="1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live</a:t>
            </a:r>
            <a:r>
              <a:rPr lang="pt-BR" sz="1200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/ help)</a:t>
            </a:r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pt-BR" sz="1200" dirty="0">
                <a:solidFill>
                  <a:srgbClr val="008000"/>
                </a:solidFill>
                <a:effectLst/>
                <a:latin typeface="system-ui"/>
                <a:ea typeface="Times New Roman" panose="02020603050405020304" pitchFamily="18" charset="0"/>
              </a:rPr>
              <a:t>2.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He ________ </a:t>
            </a:r>
            <a:r>
              <a:rPr lang="pt-BR" sz="1200" dirty="0">
                <a:solidFill>
                  <a:srgbClr val="068A8A"/>
                </a:solidFill>
                <a:effectLst/>
                <a:latin typeface="system-ui"/>
                <a:ea typeface="Times New Roman" panose="02020603050405020304" pitchFamily="18" charset="0"/>
              </a:rPr>
              <a:t>basketball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.</a:t>
            </a:r>
            <a:r>
              <a:rPr lang="pt-BR" sz="1200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(go / play)</a:t>
            </a:r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pt-BR" sz="1200" dirty="0">
                <a:solidFill>
                  <a:srgbClr val="008000"/>
                </a:solidFill>
                <a:effectLst/>
                <a:latin typeface="system-ui"/>
                <a:ea typeface="Times New Roman" panose="02020603050405020304" pitchFamily="18" charset="0"/>
              </a:rPr>
              <a:t>3.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She __________ the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train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every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</a:t>
            </a:r>
            <a:r>
              <a:rPr lang="pt-BR" sz="1200" dirty="0" err="1">
                <a:solidFill>
                  <a:srgbClr val="068A8A"/>
                </a:solidFill>
                <a:effectLst/>
                <a:latin typeface="system-ui"/>
                <a:ea typeface="Times New Roman" panose="02020603050405020304" pitchFamily="18" charset="0"/>
              </a:rPr>
              <a:t>morning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.</a:t>
            </a:r>
            <a:r>
              <a:rPr lang="pt-BR" sz="1200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(play / catch)</a:t>
            </a:r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pt-BR" sz="1200" dirty="0">
                <a:solidFill>
                  <a:srgbClr val="008000"/>
                </a:solidFill>
                <a:effectLst/>
                <a:latin typeface="system-ui"/>
                <a:ea typeface="Times New Roman" panose="02020603050405020304" pitchFamily="18" charset="0"/>
              </a:rPr>
              <a:t>4.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Bob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doesn’t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</a:t>
            </a:r>
            <a:r>
              <a:rPr lang="pt-BR" sz="1200" dirty="0">
                <a:solidFill>
                  <a:srgbClr val="068A8A"/>
                </a:solidFill>
                <a:effectLst/>
                <a:latin typeface="system-ui"/>
                <a:ea typeface="Times New Roman" panose="02020603050405020304" pitchFamily="18" charset="0"/>
              </a:rPr>
              <a:t>__________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.</a:t>
            </a:r>
            <a:r>
              <a:rPr lang="pt-BR" sz="1200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(</a:t>
            </a:r>
            <a:r>
              <a:rPr lang="pt-BR" sz="1200" i="1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park</a:t>
            </a:r>
            <a:r>
              <a:rPr lang="pt-BR" sz="1200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/ </a:t>
            </a:r>
            <a:r>
              <a:rPr lang="pt-BR" sz="1200" i="1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study</a:t>
            </a:r>
            <a:r>
              <a:rPr lang="pt-BR" sz="1200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)</a:t>
            </a:r>
            <a:r>
              <a:rPr lang="pt-BR" sz="1200" dirty="0">
                <a:effectLst/>
                <a:latin typeface="system-ui"/>
                <a:ea typeface="Times New Roman" panose="02020603050405020304" pitchFamily="18" charset="0"/>
              </a:rPr>
              <a:t> </a:t>
            </a:r>
          </a:p>
          <a:p>
            <a:pPr algn="l">
              <a:lnSpc>
                <a:spcPct val="150000"/>
              </a:lnSpc>
            </a:pPr>
            <a:r>
              <a:rPr lang="pt-BR" sz="1200" dirty="0">
                <a:solidFill>
                  <a:srgbClr val="008000"/>
                </a:solidFill>
                <a:effectLst/>
                <a:latin typeface="system-ui"/>
                <a:ea typeface="Times New Roman" panose="02020603050405020304" pitchFamily="18" charset="0"/>
              </a:rPr>
              <a:t>5.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My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father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doesn’t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___________ </a:t>
            </a:r>
            <a:r>
              <a:rPr lang="pt-BR" sz="1200" dirty="0" err="1">
                <a:solidFill>
                  <a:srgbClr val="068A8A"/>
                </a:solidFill>
                <a:effectLst/>
                <a:latin typeface="system-ui"/>
                <a:ea typeface="Times New Roman" panose="02020603050405020304" pitchFamily="18" charset="0"/>
              </a:rPr>
              <a:t>good</a:t>
            </a:r>
            <a:r>
              <a:rPr lang="pt-BR" sz="1200" dirty="0">
                <a:solidFill>
                  <a:srgbClr val="068A8A"/>
                </a:solidFill>
                <a:effectLst/>
                <a:latin typeface="system-ui"/>
                <a:ea typeface="Times New Roman" panose="02020603050405020304" pitchFamily="18" charset="0"/>
              </a:rPr>
              <a:t> </a:t>
            </a:r>
            <a:r>
              <a:rPr lang="pt-BR" sz="1200" dirty="0">
                <a:solidFill>
                  <a:srgbClr val="068A8A"/>
                </a:solidFill>
                <a:latin typeface="system-ui"/>
                <a:ea typeface="Times New Roman" panose="02020603050405020304" pitchFamily="18" charset="0"/>
              </a:rPr>
              <a:t>E</a:t>
            </a:r>
            <a:r>
              <a:rPr lang="pt-BR" sz="1200" dirty="0">
                <a:solidFill>
                  <a:srgbClr val="068A8A"/>
                </a:solidFill>
                <a:effectLst/>
                <a:latin typeface="system-ui"/>
                <a:ea typeface="Times New Roman" panose="02020603050405020304" pitchFamily="18" charset="0"/>
              </a:rPr>
              <a:t>nglish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.</a:t>
            </a:r>
            <a:r>
              <a:rPr lang="pt-BR" sz="1200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(</a:t>
            </a:r>
            <a:r>
              <a:rPr lang="pt-BR" sz="1200" i="1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speak</a:t>
            </a:r>
            <a:r>
              <a:rPr lang="pt-BR" sz="1200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/ drink)</a:t>
            </a:r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pt-BR" sz="1200" dirty="0">
                <a:solidFill>
                  <a:srgbClr val="008000"/>
                </a:solidFill>
                <a:effectLst/>
                <a:latin typeface="system-ui"/>
                <a:ea typeface="Times New Roman" panose="02020603050405020304" pitchFamily="18" charset="0"/>
              </a:rPr>
              <a:t>6.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She ________ to the </a:t>
            </a:r>
            <a:r>
              <a:rPr lang="pt-BR" sz="1200" dirty="0">
                <a:solidFill>
                  <a:srgbClr val="068A8A"/>
                </a:solidFill>
                <a:effectLst/>
                <a:latin typeface="system-ui"/>
                <a:ea typeface="Times New Roman" panose="02020603050405020304" pitchFamily="18" charset="0"/>
              </a:rPr>
              <a:t>Beach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every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day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.</a:t>
            </a:r>
            <a:r>
              <a:rPr lang="pt-BR" sz="1200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(</a:t>
            </a:r>
            <a:r>
              <a:rPr lang="pt-BR" sz="1200" i="1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eat</a:t>
            </a:r>
            <a:r>
              <a:rPr lang="pt-BR" sz="1200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/ go)</a:t>
            </a:r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pt-BR" sz="1200" dirty="0">
                <a:solidFill>
                  <a:srgbClr val="008000"/>
                </a:solidFill>
                <a:effectLst/>
                <a:latin typeface="system-ui"/>
                <a:ea typeface="Times New Roman" panose="02020603050405020304" pitchFamily="18" charset="0"/>
              </a:rPr>
              <a:t>7.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He ________ to play </a:t>
            </a:r>
            <a:r>
              <a:rPr lang="pt-BR" sz="1200" dirty="0">
                <a:solidFill>
                  <a:srgbClr val="068A8A"/>
                </a:solidFill>
                <a:effectLst/>
                <a:latin typeface="system-ui"/>
                <a:ea typeface="Times New Roman" panose="02020603050405020304" pitchFamily="18" charset="0"/>
              </a:rPr>
              <a:t>soccer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.</a:t>
            </a:r>
            <a:r>
              <a:rPr lang="pt-BR" sz="1200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(</a:t>
            </a:r>
            <a:r>
              <a:rPr lang="pt-BR" sz="1200" i="1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write</a:t>
            </a:r>
            <a:r>
              <a:rPr lang="pt-BR" sz="1200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/ </a:t>
            </a:r>
            <a:r>
              <a:rPr lang="pt-BR" sz="1200" i="1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love</a:t>
            </a:r>
            <a:r>
              <a:rPr lang="pt-BR" sz="1200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)</a:t>
            </a:r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pt-BR" sz="1200" dirty="0">
                <a:solidFill>
                  <a:srgbClr val="008000"/>
                </a:solidFill>
                <a:effectLst/>
                <a:latin typeface="system-ui"/>
                <a:ea typeface="Times New Roman" panose="02020603050405020304" pitchFamily="18" charset="0"/>
              </a:rPr>
              <a:t>8.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</a:t>
            </a:r>
            <a:r>
              <a:rPr lang="pt-BR" sz="1200" dirty="0">
                <a:solidFill>
                  <a:srgbClr val="212529"/>
                </a:solidFill>
                <a:latin typeface="system-ui"/>
                <a:ea typeface="Times New Roman" panose="02020603050405020304" pitchFamily="18" charset="0"/>
              </a:rPr>
              <a:t>She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________ to </a:t>
            </a:r>
            <a:r>
              <a:rPr lang="pt-BR" sz="1200" dirty="0" err="1">
                <a:solidFill>
                  <a:srgbClr val="068A8A"/>
                </a:solidFill>
                <a:effectLst/>
                <a:latin typeface="system-ui"/>
                <a:ea typeface="Times New Roman" panose="02020603050405020304" pitchFamily="18" charset="0"/>
              </a:rPr>
              <a:t>school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.</a:t>
            </a:r>
            <a:r>
              <a:rPr lang="pt-BR" sz="1200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(work / go)</a:t>
            </a:r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pt-BR" sz="1200" dirty="0">
                <a:solidFill>
                  <a:srgbClr val="008000"/>
                </a:solidFill>
                <a:effectLst/>
                <a:latin typeface="system-ui"/>
                <a:ea typeface="Times New Roman" panose="02020603050405020304" pitchFamily="18" charset="0"/>
              </a:rPr>
              <a:t>9.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Does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he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____ to </a:t>
            </a:r>
            <a:r>
              <a:rPr lang="pt-BR" sz="1200" dirty="0" err="1">
                <a:solidFill>
                  <a:srgbClr val="068A8A"/>
                </a:solidFill>
                <a:effectLst/>
                <a:latin typeface="system-ui"/>
                <a:ea typeface="Times New Roman" panose="02020603050405020304" pitchFamily="18" charset="0"/>
              </a:rPr>
              <a:t>school</a:t>
            </a:r>
            <a:r>
              <a:rPr lang="pt-BR" sz="1200" dirty="0">
                <a:solidFill>
                  <a:srgbClr val="068A8A"/>
                </a:solidFill>
                <a:effectLst/>
                <a:latin typeface="system-ui"/>
                <a:ea typeface="Times New Roman" panose="02020603050405020304" pitchFamily="18" charset="0"/>
              </a:rPr>
              <a:t>?</a:t>
            </a:r>
            <a:r>
              <a:rPr lang="pt-BR" sz="1200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(work / go)</a:t>
            </a:r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050175A6-1F0C-489E-82FB-49BC1E95FF91}"/>
              </a:ext>
            </a:extLst>
          </p:cNvPr>
          <p:cNvSpPr txBox="1"/>
          <p:nvPr/>
        </p:nvSpPr>
        <p:spPr>
          <a:xfrm>
            <a:off x="170296" y="5029473"/>
            <a:ext cx="5766178" cy="35367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7) Escreva as frases na ordem correta:</a:t>
            </a:r>
          </a:p>
          <a:p>
            <a:endParaRPr lang="pt-BR" sz="1400" dirty="0">
              <a:effectLst/>
              <a:latin typeface="system-ui"/>
              <a:ea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pt-BR" sz="1200" dirty="0">
                <a:solidFill>
                  <a:srgbClr val="008000"/>
                </a:solidFill>
                <a:effectLst/>
                <a:latin typeface="system-ui"/>
                <a:ea typeface="Times New Roman" panose="02020603050405020304" pitchFamily="18" charset="0"/>
              </a:rPr>
              <a:t>10.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He /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an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/ e-mail / to /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writes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/ </a:t>
            </a:r>
            <a:r>
              <a:rPr lang="pt-BR" sz="1200" dirty="0">
                <a:solidFill>
                  <a:srgbClr val="068A8A"/>
                </a:solidFill>
                <a:effectLst/>
                <a:latin typeface="system-ui"/>
                <a:ea typeface="Times New Roman" panose="02020603050405020304" pitchFamily="18" charset="0"/>
              </a:rPr>
              <a:t>friend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/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his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best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.</a:t>
            </a:r>
            <a:r>
              <a:rPr lang="pt-BR" sz="1200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</a:t>
            </a:r>
          </a:p>
          <a:p>
            <a:pPr algn="l">
              <a:lnSpc>
                <a:spcPct val="150000"/>
              </a:lnSpc>
            </a:pPr>
            <a:r>
              <a:rPr lang="pt-BR" sz="1200" dirty="0">
                <a:solidFill>
                  <a:srgbClr val="008000"/>
                </a:solidFill>
                <a:effectLst/>
                <a:latin typeface="system-ui"/>
                <a:ea typeface="Times New Roman" panose="02020603050405020304" pitchFamily="18" charset="0"/>
              </a:rPr>
              <a:t>11.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thinks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/ He /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he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/ is / </a:t>
            </a:r>
            <a:r>
              <a:rPr lang="pt-BR" sz="1200" dirty="0" err="1">
                <a:solidFill>
                  <a:srgbClr val="068A8A"/>
                </a:solidFill>
                <a:effectLst/>
                <a:latin typeface="system-ui"/>
                <a:ea typeface="Times New Roman" panose="02020603050405020304" pitchFamily="18" charset="0"/>
              </a:rPr>
              <a:t>handsome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/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very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.</a:t>
            </a:r>
            <a:r>
              <a:rPr lang="pt-BR" sz="1200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</a:t>
            </a:r>
          </a:p>
          <a:p>
            <a:pPr algn="l">
              <a:lnSpc>
                <a:spcPct val="150000"/>
              </a:lnSpc>
            </a:pPr>
            <a:r>
              <a:rPr lang="pt-BR" sz="1200" dirty="0">
                <a:solidFill>
                  <a:srgbClr val="008000"/>
                </a:solidFill>
                <a:effectLst/>
                <a:latin typeface="system-ui"/>
                <a:ea typeface="Times New Roman" panose="02020603050405020304" pitchFamily="18" charset="0"/>
              </a:rPr>
              <a:t>12.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It /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rains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/ </a:t>
            </a:r>
            <a:r>
              <a:rPr lang="pt-BR" sz="1200" dirty="0" err="1">
                <a:solidFill>
                  <a:srgbClr val="068A8A"/>
                </a:solidFill>
                <a:effectLst/>
                <a:latin typeface="system-ui"/>
                <a:ea typeface="Times New Roman" panose="02020603050405020304" pitchFamily="18" charset="0"/>
              </a:rPr>
              <a:t>day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/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usually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/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here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/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every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.</a:t>
            </a:r>
            <a:r>
              <a:rPr lang="pt-BR" sz="1200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</a:t>
            </a:r>
          </a:p>
          <a:p>
            <a:pPr algn="l">
              <a:lnSpc>
                <a:spcPct val="150000"/>
              </a:lnSpc>
            </a:pPr>
            <a:r>
              <a:rPr lang="pt-BR" sz="1200" dirty="0">
                <a:solidFill>
                  <a:srgbClr val="008000"/>
                </a:solidFill>
                <a:effectLst/>
                <a:latin typeface="system-ui"/>
                <a:ea typeface="Times New Roman" panose="02020603050405020304" pitchFamily="18" charset="0"/>
              </a:rPr>
              <a:t>13.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It /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smells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/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very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/ </a:t>
            </a:r>
            <a:r>
              <a:rPr lang="pt-BR" sz="1200" dirty="0" err="1">
                <a:solidFill>
                  <a:srgbClr val="068A8A"/>
                </a:solidFill>
                <a:effectLst/>
                <a:latin typeface="system-ui"/>
                <a:ea typeface="Times New Roman" panose="02020603050405020304" pitchFamily="18" charset="0"/>
              </a:rPr>
              <a:t>kitchen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/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delicious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/ the / in. </a:t>
            </a:r>
          </a:p>
          <a:p>
            <a:pPr algn="l">
              <a:lnSpc>
                <a:spcPct val="150000"/>
              </a:lnSpc>
            </a:pPr>
            <a:r>
              <a:rPr lang="pt-BR" sz="1200" dirty="0">
                <a:solidFill>
                  <a:srgbClr val="008000"/>
                </a:solidFill>
                <a:effectLst/>
                <a:latin typeface="system-ui"/>
                <a:ea typeface="Times New Roman" panose="02020603050405020304" pitchFamily="18" charset="0"/>
              </a:rPr>
              <a:t>14.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We / </a:t>
            </a:r>
            <a:r>
              <a:rPr lang="pt-BR" sz="1200" dirty="0" err="1">
                <a:solidFill>
                  <a:srgbClr val="068A8A"/>
                </a:solidFill>
                <a:effectLst/>
                <a:latin typeface="system-ui"/>
                <a:ea typeface="Times New Roman" panose="02020603050405020304" pitchFamily="18" charset="0"/>
              </a:rPr>
              <a:t>songs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/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generally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/</a:t>
            </a:r>
            <a:r>
              <a:rPr lang="pt-BR" sz="1200" dirty="0">
                <a:solidFill>
                  <a:srgbClr val="068A8A"/>
                </a:solidFill>
                <a:effectLst/>
                <a:latin typeface="system-ui"/>
                <a:ea typeface="Times New Roman" panose="02020603050405020304" pitchFamily="18" charset="0"/>
              </a:rPr>
              <a:t>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at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/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night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/ </a:t>
            </a:r>
            <a:r>
              <a:rPr lang="pt-BR" sz="1200" dirty="0">
                <a:solidFill>
                  <a:srgbClr val="068A8A"/>
                </a:solidFill>
                <a:effectLst/>
                <a:latin typeface="system-ui"/>
                <a:ea typeface="Times New Roman" panose="02020603050405020304" pitchFamily="18" charset="0"/>
              </a:rPr>
              <a:t>sing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.</a:t>
            </a:r>
            <a:r>
              <a:rPr lang="pt-BR" sz="1200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</a:t>
            </a:r>
          </a:p>
          <a:p>
            <a:pPr algn="l">
              <a:lnSpc>
                <a:spcPct val="150000"/>
              </a:lnSpc>
            </a:pPr>
            <a:r>
              <a:rPr lang="pt-BR" sz="1200" dirty="0">
                <a:solidFill>
                  <a:srgbClr val="008000"/>
                </a:solidFill>
                <a:effectLst/>
                <a:latin typeface="system-ui"/>
                <a:ea typeface="Times New Roman" panose="02020603050405020304" pitchFamily="18" charset="0"/>
              </a:rPr>
              <a:t>15.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We / </a:t>
            </a:r>
            <a:r>
              <a:rPr lang="pt-BR" sz="1200" dirty="0">
                <a:solidFill>
                  <a:srgbClr val="068A8A"/>
                </a:solidFill>
                <a:effectLst/>
                <a:latin typeface="system-ui"/>
                <a:ea typeface="Times New Roman" panose="02020603050405020304" pitchFamily="18" charset="0"/>
              </a:rPr>
              <a:t>Sunday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/ to / a /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gallery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/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every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/ go.</a:t>
            </a:r>
            <a:r>
              <a:rPr lang="pt-BR" sz="1200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</a:t>
            </a:r>
          </a:p>
          <a:p>
            <a:pPr algn="l">
              <a:lnSpc>
                <a:spcPct val="150000"/>
              </a:lnSpc>
            </a:pPr>
            <a:r>
              <a:rPr lang="pt-BR" sz="1200" dirty="0">
                <a:solidFill>
                  <a:srgbClr val="008000"/>
                </a:solidFill>
                <a:effectLst/>
                <a:latin typeface="system-ui"/>
                <a:ea typeface="Times New Roman" panose="02020603050405020304" pitchFamily="18" charset="0"/>
              </a:rPr>
              <a:t>16.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Does /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write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/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an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/ He / </a:t>
            </a:r>
            <a:r>
              <a:rPr lang="pt-BR" sz="1200" dirty="0" err="1">
                <a:solidFill>
                  <a:srgbClr val="068A8A"/>
                </a:solidFill>
                <a:effectLst/>
                <a:latin typeface="system-ui"/>
                <a:ea typeface="Times New Roman" panose="02020603050405020304" pitchFamily="18" charset="0"/>
              </a:rPr>
              <a:t>email</a:t>
            </a:r>
            <a:r>
              <a:rPr lang="pt-BR" sz="1200" dirty="0">
                <a:solidFill>
                  <a:srgbClr val="068A8A"/>
                </a:solidFill>
                <a:effectLst/>
                <a:latin typeface="system-ui"/>
                <a:ea typeface="Times New Roman" panose="02020603050405020304" pitchFamily="18" charset="0"/>
              </a:rPr>
              <a:t>?</a:t>
            </a:r>
            <a:r>
              <a:rPr lang="pt-BR" sz="1200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</a:t>
            </a:r>
            <a:endParaRPr lang="pt-BR" sz="1200" dirty="0">
              <a:solidFill>
                <a:srgbClr val="212529"/>
              </a:solidFill>
              <a:effectLst/>
              <a:latin typeface="system-ui"/>
              <a:ea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pt-BR" sz="1200" dirty="0">
                <a:solidFill>
                  <a:srgbClr val="008000"/>
                </a:solidFill>
                <a:effectLst/>
                <a:latin typeface="system-ui"/>
                <a:ea typeface="Times New Roman" panose="02020603050405020304" pitchFamily="18" charset="0"/>
              </a:rPr>
              <a:t>17.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The /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rises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/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sun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/ the /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at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/ </a:t>
            </a:r>
            <a:r>
              <a:rPr lang="pt-BR" sz="1200" dirty="0" err="1">
                <a:solidFill>
                  <a:srgbClr val="068A8A"/>
                </a:solidFill>
                <a:effectLst/>
                <a:latin typeface="system-ui"/>
                <a:ea typeface="Times New Roman" panose="02020603050405020304" pitchFamily="18" charset="0"/>
              </a:rPr>
              <a:t>east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.</a:t>
            </a:r>
          </a:p>
          <a:p>
            <a:pPr algn="l">
              <a:lnSpc>
                <a:spcPct val="150000"/>
              </a:lnSpc>
            </a:pPr>
            <a:r>
              <a:rPr lang="pt-BR" sz="1200" dirty="0">
                <a:solidFill>
                  <a:srgbClr val="008000"/>
                </a:solidFill>
                <a:effectLst/>
                <a:latin typeface="system-ui"/>
                <a:ea typeface="Times New Roman" panose="02020603050405020304" pitchFamily="18" charset="0"/>
              </a:rPr>
              <a:t>18.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Bob /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teeth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/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brushes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/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his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/ </a:t>
            </a:r>
            <a:r>
              <a:rPr lang="pt-BR" sz="1200" dirty="0" err="1">
                <a:solidFill>
                  <a:srgbClr val="068A8A"/>
                </a:solidFill>
                <a:effectLst/>
                <a:latin typeface="system-ui"/>
                <a:ea typeface="Times New Roman" panose="02020603050405020304" pitchFamily="18" charset="0"/>
              </a:rPr>
              <a:t>always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.</a:t>
            </a:r>
            <a:r>
              <a:rPr lang="pt-BR" sz="1200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</a:t>
            </a:r>
            <a:endParaRPr lang="pt-BR" sz="1200" dirty="0">
              <a:solidFill>
                <a:srgbClr val="212529"/>
              </a:solidFill>
              <a:effectLst/>
              <a:latin typeface="system-ui"/>
              <a:ea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pt-BR" sz="1200" dirty="0">
                <a:solidFill>
                  <a:srgbClr val="008000"/>
                </a:solidFill>
                <a:effectLst/>
                <a:latin typeface="system-ui"/>
                <a:ea typeface="Times New Roman" panose="02020603050405020304" pitchFamily="18" charset="0"/>
              </a:rPr>
              <a:t>19.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She / up /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gets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/ </a:t>
            </a:r>
            <a:r>
              <a:rPr lang="pt-BR" sz="1200" dirty="0" err="1">
                <a:solidFill>
                  <a:srgbClr val="068A8A"/>
                </a:solidFill>
                <a:effectLst/>
                <a:latin typeface="system-ui"/>
                <a:ea typeface="Times New Roman" panose="02020603050405020304" pitchFamily="18" charset="0"/>
              </a:rPr>
              <a:t>early</a:t>
            </a:r>
            <a:r>
              <a:rPr lang="pt-BR" sz="1200" dirty="0">
                <a:solidFill>
                  <a:srgbClr val="068A8A"/>
                </a:solidFill>
                <a:effectLst/>
                <a:latin typeface="system-ui"/>
                <a:ea typeface="Times New Roman" panose="02020603050405020304" pitchFamily="18" charset="0"/>
              </a:rPr>
              <a:t> /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day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/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every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.</a:t>
            </a:r>
            <a:r>
              <a:rPr lang="pt-BR" sz="1200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</a:t>
            </a:r>
            <a:endParaRPr lang="pt-BR" sz="1200" dirty="0">
              <a:solidFill>
                <a:srgbClr val="212529"/>
              </a:solidFill>
              <a:effectLst/>
              <a:latin typeface="system-ui"/>
              <a:ea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pt-BR" sz="1200" dirty="0">
                <a:solidFill>
                  <a:srgbClr val="008000"/>
                </a:solidFill>
                <a:effectLst/>
                <a:latin typeface="system-ui"/>
                <a:ea typeface="Times New Roman" panose="02020603050405020304" pitchFamily="18" charset="0"/>
              </a:rPr>
              <a:t>20.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They / </a:t>
            </a:r>
            <a:r>
              <a:rPr lang="pt-BR" sz="1200" dirty="0">
                <a:solidFill>
                  <a:srgbClr val="068A8A"/>
                </a:solidFill>
                <a:effectLst/>
                <a:latin typeface="system-ui"/>
                <a:ea typeface="Times New Roman" panose="02020603050405020304" pitchFamily="18" charset="0"/>
              </a:rPr>
              <a:t>English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/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speak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.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18FC28DF-3ABB-4289-8C7E-0E7AF99DE991}"/>
              </a:ext>
            </a:extLst>
          </p:cNvPr>
          <p:cNvSpPr/>
          <p:nvPr/>
        </p:nvSpPr>
        <p:spPr>
          <a:xfrm>
            <a:off x="283685" y="1008952"/>
            <a:ext cx="1146876" cy="297626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A3D635FE-AD4B-462A-94B0-131A4E8F9A9D}"/>
              </a:ext>
            </a:extLst>
          </p:cNvPr>
          <p:cNvSpPr txBox="1"/>
          <p:nvPr/>
        </p:nvSpPr>
        <p:spPr>
          <a:xfrm>
            <a:off x="320370" y="987668"/>
            <a:ext cx="1146875" cy="312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400" b="1" dirty="0">
                <a:solidFill>
                  <a:srgbClr val="4472C4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REPETITION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16672958-B162-45BD-B119-1F39E5AF426D}"/>
              </a:ext>
            </a:extLst>
          </p:cNvPr>
          <p:cNvSpPr/>
          <p:nvPr/>
        </p:nvSpPr>
        <p:spPr>
          <a:xfrm>
            <a:off x="141669" y="343417"/>
            <a:ext cx="1944763" cy="388580"/>
          </a:xfrm>
          <a:prstGeom prst="roundRect">
            <a:avLst>
              <a:gd name="adj" fmla="val 0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GRAMMAR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329739B-6B8A-4FF0-B17C-1041A626E5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896" y="872851"/>
            <a:ext cx="571685" cy="571685"/>
          </a:xfrm>
          <a:prstGeom prst="rect">
            <a:avLst/>
          </a:prstGeom>
        </p:spPr>
      </p:pic>
      <p:sp>
        <p:nvSpPr>
          <p:cNvPr id="23" name="Retângulo 22">
            <a:extLst>
              <a:ext uri="{FF2B5EF4-FFF2-40B4-BE49-F238E27FC236}">
                <a16:creationId xmlns:a16="http://schemas.microsoft.com/office/drawing/2014/main" id="{515C37C3-7BB5-4AF5-B3E4-4F7E42C2B09F}"/>
              </a:ext>
            </a:extLst>
          </p:cNvPr>
          <p:cNvSpPr/>
          <p:nvPr/>
        </p:nvSpPr>
        <p:spPr>
          <a:xfrm>
            <a:off x="133028" y="9398860"/>
            <a:ext cx="6572571" cy="28123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/>
              <a:t>© </a:t>
            </a:r>
            <a:r>
              <a:rPr lang="pt-BR" sz="1000" dirty="0">
                <a:solidFill>
                  <a:schemeClr val="bg1"/>
                </a:solidFill>
              </a:rPr>
              <a:t>www.trainup.com</a:t>
            </a:r>
            <a:r>
              <a:rPr lang="pt-BR" sz="1000" dirty="0"/>
              <a:t>					Page | 2 - 9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E0244931-67DD-44B5-A62B-3436669329BF}"/>
              </a:ext>
            </a:extLst>
          </p:cNvPr>
          <p:cNvSpPr txBox="1"/>
          <p:nvPr/>
        </p:nvSpPr>
        <p:spPr>
          <a:xfrm>
            <a:off x="4332855" y="268411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1">
                    <a:lumMod val="75000"/>
                  </a:schemeClr>
                </a:solidFill>
              </a:rPr>
              <a:t>Lesson 01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43E23A2A-8FF6-4717-B497-3A91D75E8FEB}"/>
              </a:ext>
            </a:extLst>
          </p:cNvPr>
          <p:cNvSpPr txBox="1"/>
          <p:nvPr/>
        </p:nvSpPr>
        <p:spPr>
          <a:xfrm>
            <a:off x="4899338" y="690252"/>
            <a:ext cx="13276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 err="1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Simple</a:t>
            </a:r>
            <a:r>
              <a:rPr lang="pt-BR" sz="1400" i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sz="1400" i="1" dirty="0" err="1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Present</a:t>
            </a:r>
            <a:endParaRPr lang="pt-BR" sz="1400" i="1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3142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76CF2955-0AEB-40E3-8CD6-7D3DA46062E6}"/>
              </a:ext>
            </a:extLst>
          </p:cNvPr>
          <p:cNvSpPr/>
          <p:nvPr/>
        </p:nvSpPr>
        <p:spPr>
          <a:xfrm>
            <a:off x="141669" y="343417"/>
            <a:ext cx="1944763" cy="388580"/>
          </a:xfrm>
          <a:prstGeom prst="roundRect">
            <a:avLst>
              <a:gd name="adj" fmla="val 0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GRAMMAR</a:t>
            </a:r>
          </a:p>
        </p:txBody>
      </p:sp>
      <p:sp>
        <p:nvSpPr>
          <p:cNvPr id="84" name="CustomShape 3"/>
          <p:cNvSpPr/>
          <p:nvPr/>
        </p:nvSpPr>
        <p:spPr>
          <a:xfrm>
            <a:off x="9681840" y="550800"/>
            <a:ext cx="1851120" cy="319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52400" y="165100"/>
            <a:ext cx="6553200" cy="9504362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399EF2AB-7465-486B-8F64-1E13F4571FD0}"/>
              </a:ext>
            </a:extLst>
          </p:cNvPr>
          <p:cNvSpPr txBox="1"/>
          <p:nvPr/>
        </p:nvSpPr>
        <p:spPr>
          <a:xfrm>
            <a:off x="207446" y="1272184"/>
            <a:ext cx="5766178" cy="79610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pt-BR" sz="1200" b="1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8) Responda as perguntas:</a:t>
            </a:r>
          </a:p>
          <a:p>
            <a:pPr>
              <a:lnSpc>
                <a:spcPct val="200000"/>
              </a:lnSpc>
            </a:pPr>
            <a:r>
              <a:rPr lang="pt-BR" sz="1200" dirty="0">
                <a:solidFill>
                  <a:srgbClr val="0D6EFD"/>
                </a:solidFill>
                <a:effectLst/>
                <a:latin typeface="system-ui"/>
                <a:ea typeface="Times New Roman" panose="02020603050405020304" pitchFamily="18" charset="0"/>
              </a:rPr>
              <a:t>1. 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Where do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you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work?</a:t>
            </a:r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  <a:p>
            <a:pPr algn="l">
              <a:lnSpc>
                <a:spcPct val="200000"/>
              </a:lnSpc>
            </a:pPr>
            <a:r>
              <a:rPr lang="pt-BR" sz="1200" dirty="0">
                <a:solidFill>
                  <a:srgbClr val="0D6EFD"/>
                </a:solidFill>
                <a:effectLst/>
                <a:latin typeface="system-ui"/>
                <a:ea typeface="Times New Roman" panose="02020603050405020304" pitchFamily="18" charset="0"/>
              </a:rPr>
              <a:t>2.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What does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he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do?</a:t>
            </a:r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  <a:p>
            <a:pPr algn="l">
              <a:lnSpc>
                <a:spcPct val="200000"/>
              </a:lnSpc>
            </a:pPr>
            <a:r>
              <a:rPr lang="pt-BR" sz="1200" dirty="0">
                <a:solidFill>
                  <a:srgbClr val="0D6EFD"/>
                </a:solidFill>
                <a:effectLst/>
                <a:latin typeface="system-ui"/>
                <a:ea typeface="Times New Roman" panose="02020603050405020304" pitchFamily="18" charset="0"/>
              </a:rPr>
              <a:t>3. 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How do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they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come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here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?</a:t>
            </a:r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  <a:p>
            <a:pPr algn="l">
              <a:lnSpc>
                <a:spcPct val="200000"/>
              </a:lnSpc>
            </a:pPr>
            <a:r>
              <a:rPr lang="pt-BR" sz="1200" dirty="0">
                <a:solidFill>
                  <a:srgbClr val="0D6EFD"/>
                </a:solidFill>
                <a:effectLst/>
                <a:latin typeface="system-ui"/>
                <a:ea typeface="Times New Roman" panose="02020603050405020304" pitchFamily="18" charset="0"/>
              </a:rPr>
              <a:t>4. 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When do we start?</a:t>
            </a:r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  <a:p>
            <a:pPr algn="l">
              <a:lnSpc>
                <a:spcPct val="200000"/>
              </a:lnSpc>
            </a:pPr>
            <a:r>
              <a:rPr lang="pt-BR" sz="1200" dirty="0">
                <a:solidFill>
                  <a:srgbClr val="0D6EFD"/>
                </a:solidFill>
                <a:effectLst/>
                <a:latin typeface="system-ui"/>
                <a:ea typeface="Times New Roman" panose="02020603050405020304" pitchFamily="18" charset="0"/>
              </a:rPr>
              <a:t>5.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Why do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they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play football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so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late?</a:t>
            </a:r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  <a:p>
            <a:pPr algn="l">
              <a:lnSpc>
                <a:spcPct val="200000"/>
              </a:lnSpc>
            </a:pPr>
            <a:r>
              <a:rPr lang="pt-BR" sz="1200" dirty="0">
                <a:solidFill>
                  <a:srgbClr val="0D6EFD"/>
                </a:solidFill>
                <a:effectLst/>
                <a:latin typeface="system-ui"/>
                <a:ea typeface="Times New Roman" panose="02020603050405020304" pitchFamily="18" charset="0"/>
              </a:rPr>
              <a:t>6.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What does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she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like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doing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at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the weekend?</a:t>
            </a:r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  <a:p>
            <a:pPr algn="l">
              <a:lnSpc>
                <a:spcPct val="200000"/>
              </a:lnSpc>
            </a:pPr>
            <a:r>
              <a:rPr lang="pt-BR" sz="1200" dirty="0">
                <a:solidFill>
                  <a:srgbClr val="0D6EFD"/>
                </a:solidFill>
                <a:effectLst/>
                <a:latin typeface="system-ui"/>
                <a:ea typeface="Times New Roman" panose="02020603050405020304" pitchFamily="18" charset="0"/>
              </a:rPr>
              <a:t>7.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Where do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you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go to the cinema?</a:t>
            </a:r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  <a:p>
            <a:pPr algn="l">
              <a:lnSpc>
                <a:spcPct val="200000"/>
              </a:lnSpc>
            </a:pPr>
            <a:r>
              <a:rPr lang="pt-BR" sz="1200" dirty="0">
                <a:solidFill>
                  <a:srgbClr val="0D6EFD"/>
                </a:solidFill>
                <a:effectLst/>
                <a:latin typeface="system-ui"/>
                <a:ea typeface="Times New Roman" panose="02020603050405020304" pitchFamily="18" charset="0"/>
              </a:rPr>
              <a:t>8.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When do we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leave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?</a:t>
            </a:r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  <a:p>
            <a:pPr algn="l">
              <a:lnSpc>
                <a:spcPct val="200000"/>
              </a:lnSpc>
            </a:pPr>
            <a:r>
              <a:rPr lang="pt-BR" sz="1200" dirty="0">
                <a:solidFill>
                  <a:srgbClr val="0D6EFD"/>
                </a:solidFill>
                <a:effectLst/>
                <a:latin typeface="system-ui"/>
                <a:ea typeface="Times New Roman" panose="02020603050405020304" pitchFamily="18" charset="0"/>
              </a:rPr>
              <a:t>9.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Do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you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study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a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lot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?</a:t>
            </a:r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  <a:p>
            <a:pPr algn="l">
              <a:lnSpc>
                <a:spcPct val="200000"/>
              </a:lnSpc>
            </a:pPr>
            <a:r>
              <a:rPr lang="pt-BR" sz="1200" dirty="0">
                <a:solidFill>
                  <a:srgbClr val="0D6EFD"/>
                </a:solidFill>
                <a:effectLst/>
                <a:latin typeface="system-ui"/>
                <a:ea typeface="Times New Roman" panose="02020603050405020304" pitchFamily="18" charset="0"/>
              </a:rPr>
              <a:t>10.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Do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you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have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kids?</a:t>
            </a:r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  <a:p>
            <a:pPr algn="l">
              <a:lnSpc>
                <a:spcPct val="200000"/>
              </a:lnSpc>
            </a:pPr>
            <a:r>
              <a:rPr lang="pt-BR" sz="1200" dirty="0">
                <a:solidFill>
                  <a:srgbClr val="0D6EFD"/>
                </a:solidFill>
                <a:effectLst/>
                <a:latin typeface="system-ui"/>
                <a:ea typeface="Times New Roman" panose="02020603050405020304" pitchFamily="18" charset="0"/>
              </a:rPr>
              <a:t>11.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Do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you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have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the time?</a:t>
            </a:r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  <a:p>
            <a:pPr algn="l">
              <a:lnSpc>
                <a:spcPct val="200000"/>
              </a:lnSpc>
            </a:pPr>
            <a:r>
              <a:rPr lang="pt-BR" sz="1200" dirty="0">
                <a:solidFill>
                  <a:srgbClr val="0D6EFD"/>
                </a:solidFill>
                <a:effectLst/>
                <a:latin typeface="system-ui"/>
                <a:ea typeface="Times New Roman" panose="02020603050405020304" pitchFamily="18" charset="0"/>
              </a:rPr>
              <a:t>12.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Does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she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drink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beer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?</a:t>
            </a:r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  <a:p>
            <a:pPr algn="l">
              <a:lnSpc>
                <a:spcPct val="200000"/>
              </a:lnSpc>
            </a:pPr>
            <a:r>
              <a:rPr lang="pt-BR" sz="1200" dirty="0">
                <a:solidFill>
                  <a:srgbClr val="0D6EFD"/>
                </a:solidFill>
                <a:effectLst/>
                <a:latin typeface="system-ui"/>
                <a:ea typeface="Times New Roman" panose="02020603050405020304" pitchFamily="18" charset="0"/>
              </a:rPr>
              <a:t>13.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Do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you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like to be late?</a:t>
            </a:r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  <a:p>
            <a:pPr algn="l">
              <a:lnSpc>
                <a:spcPct val="200000"/>
              </a:lnSpc>
            </a:pPr>
            <a:r>
              <a:rPr lang="pt-BR" sz="1200" dirty="0">
                <a:solidFill>
                  <a:srgbClr val="0D6EFD"/>
                </a:solidFill>
                <a:effectLst/>
                <a:latin typeface="system-ui"/>
                <a:ea typeface="Times New Roman" panose="02020603050405020304" pitchFamily="18" charset="0"/>
              </a:rPr>
              <a:t>14.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Does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she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study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Italian?</a:t>
            </a:r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  <a:p>
            <a:pPr algn="l">
              <a:lnSpc>
                <a:spcPct val="200000"/>
              </a:lnSpc>
            </a:pPr>
            <a:r>
              <a:rPr lang="pt-BR" sz="1200" dirty="0">
                <a:solidFill>
                  <a:srgbClr val="0D6EFD"/>
                </a:solidFill>
                <a:effectLst/>
                <a:latin typeface="system-ui"/>
                <a:ea typeface="Times New Roman" panose="02020603050405020304" pitchFamily="18" charset="0"/>
              </a:rPr>
              <a:t>15.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Why do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you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come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here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?</a:t>
            </a:r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  <a:p>
            <a:pPr algn="l">
              <a:lnSpc>
                <a:spcPct val="200000"/>
              </a:lnSpc>
            </a:pPr>
            <a:r>
              <a:rPr lang="pt-BR" sz="1200" dirty="0">
                <a:solidFill>
                  <a:srgbClr val="0D6EFD"/>
                </a:solidFill>
                <a:effectLst/>
                <a:latin typeface="system-ui"/>
                <a:ea typeface="Times New Roman" panose="02020603050405020304" pitchFamily="18" charset="0"/>
              </a:rPr>
              <a:t>16.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Do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you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read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books?</a:t>
            </a:r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  <a:p>
            <a:pPr algn="l">
              <a:lnSpc>
                <a:spcPct val="200000"/>
              </a:lnSpc>
            </a:pPr>
            <a:r>
              <a:rPr lang="pt-BR" sz="1200" dirty="0">
                <a:solidFill>
                  <a:srgbClr val="0D6EFD"/>
                </a:solidFill>
                <a:effectLst/>
                <a:latin typeface="system-ui"/>
                <a:ea typeface="Times New Roman" panose="02020603050405020304" pitchFamily="18" charset="0"/>
              </a:rPr>
              <a:t>17.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Do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you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see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the stars?</a:t>
            </a:r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  <a:p>
            <a:pPr algn="l">
              <a:lnSpc>
                <a:spcPct val="200000"/>
              </a:lnSpc>
            </a:pPr>
            <a:r>
              <a:rPr lang="pt-BR" sz="1200" dirty="0">
                <a:solidFill>
                  <a:srgbClr val="0D6EFD"/>
                </a:solidFill>
                <a:effectLst/>
                <a:latin typeface="system-ui"/>
                <a:ea typeface="Times New Roman" panose="02020603050405020304" pitchFamily="18" charset="0"/>
              </a:rPr>
              <a:t>18.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Do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they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speak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Chinese?</a:t>
            </a:r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  <a:p>
            <a:pPr algn="l">
              <a:lnSpc>
                <a:spcPct val="200000"/>
              </a:lnSpc>
            </a:pPr>
            <a:r>
              <a:rPr lang="pt-BR" sz="1200" dirty="0">
                <a:solidFill>
                  <a:srgbClr val="0D6EFD"/>
                </a:solidFill>
                <a:effectLst/>
                <a:latin typeface="system-ui"/>
                <a:ea typeface="Times New Roman" panose="02020603050405020304" pitchFamily="18" charset="0"/>
              </a:rPr>
              <a:t>19.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Does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he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swim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?</a:t>
            </a:r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  <a:p>
            <a:pPr algn="l">
              <a:lnSpc>
                <a:spcPct val="200000"/>
              </a:lnSpc>
            </a:pPr>
            <a:r>
              <a:rPr lang="pt-BR" sz="1200" dirty="0">
                <a:solidFill>
                  <a:srgbClr val="0D6EFD"/>
                </a:solidFill>
                <a:effectLst/>
                <a:latin typeface="system-ui"/>
                <a:ea typeface="Times New Roman" panose="02020603050405020304" pitchFamily="18" charset="0"/>
              </a:rPr>
              <a:t>20.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 Does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she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</a:t>
            </a:r>
            <a:r>
              <a:rPr lang="pt-BR" sz="1200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listen</a:t>
            </a:r>
            <a:r>
              <a:rPr lang="pt-BR" sz="1200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to jazz?</a:t>
            </a:r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9F1C7586-248E-47BC-8A39-E500AEF2ADFC}"/>
              </a:ext>
            </a:extLst>
          </p:cNvPr>
          <p:cNvGrpSpPr/>
          <p:nvPr/>
        </p:nvGrpSpPr>
        <p:grpSpPr>
          <a:xfrm>
            <a:off x="283685" y="987668"/>
            <a:ext cx="1146876" cy="318910"/>
            <a:chOff x="283685" y="987668"/>
            <a:chExt cx="1146876" cy="318910"/>
          </a:xfrm>
        </p:grpSpPr>
        <p:sp>
          <p:nvSpPr>
            <p:cNvPr id="13" name="Retângulo: Cantos Arredondados 12">
              <a:extLst>
                <a:ext uri="{FF2B5EF4-FFF2-40B4-BE49-F238E27FC236}">
                  <a16:creationId xmlns:a16="http://schemas.microsoft.com/office/drawing/2014/main" id="{A797F58A-E55E-4490-A0DC-F8600D008A00}"/>
                </a:ext>
              </a:extLst>
            </p:cNvPr>
            <p:cNvSpPr/>
            <p:nvPr/>
          </p:nvSpPr>
          <p:spPr>
            <a:xfrm>
              <a:off x="283685" y="1008952"/>
              <a:ext cx="1146876" cy="297626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86E2AE83-5737-44A7-A3C9-FB78E757E8F5}"/>
                </a:ext>
              </a:extLst>
            </p:cNvPr>
            <p:cNvSpPr txBox="1"/>
            <p:nvPr/>
          </p:nvSpPr>
          <p:spPr>
            <a:xfrm>
              <a:off x="320371" y="987668"/>
              <a:ext cx="1110190" cy="3126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pt-BR" sz="1400" b="1" dirty="0">
                  <a:solidFill>
                    <a:srgbClr val="4472C4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QUESTIONS</a:t>
              </a:r>
              <a:endParaRPr lang="pt-BR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7" name="Imagem 6">
            <a:extLst>
              <a:ext uri="{FF2B5EF4-FFF2-40B4-BE49-F238E27FC236}">
                <a16:creationId xmlns:a16="http://schemas.microsoft.com/office/drawing/2014/main" id="{8C078BA3-2C95-4EEE-9767-BF15A7C712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812" y="878776"/>
            <a:ext cx="570832" cy="570832"/>
          </a:xfrm>
          <a:prstGeom prst="rect">
            <a:avLst/>
          </a:prstGeom>
        </p:spPr>
      </p:pic>
      <p:sp>
        <p:nvSpPr>
          <p:cNvPr id="18" name="Retângulo 17">
            <a:extLst>
              <a:ext uri="{FF2B5EF4-FFF2-40B4-BE49-F238E27FC236}">
                <a16:creationId xmlns:a16="http://schemas.microsoft.com/office/drawing/2014/main" id="{EA07481A-0589-4AC6-AB61-95FE62F06AD0}"/>
              </a:ext>
            </a:extLst>
          </p:cNvPr>
          <p:cNvSpPr/>
          <p:nvPr/>
        </p:nvSpPr>
        <p:spPr>
          <a:xfrm>
            <a:off x="133028" y="9398860"/>
            <a:ext cx="6572571" cy="28123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/>
              <a:t>© </a:t>
            </a:r>
            <a:r>
              <a:rPr lang="pt-BR" sz="1000" dirty="0">
                <a:solidFill>
                  <a:schemeClr val="bg1"/>
                </a:solidFill>
              </a:rPr>
              <a:t>www.trainup.com</a:t>
            </a:r>
            <a:r>
              <a:rPr lang="pt-BR" sz="1000" dirty="0"/>
              <a:t>					Page | 3 - 9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0064E06F-A441-430D-B73F-D295FF35DDA4}"/>
              </a:ext>
            </a:extLst>
          </p:cNvPr>
          <p:cNvSpPr txBox="1"/>
          <p:nvPr/>
        </p:nvSpPr>
        <p:spPr>
          <a:xfrm>
            <a:off x="4332855" y="268411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1">
                    <a:lumMod val="75000"/>
                  </a:schemeClr>
                </a:solidFill>
              </a:rPr>
              <a:t>Lesson 01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AAA016B6-7787-4508-990C-1EF7616095A3}"/>
              </a:ext>
            </a:extLst>
          </p:cNvPr>
          <p:cNvSpPr txBox="1"/>
          <p:nvPr/>
        </p:nvSpPr>
        <p:spPr>
          <a:xfrm>
            <a:off x="4899338" y="690252"/>
            <a:ext cx="13276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 err="1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Simple</a:t>
            </a:r>
            <a:r>
              <a:rPr lang="pt-BR" sz="1400" i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sz="1400" i="1" dirty="0" err="1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Present</a:t>
            </a:r>
            <a:endParaRPr lang="pt-BR" sz="1400" i="1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7163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52400" y="165100"/>
            <a:ext cx="6553200" cy="9504362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D227A61-0251-4D36-907C-F81F41E79EB3}"/>
              </a:ext>
            </a:extLst>
          </p:cNvPr>
          <p:cNvSpPr txBox="1"/>
          <p:nvPr/>
        </p:nvSpPr>
        <p:spPr>
          <a:xfrm rot="16200000">
            <a:off x="-2345869" y="3732628"/>
            <a:ext cx="576617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dirty="0">
                <a:solidFill>
                  <a:srgbClr val="4472C4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pt-BR" sz="1200" b="1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9) Complete as palavras das imagens:</a:t>
            </a:r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1A7DCB3D-FAC9-45DB-B16F-66D9687B9545}"/>
              </a:ext>
            </a:extLst>
          </p:cNvPr>
          <p:cNvSpPr/>
          <p:nvPr/>
        </p:nvSpPr>
        <p:spPr>
          <a:xfrm>
            <a:off x="133028" y="9398860"/>
            <a:ext cx="6572571" cy="28123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/>
              <a:t>© </a:t>
            </a:r>
            <a:r>
              <a:rPr lang="pt-BR" sz="1000" dirty="0">
                <a:solidFill>
                  <a:schemeClr val="bg1"/>
                </a:solidFill>
              </a:rPr>
              <a:t>www.trainup.com</a:t>
            </a:r>
            <a:r>
              <a:rPr lang="pt-BR" sz="1000" dirty="0"/>
              <a:t>					Page | 4 - 9</a:t>
            </a:r>
          </a:p>
        </p:txBody>
      </p:sp>
      <p:sp>
        <p:nvSpPr>
          <p:cNvPr id="47" name="Retângulo: Cantos Arredondados 46">
            <a:extLst>
              <a:ext uri="{FF2B5EF4-FFF2-40B4-BE49-F238E27FC236}">
                <a16:creationId xmlns:a16="http://schemas.microsoft.com/office/drawing/2014/main" id="{493AFE77-C0A6-41D8-8CFC-43F2495B89DE}"/>
              </a:ext>
            </a:extLst>
          </p:cNvPr>
          <p:cNvSpPr/>
          <p:nvPr/>
        </p:nvSpPr>
        <p:spPr>
          <a:xfrm>
            <a:off x="141669" y="343417"/>
            <a:ext cx="1944763" cy="388580"/>
          </a:xfrm>
          <a:prstGeom prst="roundRect">
            <a:avLst>
              <a:gd name="adj" fmla="val 0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VOCABULARY</a:t>
            </a:r>
          </a:p>
        </p:txBody>
      </p:sp>
      <p:sp>
        <p:nvSpPr>
          <p:cNvPr id="56" name="Retângulo: Cantos Arredondados 55">
            <a:extLst>
              <a:ext uri="{FF2B5EF4-FFF2-40B4-BE49-F238E27FC236}">
                <a16:creationId xmlns:a16="http://schemas.microsoft.com/office/drawing/2014/main" id="{EB295525-B4C2-4B57-946D-50A7CFA73747}"/>
              </a:ext>
            </a:extLst>
          </p:cNvPr>
          <p:cNvSpPr/>
          <p:nvPr/>
        </p:nvSpPr>
        <p:spPr>
          <a:xfrm>
            <a:off x="283685" y="1008952"/>
            <a:ext cx="1091027" cy="297626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57" name="Agrupar 56">
            <a:extLst>
              <a:ext uri="{FF2B5EF4-FFF2-40B4-BE49-F238E27FC236}">
                <a16:creationId xmlns:a16="http://schemas.microsoft.com/office/drawing/2014/main" id="{6277720A-3B74-4178-B4D6-F9D6C006BFF4}"/>
              </a:ext>
            </a:extLst>
          </p:cNvPr>
          <p:cNvGrpSpPr/>
          <p:nvPr/>
        </p:nvGrpSpPr>
        <p:grpSpPr>
          <a:xfrm>
            <a:off x="405914" y="1008952"/>
            <a:ext cx="1176766" cy="862209"/>
            <a:chOff x="388765" y="1008952"/>
            <a:chExt cx="1176766" cy="862209"/>
          </a:xfrm>
        </p:grpSpPr>
        <p:sp>
          <p:nvSpPr>
            <p:cNvPr id="58" name="CaixaDeTexto 57">
              <a:extLst>
                <a:ext uri="{FF2B5EF4-FFF2-40B4-BE49-F238E27FC236}">
                  <a16:creationId xmlns:a16="http://schemas.microsoft.com/office/drawing/2014/main" id="{40C5BB2F-D1C7-45DD-900D-96AF4D2D41C8}"/>
                </a:ext>
              </a:extLst>
            </p:cNvPr>
            <p:cNvSpPr txBox="1"/>
            <p:nvPr/>
          </p:nvSpPr>
          <p:spPr>
            <a:xfrm>
              <a:off x="388765" y="1008952"/>
              <a:ext cx="1176766" cy="3126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pt-BR" sz="1400" b="1" dirty="0">
                  <a:solidFill>
                    <a:srgbClr val="4472C4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02 TOPICS</a:t>
              </a:r>
              <a:endParaRPr lang="pt-BR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59" name="Imagem 58">
              <a:extLst>
                <a:ext uri="{FF2B5EF4-FFF2-40B4-BE49-F238E27FC236}">
                  <a16:creationId xmlns:a16="http://schemas.microsoft.com/office/drawing/2014/main" id="{01D0FFA0-293A-459A-A210-CC350A9775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6659" y="1386084"/>
              <a:ext cx="485077" cy="485077"/>
            </a:xfrm>
            <a:prstGeom prst="rect">
              <a:avLst/>
            </a:prstGeom>
          </p:spPr>
        </p:pic>
      </p:grp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EE41D7BC-2547-4CEB-9023-66C472CBCEDB}"/>
              </a:ext>
            </a:extLst>
          </p:cNvPr>
          <p:cNvSpPr txBox="1"/>
          <p:nvPr/>
        </p:nvSpPr>
        <p:spPr>
          <a:xfrm>
            <a:off x="4332855" y="268411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1">
                    <a:lumMod val="75000"/>
                  </a:schemeClr>
                </a:solidFill>
              </a:rPr>
              <a:t>Lesson 01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E80C838A-4BC3-4A68-A3F9-16762E43B843}"/>
              </a:ext>
            </a:extLst>
          </p:cNvPr>
          <p:cNvSpPr txBox="1"/>
          <p:nvPr/>
        </p:nvSpPr>
        <p:spPr>
          <a:xfrm>
            <a:off x="4899338" y="690252"/>
            <a:ext cx="13276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 err="1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Simple</a:t>
            </a:r>
            <a:r>
              <a:rPr lang="pt-BR" sz="1400" i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sz="1400" i="1" dirty="0" err="1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Present</a:t>
            </a:r>
            <a:endParaRPr lang="pt-BR" sz="1400" i="1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586579E-4B7F-4088-A08D-E62606785B3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745"/>
          <a:stretch/>
        </p:blipFill>
        <p:spPr>
          <a:xfrm>
            <a:off x="0" y="21272"/>
            <a:ext cx="6858000" cy="4338912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A5A808F9-0383-4C75-A5B4-B4EDD2C4B6F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2" b="53063"/>
          <a:stretch/>
        </p:blipFill>
        <p:spPr>
          <a:xfrm>
            <a:off x="-699" y="4405304"/>
            <a:ext cx="6858000" cy="4545337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78A93564-8902-4AE6-B468-49C39D67B0C0}"/>
              </a:ext>
            </a:extLst>
          </p:cNvPr>
          <p:cNvSpPr/>
          <p:nvPr/>
        </p:nvSpPr>
        <p:spPr>
          <a:xfrm>
            <a:off x="265873" y="2123714"/>
            <a:ext cx="6306879" cy="3885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0100CFE4-714E-49AE-AF30-F89CCC54627B}"/>
              </a:ext>
            </a:extLst>
          </p:cNvPr>
          <p:cNvSpPr/>
          <p:nvPr/>
        </p:nvSpPr>
        <p:spPr>
          <a:xfrm>
            <a:off x="274861" y="3959618"/>
            <a:ext cx="6306879" cy="46947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C31FBDB8-E689-4353-A35B-B11E003B9D60}"/>
              </a:ext>
            </a:extLst>
          </p:cNvPr>
          <p:cNvSpPr/>
          <p:nvPr/>
        </p:nvSpPr>
        <p:spPr>
          <a:xfrm>
            <a:off x="274861" y="6405817"/>
            <a:ext cx="6306879" cy="3885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id="{BCF232C5-EDD5-4E35-B40F-47205139029D}"/>
              </a:ext>
            </a:extLst>
          </p:cNvPr>
          <p:cNvSpPr/>
          <p:nvPr/>
        </p:nvSpPr>
        <p:spPr>
          <a:xfrm>
            <a:off x="152400" y="8200777"/>
            <a:ext cx="6306879" cy="3885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25732AFD-4968-41E4-8692-66ED2B04DFCD}"/>
              </a:ext>
            </a:extLst>
          </p:cNvPr>
          <p:cNvSpPr/>
          <p:nvPr/>
        </p:nvSpPr>
        <p:spPr>
          <a:xfrm>
            <a:off x="175666" y="4636054"/>
            <a:ext cx="1910766" cy="46947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1D056F02-E80A-4C1E-B225-62AF84A2F39D}"/>
              </a:ext>
            </a:extLst>
          </p:cNvPr>
          <p:cNvSpPr/>
          <p:nvPr/>
        </p:nvSpPr>
        <p:spPr>
          <a:xfrm>
            <a:off x="4366852" y="4659339"/>
            <a:ext cx="1910766" cy="46947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Retângulo 50">
            <a:extLst>
              <a:ext uri="{FF2B5EF4-FFF2-40B4-BE49-F238E27FC236}">
                <a16:creationId xmlns:a16="http://schemas.microsoft.com/office/drawing/2014/main" id="{16DA7842-DE87-407A-BA95-52C6B9999432}"/>
              </a:ext>
            </a:extLst>
          </p:cNvPr>
          <p:cNvSpPr/>
          <p:nvPr/>
        </p:nvSpPr>
        <p:spPr>
          <a:xfrm>
            <a:off x="4356121" y="265743"/>
            <a:ext cx="1910766" cy="46947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3292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3"/>
          <p:cNvSpPr/>
          <p:nvPr/>
        </p:nvSpPr>
        <p:spPr>
          <a:xfrm>
            <a:off x="9681840" y="550800"/>
            <a:ext cx="1851120" cy="319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52400" y="165100"/>
            <a:ext cx="6553200" cy="9504362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D227A61-0251-4D36-907C-F81F41E79EB3}"/>
              </a:ext>
            </a:extLst>
          </p:cNvPr>
          <p:cNvSpPr txBox="1"/>
          <p:nvPr/>
        </p:nvSpPr>
        <p:spPr>
          <a:xfrm>
            <a:off x="3019496" y="1266011"/>
            <a:ext cx="271709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i="1" dirty="0">
                <a:solidFill>
                  <a:srgbClr val="212529"/>
                </a:solidFill>
                <a:latin typeface="system-ui"/>
                <a:ea typeface="Times New Roman" panose="02020603050405020304" pitchFamily="18" charset="0"/>
              </a:rPr>
              <a:t>10</a:t>
            </a:r>
            <a:r>
              <a:rPr lang="pt-BR" sz="1200" b="1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) Responda as perguntas abaixo:</a:t>
            </a:r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329B2C3E-2A58-4BC5-BAC8-0547436A328A}"/>
              </a:ext>
            </a:extLst>
          </p:cNvPr>
          <p:cNvSpPr txBox="1"/>
          <p:nvPr/>
        </p:nvSpPr>
        <p:spPr>
          <a:xfrm>
            <a:off x="3070800" y="1735830"/>
            <a:ext cx="3634800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a)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What time do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usually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get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up? 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</a:p>
          <a:p>
            <a:pPr algn="l"/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algn="l"/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algn="l"/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b)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What do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usually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have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for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breakfast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?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c)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What do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like to do after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get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back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home?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d)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About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how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many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hours are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on-line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every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day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?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e)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What do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like to do on weekends?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90E3E392-FED4-48FD-AB82-CB1229B98DD6}"/>
              </a:ext>
            </a:extLst>
          </p:cNvPr>
          <p:cNvSpPr txBox="1"/>
          <p:nvPr/>
        </p:nvSpPr>
        <p:spPr>
          <a:xfrm>
            <a:off x="3095767" y="5858714"/>
            <a:ext cx="5766178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a)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How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often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do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use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public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transportation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? 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algn="l"/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algn="l"/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b)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Is parking a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problem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in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your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city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?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algn="l"/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algn="l"/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c)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Do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like to use Uber? Why?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algn="l"/>
            <a:r>
              <a:rPr lang="pt-BR" sz="1200" dirty="0">
                <a:solidFill>
                  <a:srgbClr val="068A8A"/>
                </a:solidFill>
                <a:latin typeface="system-ui"/>
              </a:rPr>
              <a:t>d</a:t>
            </a:r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Do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think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public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transportation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is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expensive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?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algn="l"/>
            <a:r>
              <a:rPr lang="pt-BR" sz="1200" dirty="0">
                <a:solidFill>
                  <a:srgbClr val="068A8A"/>
                </a:solidFill>
                <a:latin typeface="system-ui"/>
              </a:rPr>
              <a:t>e</a:t>
            </a:r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Do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prefer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bus or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airplane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?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algn="l"/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</p:txBody>
      </p:sp>
      <p:pic>
        <p:nvPicPr>
          <p:cNvPr id="1026" name="Picture 2" descr="Daily Routine: Amazing Morning Routine for Being More Happy, Productive and  Healthy (Daily Routine, Daily Rituals, Daily Routine Makeover, Productivity  Book 1) (English Edition) - eBooks em Inglês na Amazon.com.br">
            <a:extLst>
              <a:ext uri="{FF2B5EF4-FFF2-40B4-BE49-F238E27FC236}">
                <a16:creationId xmlns:a16="http://schemas.microsoft.com/office/drawing/2014/main" id="{FB0F2C9E-DA6B-4EA3-A8D8-BAEBB8024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143" y="2090678"/>
            <a:ext cx="1743075" cy="261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anotechnology and the Transportation Industry">
            <a:extLst>
              <a:ext uri="{FF2B5EF4-FFF2-40B4-BE49-F238E27FC236}">
                <a16:creationId xmlns:a16="http://schemas.microsoft.com/office/drawing/2014/main" id="{574C9ADC-E1AE-4526-8E6C-9DBA48DB3C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71" y="6631392"/>
            <a:ext cx="2790825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41D9DA63-A18C-4E4F-BE94-1084CE5895C0}"/>
              </a:ext>
            </a:extLst>
          </p:cNvPr>
          <p:cNvCxnSpPr/>
          <p:nvPr/>
        </p:nvCxnSpPr>
        <p:spPr>
          <a:xfrm>
            <a:off x="1868557" y="5445457"/>
            <a:ext cx="2717091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002EE424-3F34-4A51-80F5-DA24A3FA038F}"/>
              </a:ext>
            </a:extLst>
          </p:cNvPr>
          <p:cNvSpPr txBox="1"/>
          <p:nvPr/>
        </p:nvSpPr>
        <p:spPr>
          <a:xfrm>
            <a:off x="486561" y="6232006"/>
            <a:ext cx="2304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TRANSPORTATION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517B6914-F843-461D-A9C6-21592FCA62AF}"/>
              </a:ext>
            </a:extLst>
          </p:cNvPr>
          <p:cNvSpPr/>
          <p:nvPr/>
        </p:nvSpPr>
        <p:spPr>
          <a:xfrm>
            <a:off x="133028" y="9398860"/>
            <a:ext cx="6572571" cy="28123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/>
              <a:t>© </a:t>
            </a:r>
            <a:r>
              <a:rPr lang="pt-BR" sz="1000" dirty="0">
                <a:solidFill>
                  <a:schemeClr val="bg1"/>
                </a:solidFill>
              </a:rPr>
              <a:t>www.trainup.com</a:t>
            </a:r>
            <a:r>
              <a:rPr lang="pt-BR" sz="1000" dirty="0"/>
              <a:t>					Page | 5 - 9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70757C85-E0C0-4A92-A4CE-9A1EF9DBE560}"/>
              </a:ext>
            </a:extLst>
          </p:cNvPr>
          <p:cNvSpPr/>
          <p:nvPr/>
        </p:nvSpPr>
        <p:spPr>
          <a:xfrm>
            <a:off x="141669" y="343417"/>
            <a:ext cx="1944763" cy="388580"/>
          </a:xfrm>
          <a:prstGeom prst="roundRect">
            <a:avLst>
              <a:gd name="adj" fmla="val 0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VOCABULARY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96737B62-CAC1-4E90-AEC8-134C2BE42659}"/>
              </a:ext>
            </a:extLst>
          </p:cNvPr>
          <p:cNvSpPr/>
          <p:nvPr/>
        </p:nvSpPr>
        <p:spPr>
          <a:xfrm>
            <a:off x="283685" y="1008952"/>
            <a:ext cx="1091027" cy="297626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B29AAD68-C479-4801-9AEA-2E4E3B66E6A8}"/>
              </a:ext>
            </a:extLst>
          </p:cNvPr>
          <p:cNvSpPr txBox="1"/>
          <p:nvPr/>
        </p:nvSpPr>
        <p:spPr>
          <a:xfrm>
            <a:off x="405914" y="1008952"/>
            <a:ext cx="1176766" cy="312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400" b="1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02 TOPICS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3" name="Imagem 22">
            <a:extLst>
              <a:ext uri="{FF2B5EF4-FFF2-40B4-BE49-F238E27FC236}">
                <a16:creationId xmlns:a16="http://schemas.microsoft.com/office/drawing/2014/main" id="{EEAA7B4F-6D16-449B-9AEA-41EBF67A9A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370" y="938053"/>
            <a:ext cx="485077" cy="485077"/>
          </a:xfrm>
          <a:prstGeom prst="rect">
            <a:avLst/>
          </a:prstGeom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3C067392-93F9-4425-AE05-8664A1BE77E5}"/>
              </a:ext>
            </a:extLst>
          </p:cNvPr>
          <p:cNvSpPr txBox="1"/>
          <p:nvPr/>
        </p:nvSpPr>
        <p:spPr>
          <a:xfrm>
            <a:off x="4332855" y="268411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1">
                    <a:lumMod val="75000"/>
                  </a:schemeClr>
                </a:solidFill>
              </a:rPr>
              <a:t>Lesson 01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46775C35-FABA-4C94-94F1-30AAC8134F09}"/>
              </a:ext>
            </a:extLst>
          </p:cNvPr>
          <p:cNvSpPr txBox="1"/>
          <p:nvPr/>
        </p:nvSpPr>
        <p:spPr>
          <a:xfrm>
            <a:off x="4899338" y="690252"/>
            <a:ext cx="13276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 err="1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Simple</a:t>
            </a:r>
            <a:r>
              <a:rPr lang="pt-BR" sz="1400" i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sz="1400" i="1" dirty="0" err="1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Present</a:t>
            </a:r>
            <a:endParaRPr lang="pt-BR" sz="1400" i="1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7840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52400" y="165100"/>
            <a:ext cx="6553200" cy="9504362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D227A61-0251-4D36-907C-F81F41E79EB3}"/>
              </a:ext>
            </a:extLst>
          </p:cNvPr>
          <p:cNvSpPr txBox="1"/>
          <p:nvPr/>
        </p:nvSpPr>
        <p:spPr>
          <a:xfrm>
            <a:off x="251668" y="1377209"/>
            <a:ext cx="576617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i="1" dirty="0">
                <a:solidFill>
                  <a:srgbClr val="212529"/>
                </a:solidFill>
                <a:latin typeface="system-ui"/>
                <a:ea typeface="Times New Roman" panose="02020603050405020304" pitchFamily="18" charset="0"/>
              </a:rPr>
              <a:t>11</a:t>
            </a:r>
            <a:r>
              <a:rPr lang="pt-BR" sz="1200" b="1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) Responda as perguntas:</a:t>
            </a:r>
            <a:r>
              <a:rPr lang="pt-BR" sz="1200" b="1" i="1" dirty="0">
                <a:solidFill>
                  <a:srgbClr val="212529"/>
                </a:solidFill>
                <a:latin typeface="system-ui"/>
                <a:ea typeface="Times New Roman" panose="02020603050405020304" pitchFamily="18" charset="0"/>
              </a:rPr>
              <a:t> </a:t>
            </a:r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D7C74AA6-DF56-4959-84A1-2658207E34D4}"/>
              </a:ext>
            </a:extLst>
          </p:cNvPr>
          <p:cNvSpPr txBox="1"/>
          <p:nvPr/>
        </p:nvSpPr>
        <p:spPr>
          <a:xfrm>
            <a:off x="668741" y="1613748"/>
            <a:ext cx="5766178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1200" b="1" i="0" u="none" strike="noStrike" dirty="0">
                <a:solidFill>
                  <a:srgbClr val="068A8A"/>
                </a:solidFill>
                <a:effectLst/>
                <a:latin typeface="system-ui"/>
              </a:rPr>
              <a:t>1. I </a:t>
            </a:r>
            <a:r>
              <a:rPr lang="pt-BR" sz="1200" b="1" i="0" u="none" strike="noStrike" dirty="0" err="1">
                <a:solidFill>
                  <a:srgbClr val="068A8A"/>
                </a:solidFill>
                <a:effectLst/>
                <a:latin typeface="system-ui"/>
              </a:rPr>
              <a:t>plan</a:t>
            </a:r>
            <a:r>
              <a:rPr lang="pt-BR" sz="1200" b="1" i="0" u="none" strike="noStrike" dirty="0">
                <a:solidFill>
                  <a:srgbClr val="068A8A"/>
                </a:solidFill>
                <a:effectLst/>
                <a:latin typeface="system-ui"/>
              </a:rPr>
              <a:t> to </a:t>
            </a:r>
            <a:r>
              <a:rPr lang="pt-BR" sz="1200" b="1" i="0" u="none" strike="noStrike" dirty="0" err="1">
                <a:solidFill>
                  <a:srgbClr val="068A8A"/>
                </a:solidFill>
                <a:effectLst/>
                <a:latin typeface="system-ui"/>
              </a:rPr>
              <a:t>find</a:t>
            </a:r>
            <a:r>
              <a:rPr lang="pt-BR" sz="1200" b="1" i="0" u="none" strike="noStrike" dirty="0">
                <a:solidFill>
                  <a:srgbClr val="068A8A"/>
                </a:solidFill>
                <a:effectLst/>
                <a:latin typeface="system-ui"/>
              </a:rPr>
              <a:t> 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a new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apartment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. </a:t>
            </a:r>
            <a:r>
              <a:rPr lang="pt-BR" sz="1200" b="1" i="1" dirty="0">
                <a:solidFill>
                  <a:srgbClr val="212529"/>
                </a:solidFill>
                <a:latin typeface="system-ui"/>
              </a:rPr>
              <a:t>When?</a:t>
            </a:r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r>
              <a:rPr lang="pt-BR" sz="1200" dirty="0">
                <a:solidFill>
                  <a:srgbClr val="212529"/>
                </a:solidFill>
                <a:latin typeface="system-ui"/>
              </a:rPr>
              <a:t>     </a:t>
            </a:r>
            <a:r>
              <a:rPr lang="pt-BR" sz="1200" i="1" dirty="0">
                <a:solidFill>
                  <a:srgbClr val="212529"/>
                </a:solidFill>
                <a:latin typeface="system-ui"/>
              </a:rPr>
              <a:t>I </a:t>
            </a:r>
            <a:r>
              <a:rPr lang="pt-BR" sz="1200" i="1" dirty="0" err="1">
                <a:solidFill>
                  <a:srgbClr val="212529"/>
                </a:solidFill>
                <a:latin typeface="system-ui"/>
              </a:rPr>
              <a:t>plan</a:t>
            </a:r>
            <a:r>
              <a:rPr lang="pt-BR" sz="1200" i="1" dirty="0">
                <a:solidFill>
                  <a:srgbClr val="212529"/>
                </a:solidFill>
                <a:latin typeface="system-ui"/>
              </a:rPr>
              <a:t> to </a:t>
            </a:r>
            <a:r>
              <a:rPr lang="pt-BR" sz="1200" i="1" dirty="0" err="1">
                <a:solidFill>
                  <a:srgbClr val="212529"/>
                </a:solidFill>
                <a:latin typeface="system-ui"/>
              </a:rPr>
              <a:t>find</a:t>
            </a:r>
            <a:r>
              <a:rPr lang="pt-BR" sz="1200" i="1" dirty="0">
                <a:solidFill>
                  <a:srgbClr val="212529"/>
                </a:solidFill>
                <a:latin typeface="system-ui"/>
              </a:rPr>
              <a:t> a new </a:t>
            </a:r>
            <a:r>
              <a:rPr lang="pt-BR" sz="1200" i="1" dirty="0" err="1">
                <a:solidFill>
                  <a:srgbClr val="212529"/>
                </a:solidFill>
                <a:latin typeface="system-ui"/>
              </a:rPr>
              <a:t>apartment</a:t>
            </a:r>
            <a:r>
              <a:rPr lang="pt-BR" sz="1200" i="1" dirty="0">
                <a:solidFill>
                  <a:srgbClr val="212529"/>
                </a:solidFill>
                <a:latin typeface="system-ui"/>
              </a:rPr>
              <a:t> next </a:t>
            </a:r>
            <a:r>
              <a:rPr lang="pt-BR" sz="1200" i="1" dirty="0" err="1">
                <a:solidFill>
                  <a:srgbClr val="212529"/>
                </a:solidFill>
                <a:latin typeface="system-ui"/>
              </a:rPr>
              <a:t>month</a:t>
            </a:r>
            <a:r>
              <a:rPr lang="pt-BR" sz="1200" i="1" dirty="0">
                <a:solidFill>
                  <a:srgbClr val="212529"/>
                </a:solidFill>
                <a:latin typeface="system-ui"/>
              </a:rPr>
              <a:t>.</a:t>
            </a:r>
          </a:p>
          <a:p>
            <a:pPr algn="l"/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1" i="0" u="none" strike="noStrike" dirty="0">
                <a:solidFill>
                  <a:srgbClr val="068A8A"/>
                </a:solidFill>
                <a:effectLst/>
                <a:latin typeface="system-ui"/>
              </a:rPr>
              <a:t>2. I </a:t>
            </a:r>
            <a:r>
              <a:rPr lang="pt-BR" sz="1200" b="1" i="0" u="none" strike="noStrike" dirty="0" err="1">
                <a:solidFill>
                  <a:srgbClr val="068A8A"/>
                </a:solidFill>
                <a:effectLst/>
                <a:latin typeface="system-ui"/>
              </a:rPr>
              <a:t>plan</a:t>
            </a:r>
            <a:r>
              <a:rPr lang="pt-BR" sz="1200" b="1" i="0" u="none" strike="noStrike" dirty="0">
                <a:solidFill>
                  <a:srgbClr val="068A8A"/>
                </a:solidFill>
                <a:effectLst/>
                <a:latin typeface="system-ui"/>
              </a:rPr>
              <a:t> to 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relax on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vacation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. </a:t>
            </a:r>
            <a:r>
              <a:rPr lang="pt-BR" sz="1200" b="1" i="1" u="none" strike="noStrike" dirty="0">
                <a:solidFill>
                  <a:srgbClr val="212529"/>
                </a:solidFill>
                <a:effectLst/>
                <a:latin typeface="system-ui"/>
              </a:rPr>
              <a:t>Where?</a:t>
            </a:r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1" i="0" u="none" strike="noStrike" dirty="0">
                <a:solidFill>
                  <a:srgbClr val="068A8A"/>
                </a:solidFill>
                <a:effectLst/>
                <a:latin typeface="system-ui"/>
              </a:rPr>
              <a:t>3. I </a:t>
            </a:r>
            <a:r>
              <a:rPr lang="pt-BR" sz="1200" b="1" i="0" u="none" strike="noStrike" dirty="0" err="1">
                <a:solidFill>
                  <a:srgbClr val="068A8A"/>
                </a:solidFill>
                <a:effectLst/>
                <a:latin typeface="system-ui"/>
              </a:rPr>
              <a:t>plan</a:t>
            </a:r>
            <a:r>
              <a:rPr lang="pt-BR" sz="1200" b="1" i="0" u="none" strike="noStrike" dirty="0">
                <a:solidFill>
                  <a:srgbClr val="068A8A"/>
                </a:solidFill>
                <a:effectLst/>
                <a:latin typeface="system-ui"/>
              </a:rPr>
              <a:t> to 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surprise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my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parents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. </a:t>
            </a:r>
            <a:r>
              <a:rPr lang="pt-BR" sz="1200" b="1" i="1" u="none" strike="noStrike" dirty="0">
                <a:solidFill>
                  <a:srgbClr val="212529"/>
                </a:solidFill>
                <a:effectLst/>
                <a:latin typeface="system-ui"/>
              </a:rPr>
              <a:t>How?</a:t>
            </a:r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1" i="0" u="none" strike="noStrike" dirty="0">
                <a:solidFill>
                  <a:srgbClr val="068A8A"/>
                </a:solidFill>
                <a:effectLst/>
                <a:latin typeface="system-ui"/>
              </a:rPr>
              <a:t>4. I </a:t>
            </a:r>
            <a:r>
              <a:rPr lang="pt-BR" sz="1200" b="1" i="0" u="none" strike="noStrike" dirty="0" err="1">
                <a:solidFill>
                  <a:srgbClr val="068A8A"/>
                </a:solidFill>
                <a:effectLst/>
                <a:latin typeface="system-ui"/>
              </a:rPr>
              <a:t>plan</a:t>
            </a:r>
            <a:r>
              <a:rPr lang="pt-BR" sz="1200" b="1" i="0" u="none" strike="noStrike" dirty="0">
                <a:solidFill>
                  <a:srgbClr val="068A8A"/>
                </a:solidFill>
                <a:effectLst/>
                <a:latin typeface="system-ui"/>
              </a:rPr>
              <a:t> to 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wash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my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 car. </a:t>
            </a:r>
            <a:r>
              <a:rPr lang="pt-BR" sz="1200" b="1" i="1" dirty="0">
                <a:solidFill>
                  <a:srgbClr val="212529"/>
                </a:solidFill>
                <a:latin typeface="system-ui"/>
              </a:rPr>
              <a:t>When?</a:t>
            </a:r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1" i="0" u="none" strike="noStrike" dirty="0">
                <a:solidFill>
                  <a:srgbClr val="068A8A"/>
                </a:solidFill>
                <a:effectLst/>
                <a:latin typeface="system-ui"/>
              </a:rPr>
              <a:t>5. I </a:t>
            </a:r>
            <a:r>
              <a:rPr lang="pt-BR" sz="1200" b="1" i="0" u="none" strike="noStrike" dirty="0" err="1">
                <a:solidFill>
                  <a:srgbClr val="068A8A"/>
                </a:solidFill>
                <a:effectLst/>
                <a:latin typeface="system-ui"/>
              </a:rPr>
              <a:t>plan</a:t>
            </a:r>
            <a:r>
              <a:rPr lang="pt-BR" sz="1200" b="1" i="0" u="none" strike="noStrike" dirty="0">
                <a:solidFill>
                  <a:srgbClr val="068A8A"/>
                </a:solidFill>
                <a:effectLst/>
                <a:latin typeface="system-ui"/>
              </a:rPr>
              <a:t> to 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adopt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 a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child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. </a:t>
            </a:r>
            <a:r>
              <a:rPr lang="pt-BR" sz="1200" b="1" i="1" u="none" strike="noStrike" dirty="0">
                <a:solidFill>
                  <a:srgbClr val="212529"/>
                </a:solidFill>
                <a:effectLst/>
                <a:latin typeface="system-ui"/>
              </a:rPr>
              <a:t>Do </a:t>
            </a:r>
            <a:r>
              <a:rPr lang="pt-BR" sz="1200" b="1" i="1" u="none" strike="noStrike" dirty="0" err="1">
                <a:solidFill>
                  <a:srgbClr val="212529"/>
                </a:solidFill>
                <a:effectLst/>
                <a:latin typeface="system-ui"/>
              </a:rPr>
              <a:t>you</a:t>
            </a:r>
            <a:r>
              <a:rPr lang="pt-BR" sz="1200" b="1" i="1" u="none" strike="noStrike" dirty="0">
                <a:solidFill>
                  <a:srgbClr val="212529"/>
                </a:solidFill>
                <a:effectLst/>
                <a:latin typeface="system-ui"/>
              </a:rPr>
              <a:t> ...?</a:t>
            </a:r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E9E2B65F-4658-448F-875E-3D14F5E16731}"/>
              </a:ext>
            </a:extLst>
          </p:cNvPr>
          <p:cNvSpPr txBox="1"/>
          <p:nvPr/>
        </p:nvSpPr>
        <p:spPr>
          <a:xfrm>
            <a:off x="668741" y="3665544"/>
            <a:ext cx="576617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1200" b="1" i="0" u="none" strike="noStrike" dirty="0">
                <a:solidFill>
                  <a:srgbClr val="DC3545"/>
                </a:solidFill>
                <a:effectLst/>
                <a:latin typeface="system-ui"/>
              </a:rPr>
              <a:t>6. It's </a:t>
            </a:r>
            <a:r>
              <a:rPr lang="pt-BR" sz="1200" b="1" i="0" u="none" strike="noStrike" dirty="0" err="1">
                <a:solidFill>
                  <a:srgbClr val="DC3545"/>
                </a:solidFill>
                <a:effectLst/>
                <a:latin typeface="system-ui"/>
              </a:rPr>
              <a:t>my</a:t>
            </a:r>
            <a:r>
              <a:rPr lang="pt-BR" sz="1200" b="1" i="0" u="none" strike="noStrike" dirty="0">
                <a:solidFill>
                  <a:srgbClr val="DC3545"/>
                </a:solidFill>
                <a:effectLst/>
                <a:latin typeface="system-ui"/>
              </a:rPr>
              <a:t> </a:t>
            </a:r>
            <a:r>
              <a:rPr lang="pt-BR" sz="1200" b="1" i="0" u="none" strike="noStrike" dirty="0" err="1">
                <a:solidFill>
                  <a:srgbClr val="DC3545"/>
                </a:solidFill>
                <a:effectLst/>
                <a:latin typeface="system-ui"/>
              </a:rPr>
              <a:t>turn</a:t>
            </a:r>
            <a:r>
              <a:rPr lang="pt-BR" sz="1200" b="1" i="0" u="none" strike="noStrike" dirty="0">
                <a:solidFill>
                  <a:srgbClr val="DC3545"/>
                </a:solidFill>
                <a:effectLst/>
                <a:latin typeface="system-ui"/>
              </a:rPr>
              <a:t> to </a:t>
            </a:r>
            <a:r>
              <a:rPr lang="pt-BR" sz="1200" dirty="0">
                <a:solidFill>
                  <a:srgbClr val="212529"/>
                </a:solidFill>
                <a:latin typeface="system-ui"/>
              </a:rPr>
              <a:t>________________________</a:t>
            </a:r>
          </a:p>
          <a:p>
            <a:pPr algn="l"/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1" i="0" u="none" strike="noStrike" dirty="0">
                <a:solidFill>
                  <a:srgbClr val="DC3545"/>
                </a:solidFill>
                <a:effectLst/>
                <a:latin typeface="system-ui"/>
              </a:rPr>
              <a:t>7. It’s </a:t>
            </a:r>
            <a:r>
              <a:rPr lang="pt-BR" sz="1200" b="1" i="0" u="none" strike="noStrike" dirty="0" err="1">
                <a:solidFill>
                  <a:srgbClr val="DC3545"/>
                </a:solidFill>
                <a:effectLst/>
                <a:latin typeface="system-ui"/>
              </a:rPr>
              <a:t>your</a:t>
            </a:r>
            <a:r>
              <a:rPr lang="pt-BR" sz="1200" b="1" i="0" u="none" strike="noStrike" dirty="0">
                <a:solidFill>
                  <a:srgbClr val="DC3545"/>
                </a:solidFill>
                <a:effectLst/>
                <a:latin typeface="system-ui"/>
              </a:rPr>
              <a:t> </a:t>
            </a:r>
            <a:r>
              <a:rPr lang="pt-BR" sz="1200" b="1" i="0" u="none" strike="noStrike" dirty="0" err="1">
                <a:solidFill>
                  <a:srgbClr val="DC3545"/>
                </a:solidFill>
                <a:effectLst/>
                <a:latin typeface="system-ui"/>
              </a:rPr>
              <a:t>turn</a:t>
            </a:r>
            <a:r>
              <a:rPr lang="pt-BR" sz="1200" b="1" i="0" u="none" strike="noStrike" dirty="0">
                <a:solidFill>
                  <a:srgbClr val="DC3545"/>
                </a:solidFill>
                <a:effectLst/>
                <a:latin typeface="system-ui"/>
              </a:rPr>
              <a:t> to 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________________________</a:t>
            </a:r>
          </a:p>
          <a:p>
            <a:pPr algn="l"/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r>
              <a:rPr lang="pt-BR" sz="1200" b="1" i="0" u="none" strike="noStrike" dirty="0">
                <a:solidFill>
                  <a:srgbClr val="DC3545"/>
                </a:solidFill>
                <a:effectLst/>
                <a:latin typeface="system-ui"/>
              </a:rPr>
              <a:t>8. It’s </a:t>
            </a:r>
            <a:r>
              <a:rPr lang="pt-BR" sz="1200" b="1" i="0" u="none" strike="noStrike" dirty="0" err="1">
                <a:solidFill>
                  <a:srgbClr val="DC3545"/>
                </a:solidFill>
                <a:effectLst/>
                <a:latin typeface="system-ui"/>
              </a:rPr>
              <a:t>her</a:t>
            </a:r>
            <a:r>
              <a:rPr lang="pt-BR" sz="1200" b="1" i="0" u="none" strike="noStrike" dirty="0">
                <a:solidFill>
                  <a:srgbClr val="DC3545"/>
                </a:solidFill>
                <a:effectLst/>
                <a:latin typeface="system-ui"/>
              </a:rPr>
              <a:t> </a:t>
            </a:r>
            <a:r>
              <a:rPr lang="pt-BR" sz="1200" b="1" i="0" u="none" strike="noStrike" dirty="0" err="1">
                <a:solidFill>
                  <a:srgbClr val="DC3545"/>
                </a:solidFill>
                <a:effectLst/>
                <a:latin typeface="system-ui"/>
              </a:rPr>
              <a:t>turn</a:t>
            </a:r>
            <a:r>
              <a:rPr lang="pt-BR" sz="1200" b="1" i="0" u="none" strike="noStrike" dirty="0">
                <a:solidFill>
                  <a:srgbClr val="DC3545"/>
                </a:solidFill>
                <a:effectLst/>
                <a:latin typeface="system-ui"/>
              </a:rPr>
              <a:t> to 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________________________</a:t>
            </a:r>
          </a:p>
          <a:p>
            <a:pPr algn="l"/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r>
              <a:rPr lang="pt-BR" sz="1200" b="1" i="0" u="none" strike="noStrike" dirty="0">
                <a:solidFill>
                  <a:srgbClr val="DC3545"/>
                </a:solidFill>
                <a:effectLst/>
                <a:latin typeface="system-ui"/>
              </a:rPr>
              <a:t>9. It’s not </a:t>
            </a:r>
            <a:r>
              <a:rPr lang="pt-BR" sz="1200" b="1" i="0" u="none" strike="noStrike" dirty="0" err="1">
                <a:solidFill>
                  <a:srgbClr val="DC3545"/>
                </a:solidFill>
                <a:effectLst/>
                <a:latin typeface="system-ui"/>
              </a:rPr>
              <a:t>my</a:t>
            </a:r>
            <a:r>
              <a:rPr lang="pt-BR" sz="1200" b="1" i="0" u="none" strike="noStrike" dirty="0">
                <a:solidFill>
                  <a:srgbClr val="DC3545"/>
                </a:solidFill>
                <a:effectLst/>
                <a:latin typeface="system-ui"/>
              </a:rPr>
              <a:t> </a:t>
            </a:r>
            <a:r>
              <a:rPr lang="pt-BR" sz="1200" b="1" i="0" u="none" strike="noStrike" dirty="0" err="1">
                <a:solidFill>
                  <a:srgbClr val="DC3545"/>
                </a:solidFill>
                <a:effectLst/>
                <a:latin typeface="system-ui"/>
              </a:rPr>
              <a:t>turn</a:t>
            </a:r>
            <a:r>
              <a:rPr lang="pt-BR" sz="1200" b="1" i="0" u="none" strike="noStrike" dirty="0">
                <a:solidFill>
                  <a:srgbClr val="DC3545"/>
                </a:solidFill>
                <a:effectLst/>
                <a:latin typeface="system-ui"/>
              </a:rPr>
              <a:t> to 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____________________</a:t>
            </a:r>
          </a:p>
          <a:p>
            <a:pPr algn="l"/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r>
              <a:rPr lang="pt-BR" sz="1200" b="1" i="0" u="none" strike="noStrike" dirty="0">
                <a:solidFill>
                  <a:srgbClr val="DC3545"/>
                </a:solidFill>
                <a:effectLst/>
                <a:latin typeface="system-ui"/>
              </a:rPr>
              <a:t>10. It’s not </a:t>
            </a:r>
            <a:r>
              <a:rPr lang="pt-BR" sz="1200" b="1" i="0" u="none" strike="noStrike" dirty="0" err="1">
                <a:solidFill>
                  <a:srgbClr val="DC3545"/>
                </a:solidFill>
                <a:effectLst/>
                <a:latin typeface="system-ui"/>
              </a:rPr>
              <a:t>their</a:t>
            </a:r>
            <a:r>
              <a:rPr lang="pt-BR" sz="1200" b="1" i="0" u="none" strike="noStrike" dirty="0">
                <a:solidFill>
                  <a:srgbClr val="DC3545"/>
                </a:solidFill>
                <a:effectLst/>
                <a:latin typeface="system-ui"/>
              </a:rPr>
              <a:t> </a:t>
            </a:r>
            <a:r>
              <a:rPr lang="pt-BR" sz="1200" b="1" i="0" u="none" strike="noStrike" dirty="0" err="1">
                <a:solidFill>
                  <a:srgbClr val="DC3545"/>
                </a:solidFill>
                <a:effectLst/>
                <a:latin typeface="system-ui"/>
              </a:rPr>
              <a:t>turn</a:t>
            </a:r>
            <a:r>
              <a:rPr lang="pt-BR" sz="1200" b="1" i="0" u="none" strike="noStrike" dirty="0">
                <a:solidFill>
                  <a:srgbClr val="DC3545"/>
                </a:solidFill>
                <a:effectLst/>
                <a:latin typeface="system-ui"/>
              </a:rPr>
              <a:t> to 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____________________</a:t>
            </a:r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C2D95543-43FB-4129-BC1C-9A04768F2359}"/>
              </a:ext>
            </a:extLst>
          </p:cNvPr>
          <p:cNvSpPr txBox="1"/>
          <p:nvPr/>
        </p:nvSpPr>
        <p:spPr>
          <a:xfrm>
            <a:off x="668741" y="5604536"/>
            <a:ext cx="576617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1200" b="1" i="0" u="none" strike="noStrike" dirty="0">
                <a:solidFill>
                  <a:srgbClr val="008000"/>
                </a:solidFill>
                <a:effectLst/>
                <a:latin typeface="system-ui"/>
              </a:rPr>
              <a:t>11. Are </a:t>
            </a:r>
            <a:r>
              <a:rPr lang="pt-BR" sz="1200" b="1" i="0" u="none" strike="noStrike" dirty="0" err="1">
                <a:solidFill>
                  <a:srgbClr val="008000"/>
                </a:solidFill>
                <a:effectLst/>
                <a:latin typeface="system-ui"/>
              </a:rPr>
              <a:t>you</a:t>
            </a:r>
            <a:r>
              <a:rPr lang="pt-BR" sz="1200" b="1" i="0" u="none" strike="noStrike" dirty="0">
                <a:solidFill>
                  <a:srgbClr val="008000"/>
                </a:solidFill>
                <a:effectLst/>
                <a:latin typeface="system-ui"/>
              </a:rPr>
              <a:t> sure?</a:t>
            </a:r>
          </a:p>
          <a:p>
            <a:pPr algn="l"/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r>
              <a:rPr lang="pt-BR" sz="1200" b="1" i="0" u="none" strike="noStrike" dirty="0">
                <a:solidFill>
                  <a:srgbClr val="008000"/>
                </a:solidFill>
                <a:effectLst/>
                <a:latin typeface="system-ui"/>
              </a:rPr>
              <a:t>12. Are </a:t>
            </a:r>
            <a:r>
              <a:rPr lang="pt-BR" sz="1200" b="1" i="0" u="none" strike="noStrike" dirty="0" err="1">
                <a:solidFill>
                  <a:srgbClr val="008000"/>
                </a:solidFill>
                <a:effectLst/>
                <a:latin typeface="system-ui"/>
              </a:rPr>
              <a:t>you</a:t>
            </a:r>
            <a:r>
              <a:rPr lang="pt-BR" sz="1200" b="1" i="0" u="none" strike="noStrike" dirty="0">
                <a:solidFill>
                  <a:srgbClr val="008000"/>
                </a:solidFill>
                <a:effectLst/>
                <a:latin typeface="system-ui"/>
              </a:rPr>
              <a:t> sure 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about that?</a:t>
            </a:r>
          </a:p>
          <a:p>
            <a:pPr algn="l"/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r>
              <a:rPr lang="pt-BR" sz="1200" b="1" i="0" u="none" strike="noStrike" dirty="0">
                <a:solidFill>
                  <a:srgbClr val="008000"/>
                </a:solidFill>
                <a:effectLst/>
                <a:latin typeface="system-ui"/>
              </a:rPr>
              <a:t>13. Are </a:t>
            </a:r>
            <a:r>
              <a:rPr lang="pt-BR" sz="1200" b="1" i="0" u="none" strike="noStrike" dirty="0" err="1">
                <a:solidFill>
                  <a:srgbClr val="008000"/>
                </a:solidFill>
                <a:effectLst/>
                <a:latin typeface="system-ui"/>
              </a:rPr>
              <a:t>you</a:t>
            </a:r>
            <a:r>
              <a:rPr lang="pt-BR" sz="1200" b="1" i="0" u="none" strike="noStrike" dirty="0">
                <a:solidFill>
                  <a:srgbClr val="008000"/>
                </a:solidFill>
                <a:effectLst/>
                <a:latin typeface="system-ui"/>
              </a:rPr>
              <a:t> sure 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of what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you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 said?</a:t>
            </a:r>
          </a:p>
          <a:p>
            <a:pPr algn="l"/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r>
              <a:rPr lang="pt-BR" sz="1200" b="1" i="0" u="none" strike="noStrike" dirty="0">
                <a:solidFill>
                  <a:srgbClr val="008000"/>
                </a:solidFill>
                <a:effectLst/>
                <a:latin typeface="system-ui"/>
              </a:rPr>
              <a:t>14. Are </a:t>
            </a:r>
            <a:r>
              <a:rPr lang="pt-BR" sz="1200" b="1" i="0" u="none" strike="noStrike" dirty="0" err="1">
                <a:solidFill>
                  <a:srgbClr val="008000"/>
                </a:solidFill>
                <a:effectLst/>
                <a:latin typeface="system-ui"/>
              </a:rPr>
              <a:t>you</a:t>
            </a:r>
            <a:r>
              <a:rPr lang="pt-BR" sz="1200" b="1" i="0" u="none" strike="noStrike" dirty="0">
                <a:solidFill>
                  <a:srgbClr val="008000"/>
                </a:solidFill>
                <a:effectLst/>
                <a:latin typeface="system-ui"/>
              </a:rPr>
              <a:t> sure 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that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he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 is not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coming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?</a:t>
            </a:r>
          </a:p>
          <a:p>
            <a:pPr algn="l"/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r>
              <a:rPr lang="pt-BR" sz="1200" b="1" i="0" u="none" strike="noStrike" dirty="0">
                <a:solidFill>
                  <a:srgbClr val="008000"/>
                </a:solidFill>
                <a:effectLst/>
                <a:latin typeface="system-ui"/>
              </a:rPr>
              <a:t>15. I </a:t>
            </a:r>
            <a:r>
              <a:rPr lang="pt-BR" sz="1200" b="1" i="0" u="none" strike="noStrike" dirty="0" err="1">
                <a:solidFill>
                  <a:srgbClr val="008000"/>
                </a:solidFill>
                <a:effectLst/>
                <a:latin typeface="system-ui"/>
              </a:rPr>
              <a:t>am</a:t>
            </a:r>
            <a:r>
              <a:rPr lang="pt-BR" sz="1200" b="1" i="0" u="none" strike="noStrike" dirty="0">
                <a:solidFill>
                  <a:srgbClr val="008000"/>
                </a:solidFill>
                <a:effectLst/>
                <a:latin typeface="system-ui"/>
              </a:rPr>
              <a:t> sure 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about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my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faith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.</a:t>
            </a:r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AF632CC6-3E07-47D4-8D00-D9892CCEC3B1}"/>
              </a:ext>
            </a:extLst>
          </p:cNvPr>
          <p:cNvSpPr txBox="1"/>
          <p:nvPr/>
        </p:nvSpPr>
        <p:spPr>
          <a:xfrm>
            <a:off x="641496" y="7501698"/>
            <a:ext cx="369135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200" b="1" i="0" u="none" strike="noStrike" dirty="0">
                <a:solidFill>
                  <a:srgbClr val="8B0000"/>
                </a:solidFill>
                <a:effectLst/>
                <a:latin typeface="system-ui"/>
              </a:rPr>
              <a:t>16. By the way, </a:t>
            </a:r>
            <a:r>
              <a:rPr lang="en-US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is there a bathroom in the apartment?</a:t>
            </a:r>
          </a:p>
          <a:p>
            <a:pPr algn="l"/>
            <a:br>
              <a:rPr lang="en-US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r>
              <a:rPr lang="en-US" sz="1200" b="1" i="0" u="none" strike="noStrike" dirty="0">
                <a:solidFill>
                  <a:srgbClr val="8B0000"/>
                </a:solidFill>
                <a:effectLst/>
                <a:latin typeface="system-ui"/>
              </a:rPr>
              <a:t>17. By the way, </a:t>
            </a:r>
            <a:r>
              <a:rPr lang="en-US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do you have any change on you?</a:t>
            </a:r>
          </a:p>
          <a:p>
            <a:pPr algn="l"/>
            <a:br>
              <a:rPr lang="en-US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r>
              <a:rPr lang="en-US" sz="1200" b="1" i="0" u="none" strike="noStrike" dirty="0">
                <a:solidFill>
                  <a:srgbClr val="8B0000"/>
                </a:solidFill>
                <a:effectLst/>
                <a:latin typeface="system-ui"/>
              </a:rPr>
              <a:t>18. By the way, </a:t>
            </a:r>
            <a:r>
              <a:rPr lang="en-US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he is a difficult person. </a:t>
            </a:r>
            <a:r>
              <a:rPr lang="en-US" sz="1200" b="1" i="1" u="none" strike="noStrike" dirty="0">
                <a:solidFill>
                  <a:srgbClr val="212529"/>
                </a:solidFill>
                <a:effectLst/>
                <a:latin typeface="system-ui"/>
              </a:rPr>
              <a:t>Who?</a:t>
            </a:r>
          </a:p>
          <a:p>
            <a:pPr algn="l"/>
            <a:br>
              <a:rPr lang="en-US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r>
              <a:rPr lang="en-US" sz="1200" b="1" i="0" u="none" strike="noStrike" dirty="0">
                <a:solidFill>
                  <a:srgbClr val="8B0000"/>
                </a:solidFill>
                <a:effectLst/>
                <a:latin typeface="system-ui"/>
              </a:rPr>
              <a:t>19. By the way, </a:t>
            </a:r>
            <a:r>
              <a:rPr lang="en-US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get out of here. </a:t>
            </a:r>
            <a:r>
              <a:rPr lang="en-US" sz="1200" b="1" i="1" u="none" strike="noStrike" dirty="0">
                <a:solidFill>
                  <a:srgbClr val="212529"/>
                </a:solidFill>
                <a:effectLst/>
                <a:latin typeface="system-ui"/>
              </a:rPr>
              <a:t>Why?</a:t>
            </a:r>
          </a:p>
          <a:p>
            <a:pPr algn="l"/>
            <a:br>
              <a:rPr lang="en-US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r>
              <a:rPr lang="en-US" sz="1200" b="1" i="0" u="none" strike="noStrike" dirty="0">
                <a:solidFill>
                  <a:srgbClr val="8B0000"/>
                </a:solidFill>
                <a:effectLst/>
                <a:latin typeface="system-ui"/>
              </a:rPr>
              <a:t>20. By the way, </a:t>
            </a:r>
            <a:r>
              <a:rPr lang="en-US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I loved your shirt. </a:t>
            </a:r>
            <a:r>
              <a:rPr lang="en-US" sz="1200" b="1" i="1" dirty="0">
                <a:solidFill>
                  <a:srgbClr val="212529"/>
                </a:solidFill>
                <a:latin typeface="system-ui"/>
              </a:rPr>
              <a:t>Which one</a:t>
            </a:r>
            <a:r>
              <a:rPr lang="en-US" sz="1200" b="1" i="1" u="none" strike="noStrike" dirty="0">
                <a:solidFill>
                  <a:srgbClr val="212529"/>
                </a:solidFill>
                <a:effectLst/>
                <a:latin typeface="system-ui"/>
              </a:rPr>
              <a:t>?</a:t>
            </a:r>
            <a:br>
              <a:rPr lang="en-US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endParaRPr lang="en-US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4412942-A73D-45A1-B12B-BB208F3A8DDB}"/>
              </a:ext>
            </a:extLst>
          </p:cNvPr>
          <p:cNvSpPr/>
          <p:nvPr/>
        </p:nvSpPr>
        <p:spPr>
          <a:xfrm>
            <a:off x="133028" y="9398860"/>
            <a:ext cx="6572571" cy="28123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/>
              <a:t>© </a:t>
            </a:r>
            <a:r>
              <a:rPr lang="pt-BR" sz="1000" dirty="0">
                <a:solidFill>
                  <a:schemeClr val="bg1"/>
                </a:solidFill>
              </a:rPr>
              <a:t>www.trainup.com</a:t>
            </a:r>
            <a:r>
              <a:rPr lang="pt-BR" sz="1000" dirty="0"/>
              <a:t>					Page | 6 - 9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A1218169-AB37-4E75-B5F3-A5CE39B52D80}"/>
              </a:ext>
            </a:extLst>
          </p:cNvPr>
          <p:cNvSpPr/>
          <p:nvPr/>
        </p:nvSpPr>
        <p:spPr>
          <a:xfrm>
            <a:off x="309087" y="923578"/>
            <a:ext cx="1970767" cy="297626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E01E127F-75AF-4D32-A7E9-40B42A475ABB}"/>
              </a:ext>
            </a:extLst>
          </p:cNvPr>
          <p:cNvSpPr txBox="1"/>
          <p:nvPr/>
        </p:nvSpPr>
        <p:spPr>
          <a:xfrm>
            <a:off x="369248" y="916066"/>
            <a:ext cx="1944762" cy="312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400" b="1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COMMON SENTENCES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1" name="Retângulo: Cantos Arredondados 30">
            <a:extLst>
              <a:ext uri="{FF2B5EF4-FFF2-40B4-BE49-F238E27FC236}">
                <a16:creationId xmlns:a16="http://schemas.microsoft.com/office/drawing/2014/main" id="{47533495-F330-4AF5-9149-99469B995BA1}"/>
              </a:ext>
            </a:extLst>
          </p:cNvPr>
          <p:cNvSpPr/>
          <p:nvPr/>
        </p:nvSpPr>
        <p:spPr>
          <a:xfrm>
            <a:off x="141669" y="343417"/>
            <a:ext cx="1944763" cy="388580"/>
          </a:xfrm>
          <a:prstGeom prst="roundRect">
            <a:avLst>
              <a:gd name="adj" fmla="val 0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VOCABULARY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6716D19-4DE9-4F61-AF5B-947C0D4F1A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015" y="791631"/>
            <a:ext cx="559596" cy="559596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D2EECF8A-57C3-466D-AD23-A953E1CC7AC0}"/>
              </a:ext>
            </a:extLst>
          </p:cNvPr>
          <p:cNvSpPr txBox="1"/>
          <p:nvPr/>
        </p:nvSpPr>
        <p:spPr>
          <a:xfrm>
            <a:off x="4332855" y="268411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1">
                    <a:lumMod val="75000"/>
                  </a:schemeClr>
                </a:solidFill>
              </a:rPr>
              <a:t>Lesson 01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43EFA920-DC48-434B-8900-AB9F0B91577F}"/>
              </a:ext>
            </a:extLst>
          </p:cNvPr>
          <p:cNvSpPr txBox="1"/>
          <p:nvPr/>
        </p:nvSpPr>
        <p:spPr>
          <a:xfrm>
            <a:off x="4899338" y="690252"/>
            <a:ext cx="13276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 err="1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Simple</a:t>
            </a:r>
            <a:r>
              <a:rPr lang="pt-BR" sz="1400" i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sz="1400" i="1" dirty="0" err="1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Present</a:t>
            </a:r>
            <a:endParaRPr lang="pt-BR" sz="1400" i="1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B14269D2-D4AE-4609-8150-D1FB57A51503}"/>
              </a:ext>
            </a:extLst>
          </p:cNvPr>
          <p:cNvSpPr txBox="1"/>
          <p:nvPr/>
        </p:nvSpPr>
        <p:spPr>
          <a:xfrm>
            <a:off x="4810138" y="3810795"/>
            <a:ext cx="176012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i="1" dirty="0">
                <a:solidFill>
                  <a:srgbClr val="212529"/>
                </a:solidFill>
                <a:latin typeface="system-ui"/>
                <a:ea typeface="Times New Roman" panose="02020603050405020304" pitchFamily="18" charset="0"/>
              </a:rPr>
              <a:t>11.1 Escute os </a:t>
            </a:r>
            <a:r>
              <a:rPr lang="pt-BR" sz="1200" b="1" i="1" dirty="0" err="1">
                <a:solidFill>
                  <a:srgbClr val="212529"/>
                </a:solidFill>
                <a:latin typeface="system-ui"/>
                <a:ea typeface="Times New Roman" panose="02020603050405020304" pitchFamily="18" charset="0"/>
              </a:rPr>
              <a:t>audios</a:t>
            </a:r>
            <a:r>
              <a:rPr lang="pt-BR" sz="1200" b="1" i="1" dirty="0">
                <a:solidFill>
                  <a:srgbClr val="212529"/>
                </a:solidFill>
                <a:latin typeface="system-ui"/>
                <a:ea typeface="Times New Roman" panose="02020603050405020304" pitchFamily="18" charset="0"/>
              </a:rPr>
              <a:t> no site e escreva</a:t>
            </a:r>
            <a:r>
              <a:rPr lang="pt-BR" sz="1200" b="1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:</a:t>
            </a:r>
            <a:r>
              <a:rPr lang="pt-BR" sz="1200" b="1" i="1" dirty="0">
                <a:solidFill>
                  <a:srgbClr val="212529"/>
                </a:solidFill>
                <a:latin typeface="system-ui"/>
                <a:ea typeface="Times New Roman" panose="02020603050405020304" pitchFamily="18" charset="0"/>
              </a:rPr>
              <a:t> </a:t>
            </a:r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</p:txBody>
      </p:sp>
      <p:pic>
        <p:nvPicPr>
          <p:cNvPr id="23" name="Imagem 22">
            <a:extLst>
              <a:ext uri="{FF2B5EF4-FFF2-40B4-BE49-F238E27FC236}">
                <a16:creationId xmlns:a16="http://schemas.microsoft.com/office/drawing/2014/main" id="{E4AC6850-631F-4645-88B4-E9E5B4F8389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805" t="62828" r="70139" b="31984"/>
          <a:stretch/>
        </p:blipFill>
        <p:spPr>
          <a:xfrm>
            <a:off x="4571005" y="3952764"/>
            <a:ext cx="277246" cy="264643"/>
          </a:xfrm>
          <a:prstGeom prst="rect">
            <a:avLst/>
          </a:prstGeom>
        </p:spPr>
      </p:pic>
      <p:grpSp>
        <p:nvGrpSpPr>
          <p:cNvPr id="7" name="Agrupar 6">
            <a:extLst>
              <a:ext uri="{FF2B5EF4-FFF2-40B4-BE49-F238E27FC236}">
                <a16:creationId xmlns:a16="http://schemas.microsoft.com/office/drawing/2014/main" id="{2B6A6F28-202B-40B2-8D30-FF9BCA96EF46}"/>
              </a:ext>
            </a:extLst>
          </p:cNvPr>
          <p:cNvGrpSpPr/>
          <p:nvPr/>
        </p:nvGrpSpPr>
        <p:grpSpPr>
          <a:xfrm>
            <a:off x="5594058" y="7383101"/>
            <a:ext cx="877180" cy="835728"/>
            <a:chOff x="7399817" y="7614551"/>
            <a:chExt cx="877180" cy="835728"/>
          </a:xfrm>
        </p:grpSpPr>
        <p:pic>
          <p:nvPicPr>
            <p:cNvPr id="1032" name="Picture 8" descr="Gildan® Short Sleeve Adult T-Shirt | Michaels">
              <a:extLst>
                <a:ext uri="{FF2B5EF4-FFF2-40B4-BE49-F238E27FC236}">
                  <a16:creationId xmlns:a16="http://schemas.microsoft.com/office/drawing/2014/main" id="{4B8CD59B-DE3C-4065-ACBA-EBACAAF001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1269" y="7614551"/>
              <a:ext cx="835728" cy="8357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22F2A6C9-AE90-4849-8CF7-15A070760117}"/>
                </a:ext>
              </a:extLst>
            </p:cNvPr>
            <p:cNvSpPr/>
            <p:nvPr/>
          </p:nvSpPr>
          <p:spPr>
            <a:xfrm>
              <a:off x="7399817" y="8160341"/>
              <a:ext cx="299855" cy="280308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5" name="Agrupar 4">
            <a:extLst>
              <a:ext uri="{FF2B5EF4-FFF2-40B4-BE49-F238E27FC236}">
                <a16:creationId xmlns:a16="http://schemas.microsoft.com/office/drawing/2014/main" id="{3AF289CC-98ED-4E59-A89B-E4C4BA7CFE4C}"/>
              </a:ext>
            </a:extLst>
          </p:cNvPr>
          <p:cNvGrpSpPr/>
          <p:nvPr/>
        </p:nvGrpSpPr>
        <p:grpSpPr>
          <a:xfrm>
            <a:off x="4309319" y="7489211"/>
            <a:ext cx="1001638" cy="640712"/>
            <a:chOff x="7162524" y="7615353"/>
            <a:chExt cx="1001638" cy="640712"/>
          </a:xfrm>
        </p:grpSpPr>
        <p:pic>
          <p:nvPicPr>
            <p:cNvPr id="1030" name="Picture 6" descr="Handling a bulldozer (or how to deal with difficult people)">
              <a:extLst>
                <a:ext uri="{FF2B5EF4-FFF2-40B4-BE49-F238E27FC236}">
                  <a16:creationId xmlns:a16="http://schemas.microsoft.com/office/drawing/2014/main" id="{F6400CB3-A79F-4F18-B0BF-8E1D37CBC0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50806" y="7615353"/>
              <a:ext cx="913356" cy="6407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Elipse 27">
              <a:extLst>
                <a:ext uri="{FF2B5EF4-FFF2-40B4-BE49-F238E27FC236}">
                  <a16:creationId xmlns:a16="http://schemas.microsoft.com/office/drawing/2014/main" id="{F8581F43-4017-4A26-B333-000976A41726}"/>
                </a:ext>
              </a:extLst>
            </p:cNvPr>
            <p:cNvSpPr/>
            <p:nvPr/>
          </p:nvSpPr>
          <p:spPr>
            <a:xfrm>
              <a:off x="7162524" y="7615353"/>
              <a:ext cx="299855" cy="280308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4" name="Agrupar 3">
            <a:extLst>
              <a:ext uri="{FF2B5EF4-FFF2-40B4-BE49-F238E27FC236}">
                <a16:creationId xmlns:a16="http://schemas.microsoft.com/office/drawing/2014/main" id="{99622B4B-6D8B-4708-A957-72EB722C3815}"/>
              </a:ext>
            </a:extLst>
          </p:cNvPr>
          <p:cNvGrpSpPr/>
          <p:nvPr/>
        </p:nvGrpSpPr>
        <p:grpSpPr>
          <a:xfrm>
            <a:off x="4332855" y="8256065"/>
            <a:ext cx="912694" cy="912694"/>
            <a:chOff x="4332855" y="8256065"/>
            <a:chExt cx="912694" cy="912694"/>
          </a:xfrm>
        </p:grpSpPr>
        <p:pic>
          <p:nvPicPr>
            <p:cNvPr id="1028" name="Picture 4" descr="Cash Icon - Download in Colored Outline Style">
              <a:extLst>
                <a:ext uri="{FF2B5EF4-FFF2-40B4-BE49-F238E27FC236}">
                  <a16:creationId xmlns:a16="http://schemas.microsoft.com/office/drawing/2014/main" id="{E2CAA103-5230-4EBD-9470-3C2AFFD8F7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32855" y="8256065"/>
              <a:ext cx="912694" cy="9126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Elipse 29">
              <a:extLst>
                <a:ext uri="{FF2B5EF4-FFF2-40B4-BE49-F238E27FC236}">
                  <a16:creationId xmlns:a16="http://schemas.microsoft.com/office/drawing/2014/main" id="{9505F583-47A8-43BE-8E9E-64CCCC43B4F4}"/>
                </a:ext>
              </a:extLst>
            </p:cNvPr>
            <p:cNvSpPr/>
            <p:nvPr/>
          </p:nvSpPr>
          <p:spPr>
            <a:xfrm>
              <a:off x="4409773" y="8310125"/>
              <a:ext cx="299855" cy="280308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6" name="Agrupar 5">
            <a:extLst>
              <a:ext uri="{FF2B5EF4-FFF2-40B4-BE49-F238E27FC236}">
                <a16:creationId xmlns:a16="http://schemas.microsoft.com/office/drawing/2014/main" id="{10C8536A-6854-4825-B075-15794A1B3831}"/>
              </a:ext>
            </a:extLst>
          </p:cNvPr>
          <p:cNvGrpSpPr/>
          <p:nvPr/>
        </p:nvGrpSpPr>
        <p:grpSpPr>
          <a:xfrm>
            <a:off x="5546558" y="8521315"/>
            <a:ext cx="1030915" cy="665298"/>
            <a:chOff x="5546558" y="8521315"/>
            <a:chExt cx="1030915" cy="665298"/>
          </a:xfrm>
        </p:grpSpPr>
        <p:pic>
          <p:nvPicPr>
            <p:cNvPr id="1026" name="Picture 2" descr="100+ Bathroom Pictures | Download Free Images on Unsplash">
              <a:extLst>
                <a:ext uri="{FF2B5EF4-FFF2-40B4-BE49-F238E27FC236}">
                  <a16:creationId xmlns:a16="http://schemas.microsoft.com/office/drawing/2014/main" id="{21636F19-1B8B-4EF6-B7EC-24FC246B0C1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46558" y="8521587"/>
              <a:ext cx="997192" cy="6650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" name="Elipse 31">
              <a:extLst>
                <a:ext uri="{FF2B5EF4-FFF2-40B4-BE49-F238E27FC236}">
                  <a16:creationId xmlns:a16="http://schemas.microsoft.com/office/drawing/2014/main" id="{E97E9A97-30C6-441D-889B-633BA652F0E6}"/>
                </a:ext>
              </a:extLst>
            </p:cNvPr>
            <p:cNvSpPr/>
            <p:nvPr/>
          </p:nvSpPr>
          <p:spPr>
            <a:xfrm>
              <a:off x="6277618" y="8521315"/>
              <a:ext cx="299855" cy="280308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4281752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3F573C7A-0F2D-4281-A314-B7C9EB268B2F}"/>
              </a:ext>
            </a:extLst>
          </p:cNvPr>
          <p:cNvSpPr/>
          <p:nvPr/>
        </p:nvSpPr>
        <p:spPr>
          <a:xfrm>
            <a:off x="309087" y="923578"/>
            <a:ext cx="1507681" cy="297626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4" name="CustomShape 3"/>
          <p:cNvSpPr/>
          <p:nvPr/>
        </p:nvSpPr>
        <p:spPr>
          <a:xfrm>
            <a:off x="9681840" y="550800"/>
            <a:ext cx="1851120" cy="319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52400" y="165100"/>
            <a:ext cx="6553200" cy="9504362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D227A61-0251-4D36-907C-F81F41E79EB3}"/>
              </a:ext>
            </a:extLst>
          </p:cNvPr>
          <p:cNvSpPr txBox="1"/>
          <p:nvPr/>
        </p:nvSpPr>
        <p:spPr>
          <a:xfrm>
            <a:off x="236895" y="1354258"/>
            <a:ext cx="576617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i="1" dirty="0">
                <a:solidFill>
                  <a:srgbClr val="212529"/>
                </a:solidFill>
                <a:latin typeface="system-ui"/>
                <a:ea typeface="Times New Roman" panose="02020603050405020304" pitchFamily="18" charset="0"/>
              </a:rPr>
              <a:t>12</a:t>
            </a:r>
            <a:r>
              <a:rPr lang="pt-BR" sz="1200" b="1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) Escreva mais frases com os </a:t>
            </a:r>
            <a:r>
              <a:rPr lang="pt-BR" sz="1200" b="1" i="1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Phrasal</a:t>
            </a:r>
            <a:r>
              <a:rPr lang="pt-BR" sz="1200" b="1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</a:t>
            </a:r>
            <a:r>
              <a:rPr lang="pt-BR" sz="1200" b="1" i="1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Verbs</a:t>
            </a:r>
            <a:r>
              <a:rPr lang="pt-BR" sz="1200" b="1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:</a:t>
            </a:r>
            <a:r>
              <a:rPr lang="pt-BR" sz="1200" b="1" i="1" dirty="0">
                <a:solidFill>
                  <a:srgbClr val="212529"/>
                </a:solidFill>
                <a:latin typeface="system-ui"/>
                <a:ea typeface="Times New Roman" panose="02020603050405020304" pitchFamily="18" charset="0"/>
              </a:rPr>
              <a:t> </a:t>
            </a:r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F3AE87D9-AA1B-426C-A556-36337631710D}"/>
              </a:ext>
            </a:extLst>
          </p:cNvPr>
          <p:cNvSpPr txBox="1"/>
          <p:nvPr/>
        </p:nvSpPr>
        <p:spPr>
          <a:xfrm>
            <a:off x="369071" y="1641886"/>
            <a:ext cx="5766178" cy="72943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1200" b="1" i="0" u="none" strike="noStrike" dirty="0" err="1">
                <a:solidFill>
                  <a:srgbClr val="8B0000"/>
                </a:solidFill>
                <a:effectLst/>
                <a:latin typeface="system-ui"/>
              </a:rPr>
              <a:t>Ask</a:t>
            </a:r>
            <a:r>
              <a:rPr lang="pt-BR" sz="1200" b="1" i="0" u="none" strike="noStrike" dirty="0">
                <a:solidFill>
                  <a:srgbClr val="8B0000"/>
                </a:solidFill>
                <a:effectLst/>
                <a:latin typeface="system-ui"/>
              </a:rPr>
              <a:t> out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 - </a:t>
            </a:r>
            <a:r>
              <a:rPr lang="pt-BR" sz="1200" b="0" i="0" u="none" strike="noStrike" dirty="0">
                <a:solidFill>
                  <a:srgbClr val="0D6EFD"/>
                </a:solidFill>
                <a:effectLst/>
                <a:latin typeface="system-ui"/>
              </a:rPr>
              <a:t>(Invite)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 - Convidar alguém</a:t>
            </a:r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Bob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asked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us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 out for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dinner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 to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celebrate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his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birthday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.</a:t>
            </a:r>
          </a:p>
          <a:p>
            <a:pPr algn="l"/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- </a:t>
            </a:r>
            <a:endParaRPr lang="pt-BR" sz="1200" b="0" i="1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endParaRPr lang="pt-BR" sz="1200" b="0" i="1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- </a:t>
            </a:r>
          </a:p>
          <a:p>
            <a:pPr algn="l"/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dirty="0">
                <a:solidFill>
                  <a:srgbClr val="212529"/>
                </a:solidFill>
                <a:latin typeface="system-ui"/>
              </a:rPr>
              <a:t>-</a:t>
            </a:r>
          </a:p>
          <a:p>
            <a:pPr algn="l"/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algn="l"/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algn="l"/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1" i="0" u="none" strike="noStrike" dirty="0" err="1">
                <a:solidFill>
                  <a:srgbClr val="8B0000"/>
                </a:solidFill>
                <a:effectLst/>
                <a:latin typeface="system-ui"/>
              </a:rPr>
              <a:t>Add</a:t>
            </a:r>
            <a:r>
              <a:rPr lang="pt-BR" sz="1200" b="1" i="0" u="none" strike="noStrike" dirty="0">
                <a:solidFill>
                  <a:srgbClr val="8B0000"/>
                </a:solidFill>
                <a:effectLst/>
                <a:latin typeface="system-ui"/>
              </a:rPr>
              <a:t> up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 - </a:t>
            </a:r>
            <a:r>
              <a:rPr lang="pt-BR" sz="1200" b="0" i="0" u="none" strike="noStrike" dirty="0">
                <a:solidFill>
                  <a:srgbClr val="0D6EFD"/>
                </a:solidFill>
                <a:effectLst/>
                <a:latin typeface="system-ui"/>
              </a:rPr>
              <a:t>(make </a:t>
            </a:r>
            <a:r>
              <a:rPr lang="pt-BR" sz="1200" b="0" i="0" u="none" strike="noStrike" dirty="0" err="1">
                <a:solidFill>
                  <a:srgbClr val="0D6EFD"/>
                </a:solidFill>
                <a:effectLst/>
                <a:latin typeface="system-ui"/>
              </a:rPr>
              <a:t>sense</a:t>
            </a:r>
            <a:r>
              <a:rPr lang="pt-BR" sz="1200" b="0" i="0" u="none" strike="noStrike" dirty="0">
                <a:solidFill>
                  <a:srgbClr val="0D6EFD"/>
                </a:solidFill>
                <a:effectLst/>
                <a:latin typeface="system-ui"/>
              </a:rPr>
              <a:t>)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 - fazer sentido</a:t>
            </a:r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His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story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doesn't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add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 up.</a:t>
            </a:r>
          </a:p>
          <a:p>
            <a:pPr algn="l"/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r>
              <a:rPr lang="pt-BR" sz="1200" b="0" i="1" u="none" strike="noStrike" dirty="0">
                <a:solidFill>
                  <a:srgbClr val="212529"/>
                </a:solidFill>
                <a:effectLst/>
                <a:latin typeface="system-ui"/>
              </a:rPr>
              <a:t>-</a:t>
            </a:r>
          </a:p>
          <a:p>
            <a:pPr algn="l"/>
            <a:endParaRPr lang="pt-BR" sz="1200" b="0" i="1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i="1" dirty="0">
                <a:solidFill>
                  <a:srgbClr val="212529"/>
                </a:solidFill>
                <a:latin typeface="system-ui"/>
              </a:rPr>
              <a:t>-</a:t>
            </a:r>
          </a:p>
          <a:p>
            <a:pPr algn="l"/>
            <a:endParaRPr lang="pt-BR" sz="1200" b="0" i="1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dirty="0">
                <a:solidFill>
                  <a:srgbClr val="212529"/>
                </a:solidFill>
                <a:latin typeface="system-ui"/>
              </a:rPr>
              <a:t>-</a:t>
            </a:r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1" i="0" u="none" strike="noStrike" dirty="0">
                <a:solidFill>
                  <a:srgbClr val="8B0000"/>
                </a:solidFill>
                <a:effectLst/>
                <a:latin typeface="system-ui"/>
              </a:rPr>
              <a:t>Break </a:t>
            </a:r>
            <a:r>
              <a:rPr lang="pt-BR" sz="1200" b="1" i="0" u="none" strike="noStrike" dirty="0" err="1">
                <a:solidFill>
                  <a:srgbClr val="8B0000"/>
                </a:solidFill>
                <a:effectLst/>
                <a:latin typeface="system-ui"/>
              </a:rPr>
              <a:t>down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 - </a:t>
            </a:r>
            <a:r>
              <a:rPr lang="pt-BR" sz="1200" b="0" i="0" u="none" strike="noStrike" dirty="0">
                <a:solidFill>
                  <a:srgbClr val="0D6EFD"/>
                </a:solidFill>
                <a:effectLst/>
                <a:latin typeface="system-ui"/>
              </a:rPr>
              <a:t>(</a:t>
            </a:r>
            <a:r>
              <a:rPr lang="pt-BR" sz="1200" b="0" i="0" u="none" strike="noStrike" dirty="0" err="1">
                <a:solidFill>
                  <a:srgbClr val="0D6EFD"/>
                </a:solidFill>
                <a:effectLst/>
                <a:latin typeface="system-ui"/>
              </a:rPr>
              <a:t>get</a:t>
            </a:r>
            <a:r>
              <a:rPr lang="pt-BR" sz="1200" b="0" i="0" u="none" strike="noStrike" dirty="0">
                <a:solidFill>
                  <a:srgbClr val="0D6EFD"/>
                </a:solidFill>
                <a:effectLst/>
                <a:latin typeface="system-ui"/>
              </a:rPr>
              <a:t> </a:t>
            </a:r>
            <a:r>
              <a:rPr lang="pt-BR" sz="1200" b="0" i="0" u="none" strike="noStrike" dirty="0" err="1">
                <a:solidFill>
                  <a:srgbClr val="0D6EFD"/>
                </a:solidFill>
                <a:effectLst/>
                <a:latin typeface="system-ui"/>
              </a:rPr>
              <a:t>upset</a:t>
            </a:r>
            <a:r>
              <a:rPr lang="pt-BR" sz="1200" b="0" i="0" u="none" strike="noStrike" dirty="0">
                <a:solidFill>
                  <a:srgbClr val="0D6EFD"/>
                </a:solidFill>
                <a:effectLst/>
                <a:latin typeface="system-ui"/>
              </a:rPr>
              <a:t>)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 - ficar triste ou decepcionado</a:t>
            </a:r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Jane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broke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down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 with the death of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her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father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.</a:t>
            </a:r>
          </a:p>
          <a:p>
            <a:pPr algn="l"/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-</a:t>
            </a:r>
          </a:p>
          <a:p>
            <a:pPr algn="l"/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dirty="0">
                <a:solidFill>
                  <a:srgbClr val="212529"/>
                </a:solidFill>
                <a:latin typeface="system-ui"/>
              </a:rPr>
              <a:t>-</a:t>
            </a:r>
          </a:p>
          <a:p>
            <a:pPr algn="l"/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algn="l"/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-</a:t>
            </a:r>
          </a:p>
        </p:txBody>
      </p:sp>
      <p:pic>
        <p:nvPicPr>
          <p:cNvPr id="2050" name="Picture 2" descr="How to Ask Someone out on a Date | The Everygirl">
            <a:extLst>
              <a:ext uri="{FF2B5EF4-FFF2-40B4-BE49-F238E27FC236}">
                <a16:creationId xmlns:a16="http://schemas.microsoft.com/office/drawing/2014/main" id="{D4E752C7-B95A-4FFA-8C73-522EA34432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8222" y="1641886"/>
            <a:ext cx="2128211" cy="127692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t Doesn't Add up- The Problem of Common Core Math - John Nelson Darby  Academy">
            <a:extLst>
              <a:ext uri="{FF2B5EF4-FFF2-40B4-BE49-F238E27FC236}">
                <a16:creationId xmlns:a16="http://schemas.microsoft.com/office/drawing/2014/main" id="{A10CD45F-79AD-4AC0-857D-B07A9058D8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1210" y="4442872"/>
            <a:ext cx="2628106" cy="131405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27,231 Crying Tears Stock Photos, Pictures &amp; Royalty-Free Images - iStock">
            <a:extLst>
              <a:ext uri="{FF2B5EF4-FFF2-40B4-BE49-F238E27FC236}">
                <a16:creationId xmlns:a16="http://schemas.microsoft.com/office/drawing/2014/main" id="{5AA1DC86-EF87-450B-AD59-47EF01A96C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2092" y="7196585"/>
            <a:ext cx="2025526" cy="134789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1CFA140E-2F21-4EF1-8BFB-0E7F9A2D3C67}"/>
              </a:ext>
            </a:extLst>
          </p:cNvPr>
          <p:cNvSpPr/>
          <p:nvPr/>
        </p:nvSpPr>
        <p:spPr>
          <a:xfrm>
            <a:off x="133028" y="9398860"/>
            <a:ext cx="6572571" cy="28123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/>
              <a:t>© </a:t>
            </a:r>
            <a:r>
              <a:rPr lang="pt-BR" sz="1000" dirty="0">
                <a:solidFill>
                  <a:schemeClr val="bg1"/>
                </a:solidFill>
              </a:rPr>
              <a:t>www.trainup.com</a:t>
            </a:r>
            <a:r>
              <a:rPr lang="pt-BR" sz="1000" dirty="0"/>
              <a:t>					Page | 7 - 9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60DE7237-518D-400D-8FA5-E160FB674032}"/>
              </a:ext>
            </a:extLst>
          </p:cNvPr>
          <p:cNvSpPr txBox="1"/>
          <p:nvPr/>
        </p:nvSpPr>
        <p:spPr>
          <a:xfrm>
            <a:off x="369248" y="916066"/>
            <a:ext cx="1447520" cy="312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400" b="1" dirty="0">
                <a:solidFill>
                  <a:srgbClr val="4472C4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PHRASAL VERBS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2CF4C379-95C1-41A5-AB73-3A8F5AA70FF7}"/>
              </a:ext>
            </a:extLst>
          </p:cNvPr>
          <p:cNvSpPr/>
          <p:nvPr/>
        </p:nvSpPr>
        <p:spPr>
          <a:xfrm>
            <a:off x="141669" y="343417"/>
            <a:ext cx="1944763" cy="388580"/>
          </a:xfrm>
          <a:prstGeom prst="roundRect">
            <a:avLst>
              <a:gd name="adj" fmla="val 0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VOCABULARY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114CC67-1D8F-405E-B157-14245ACD71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145" y="782059"/>
            <a:ext cx="612334" cy="612334"/>
          </a:xfrm>
          <a:prstGeom prst="rect">
            <a:avLst/>
          </a:prstGeom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A5A196AB-0C3F-4F80-BD9C-6F970E9B7E09}"/>
              </a:ext>
            </a:extLst>
          </p:cNvPr>
          <p:cNvSpPr txBox="1"/>
          <p:nvPr/>
        </p:nvSpPr>
        <p:spPr>
          <a:xfrm>
            <a:off x="4332855" y="268411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1">
                    <a:lumMod val="75000"/>
                  </a:schemeClr>
                </a:solidFill>
              </a:rPr>
              <a:t>Lesson 01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64ED5DA4-1769-4B65-8C74-3A390AB7200C}"/>
              </a:ext>
            </a:extLst>
          </p:cNvPr>
          <p:cNvSpPr txBox="1"/>
          <p:nvPr/>
        </p:nvSpPr>
        <p:spPr>
          <a:xfrm>
            <a:off x="4899338" y="690252"/>
            <a:ext cx="13276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 err="1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Simple</a:t>
            </a:r>
            <a:r>
              <a:rPr lang="pt-BR" sz="1400" i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sz="1400" i="1" dirty="0" err="1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Present</a:t>
            </a:r>
            <a:endParaRPr lang="pt-BR" sz="1400" i="1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8887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3"/>
          <p:cNvSpPr/>
          <p:nvPr/>
        </p:nvSpPr>
        <p:spPr>
          <a:xfrm>
            <a:off x="9681840" y="550800"/>
            <a:ext cx="1851120" cy="319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52400" y="165100"/>
            <a:ext cx="6553200" cy="9504362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6338C53-73F8-4C0E-95CB-59E45A7521F6}"/>
              </a:ext>
            </a:extLst>
          </p:cNvPr>
          <p:cNvSpPr txBox="1"/>
          <p:nvPr/>
        </p:nvSpPr>
        <p:spPr>
          <a:xfrm>
            <a:off x="377689" y="1244971"/>
            <a:ext cx="2834743" cy="445519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1" dirty="0">
                <a:solidFill>
                  <a:srgbClr val="4472C4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REPETITION</a:t>
            </a:r>
            <a:endParaRPr lang="pt-BR" sz="1200" dirty="0">
              <a:effectLst/>
              <a:latin typeface="system-ui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1200" dirty="0">
                <a:solidFill>
                  <a:schemeClr val="accent6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1.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Meu filho mora em SP.</a:t>
            </a:r>
          </a:p>
          <a:p>
            <a:r>
              <a:rPr lang="pt-BR" sz="1200" dirty="0">
                <a:solidFill>
                  <a:schemeClr val="accent6"/>
                </a:solidFill>
                <a:latin typeface="system-ui"/>
                <a:cs typeface="Times New Roman" panose="02020603050405020304" pitchFamily="18" charset="0"/>
              </a:rPr>
              <a:t>2.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Ele joga futebol</a:t>
            </a:r>
          </a:p>
          <a:p>
            <a:r>
              <a:rPr lang="pt-BR" sz="1200" dirty="0">
                <a:solidFill>
                  <a:schemeClr val="accent6"/>
                </a:solidFill>
                <a:latin typeface="system-ui"/>
                <a:cs typeface="Times New Roman" panose="02020603050405020304" pitchFamily="18" charset="0"/>
              </a:rPr>
              <a:t>3.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Ela pega o trem todas as manhãs.</a:t>
            </a:r>
          </a:p>
          <a:p>
            <a:r>
              <a:rPr lang="pt-BR" sz="1200" dirty="0">
                <a:solidFill>
                  <a:schemeClr val="accent6"/>
                </a:solidFill>
                <a:latin typeface="system-ui"/>
                <a:cs typeface="Times New Roman" panose="02020603050405020304" pitchFamily="18" charset="0"/>
              </a:rPr>
              <a:t>4.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Bob não funciona.</a:t>
            </a:r>
          </a:p>
          <a:p>
            <a:r>
              <a:rPr lang="pt-BR" sz="1200" dirty="0">
                <a:solidFill>
                  <a:schemeClr val="accent6"/>
                </a:solidFill>
                <a:latin typeface="system-ui"/>
                <a:cs typeface="Times New Roman" panose="02020603050405020304" pitchFamily="18" charset="0"/>
              </a:rPr>
              <a:t>5.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Meu pai não fala bem inglês.</a:t>
            </a:r>
          </a:p>
          <a:p>
            <a:r>
              <a:rPr lang="pt-BR" sz="1200" dirty="0">
                <a:solidFill>
                  <a:schemeClr val="accent6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6.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Ele vai à praia todos os dias.</a:t>
            </a:r>
          </a:p>
          <a:p>
            <a:r>
              <a:rPr lang="pt-BR" sz="1200" dirty="0">
                <a:solidFill>
                  <a:schemeClr val="accent6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7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. Ele adora jogar futebol.</a:t>
            </a:r>
          </a:p>
          <a:p>
            <a:r>
              <a:rPr lang="pt-BR" sz="1200" dirty="0">
                <a:solidFill>
                  <a:schemeClr val="accent6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8.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Ele vai à escola.</a:t>
            </a:r>
          </a:p>
          <a:p>
            <a:r>
              <a:rPr lang="pt-BR" sz="1200" dirty="0">
                <a:solidFill>
                  <a:schemeClr val="accent6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9.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Ele vai trabalhar?</a:t>
            </a:r>
          </a:p>
          <a:p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10. Ele escreve um e-mail para seu melhor amigo.</a:t>
            </a:r>
          </a:p>
          <a:p>
            <a:r>
              <a:rPr lang="pt-BR" sz="1200" dirty="0">
                <a:solidFill>
                  <a:schemeClr val="accent6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11.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Ele se acha muito bonito.</a:t>
            </a:r>
          </a:p>
          <a:p>
            <a:r>
              <a:rPr lang="pt-BR" sz="1200" dirty="0">
                <a:solidFill>
                  <a:schemeClr val="accent6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12.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Geralmente chove todos os dias aqui.</a:t>
            </a:r>
          </a:p>
          <a:p>
            <a:r>
              <a:rPr lang="pt-BR" sz="1200" dirty="0">
                <a:solidFill>
                  <a:schemeClr val="accent6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13.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Cheira muito bem na cozinha.</a:t>
            </a:r>
          </a:p>
          <a:p>
            <a:r>
              <a:rPr lang="pt-BR" sz="1200" dirty="0">
                <a:solidFill>
                  <a:schemeClr val="accent6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14.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Geralmente cantamos músicas à noite.</a:t>
            </a:r>
          </a:p>
          <a:p>
            <a:r>
              <a:rPr lang="pt-BR" sz="1200" dirty="0">
                <a:solidFill>
                  <a:schemeClr val="accent6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15.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Vamos a uma galeria todos os domingos. </a:t>
            </a:r>
          </a:p>
          <a:p>
            <a:r>
              <a:rPr lang="pt-BR" sz="1200" dirty="0">
                <a:solidFill>
                  <a:schemeClr val="accent6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16.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Ele escreve um e-mail?</a:t>
            </a:r>
          </a:p>
          <a:p>
            <a:r>
              <a:rPr lang="pt-BR" sz="1200" dirty="0">
                <a:solidFill>
                  <a:schemeClr val="accent6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17.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O sol nasce no leste. </a:t>
            </a:r>
          </a:p>
          <a:p>
            <a:r>
              <a:rPr lang="pt-BR" sz="1200" dirty="0">
                <a:solidFill>
                  <a:schemeClr val="accent6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18.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Bob sempre escova os dentes.</a:t>
            </a:r>
          </a:p>
          <a:p>
            <a:r>
              <a:rPr lang="pt-BR" sz="1200" dirty="0">
                <a:solidFill>
                  <a:schemeClr val="accent6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19.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Ela acorda cedo todos os dias.</a:t>
            </a:r>
          </a:p>
          <a:p>
            <a:r>
              <a:rPr lang="pt-BR" sz="1200" dirty="0">
                <a:solidFill>
                  <a:schemeClr val="accent6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20.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Eles falam inglês.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38B5CC74-6542-4B3E-A5C6-9CBB4B0906A6}"/>
              </a:ext>
            </a:extLst>
          </p:cNvPr>
          <p:cNvSpPr txBox="1"/>
          <p:nvPr/>
        </p:nvSpPr>
        <p:spPr>
          <a:xfrm>
            <a:off x="3473817" y="1244971"/>
            <a:ext cx="2929950" cy="42705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1" dirty="0">
                <a:solidFill>
                  <a:srgbClr val="4472C4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QUESTIONS</a:t>
            </a:r>
            <a:endParaRPr lang="pt-BR" sz="1200" dirty="0">
              <a:effectLst/>
              <a:latin typeface="system-ui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1.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Onde você trabalha?</a:t>
            </a: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2.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O que ele faz?</a:t>
            </a: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3.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Como eles vêm aqui?</a:t>
            </a: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4.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Quando começamos?</a:t>
            </a: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5.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Por que eles jogam futebol tão tarde?</a:t>
            </a: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6.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O que ela gosta de fazer no fim de semana?</a:t>
            </a: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7.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Onde você vai ao cinema?</a:t>
            </a: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8.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Quando partimos?</a:t>
            </a: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9.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Você estuda muito?</a:t>
            </a: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10.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Você tem filhos?</a:t>
            </a: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11.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Você tem tempo?</a:t>
            </a: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12.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Ela bebe cerveja?</a:t>
            </a: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13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. Você gosta de se atrasar?</a:t>
            </a: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14.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Ela estuda italiano?</a:t>
            </a: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15.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Por que você vem aqui?</a:t>
            </a: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16.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Você lê livros?</a:t>
            </a: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17.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Você vê as estrelas?</a:t>
            </a: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18.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Eles falam chinês?</a:t>
            </a: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19.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Ele nada?</a:t>
            </a: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20.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Ela ouve jazz?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54AEC405-DE2B-43A5-B016-EF4482816E64}"/>
              </a:ext>
            </a:extLst>
          </p:cNvPr>
          <p:cNvSpPr txBox="1"/>
          <p:nvPr/>
        </p:nvSpPr>
        <p:spPr>
          <a:xfrm>
            <a:off x="377688" y="6204460"/>
            <a:ext cx="5769142" cy="138499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pt-BR" sz="1200" b="1" dirty="0">
                <a:solidFill>
                  <a:srgbClr val="AEAAAA"/>
                </a:solidFill>
                <a:effectLst/>
                <a:latin typeface="system-ui"/>
                <a:ea typeface="Times New Roman" panose="02020603050405020304" pitchFamily="18" charset="0"/>
              </a:rPr>
              <a:t>DAILY ROUTINE</a:t>
            </a:r>
          </a:p>
          <a:p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a)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A que horas você costuma se levantar?</a:t>
            </a: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b)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O que você costuma comer no café da manhã?</a:t>
            </a: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c)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O que você gosta de fazer depois de voltar para casa?</a:t>
            </a: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d)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Quantas horas você fica online todos os dias?</a:t>
            </a: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e)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O que você gosta de fazer nos finais de semana?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95403E68-757C-4759-B29B-7A1920A468A3}"/>
              </a:ext>
            </a:extLst>
          </p:cNvPr>
          <p:cNvSpPr txBox="1"/>
          <p:nvPr/>
        </p:nvSpPr>
        <p:spPr>
          <a:xfrm>
            <a:off x="375989" y="7753512"/>
            <a:ext cx="5769142" cy="138499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pt-BR" sz="1200" b="1" dirty="0">
                <a:solidFill>
                  <a:srgbClr val="AEAAAA"/>
                </a:solidFill>
                <a:effectLst/>
                <a:latin typeface="system-ui"/>
                <a:ea typeface="Times New Roman" panose="02020603050405020304" pitchFamily="18" charset="0"/>
              </a:rPr>
              <a:t>TRANSPORTATION</a:t>
            </a:r>
          </a:p>
          <a:p>
            <a:endParaRPr lang="pt-BR" sz="1200" dirty="0">
              <a:latin typeface="system-ui"/>
              <a:cs typeface="Times New Roman" panose="02020603050405020304" pitchFamily="18" charset="0"/>
            </a:endParaRPr>
          </a:p>
          <a:p>
            <a:r>
              <a:rPr lang="pt-BR" sz="1200" dirty="0">
                <a:latin typeface="system-ui"/>
                <a:cs typeface="Times New Roman" panose="02020603050405020304" pitchFamily="18" charset="0"/>
              </a:rPr>
              <a:t>a) Com que frequência você usa transporte público?</a:t>
            </a:r>
          </a:p>
          <a:p>
            <a:r>
              <a:rPr lang="pt-BR" sz="1200" dirty="0">
                <a:latin typeface="system-ui"/>
                <a:cs typeface="Times New Roman" panose="02020603050405020304" pitchFamily="18" charset="0"/>
              </a:rPr>
              <a:t>b) O estacionamento é um problema na sua cidade?</a:t>
            </a:r>
          </a:p>
          <a:p>
            <a:r>
              <a:rPr lang="pt-BR" sz="1200" dirty="0">
                <a:latin typeface="system-ui"/>
                <a:cs typeface="Times New Roman" panose="02020603050405020304" pitchFamily="18" charset="0"/>
              </a:rPr>
              <a:t>c) Você gosta de usar o Uber? Por quê?</a:t>
            </a:r>
          </a:p>
          <a:p>
            <a:r>
              <a:rPr lang="pt-BR" sz="1200" dirty="0">
                <a:latin typeface="system-ui"/>
                <a:cs typeface="Times New Roman" panose="02020603050405020304" pitchFamily="18" charset="0"/>
              </a:rPr>
              <a:t>d) Você acha que o transporte público é caro?</a:t>
            </a:r>
          </a:p>
          <a:p>
            <a:r>
              <a:rPr lang="pt-BR" sz="1200" dirty="0">
                <a:latin typeface="system-ui"/>
                <a:cs typeface="Times New Roman" panose="02020603050405020304" pitchFamily="18" charset="0"/>
              </a:rPr>
              <a:t>e) Você prefere ônibus ou avião?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CBB7AC5D-60E1-4CA5-8BBF-520A64FFE75E}"/>
              </a:ext>
            </a:extLst>
          </p:cNvPr>
          <p:cNvSpPr txBox="1"/>
          <p:nvPr/>
        </p:nvSpPr>
        <p:spPr>
          <a:xfrm>
            <a:off x="1868557" y="854923"/>
            <a:ext cx="576469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i="1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14) Fale em Inglês as frases do Site: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BA2FDF48-8E76-4BAD-BAD8-EBD48FBE4B09}"/>
              </a:ext>
            </a:extLst>
          </p:cNvPr>
          <p:cNvSpPr/>
          <p:nvPr/>
        </p:nvSpPr>
        <p:spPr>
          <a:xfrm>
            <a:off x="133028" y="9398860"/>
            <a:ext cx="6572571" cy="28123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/>
              <a:t>© </a:t>
            </a:r>
            <a:r>
              <a:rPr lang="pt-BR" sz="1000" dirty="0">
                <a:solidFill>
                  <a:schemeClr val="bg1"/>
                </a:solidFill>
              </a:rPr>
              <a:t>www.trainup.com</a:t>
            </a:r>
            <a:r>
              <a:rPr lang="pt-BR" sz="1000" dirty="0"/>
              <a:t>					Page | 8 - 9</a:t>
            </a: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FC145101-3F44-4E2B-BFB8-9A4830AFD41E}"/>
              </a:ext>
            </a:extLst>
          </p:cNvPr>
          <p:cNvSpPr/>
          <p:nvPr/>
        </p:nvSpPr>
        <p:spPr>
          <a:xfrm>
            <a:off x="141670" y="343417"/>
            <a:ext cx="1602910" cy="388580"/>
          </a:xfrm>
          <a:prstGeom prst="roundRect">
            <a:avLst>
              <a:gd name="adj" fmla="val 0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TEST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A260FDFC-0482-4DA9-9557-F0073224504C}"/>
              </a:ext>
            </a:extLst>
          </p:cNvPr>
          <p:cNvSpPr txBox="1"/>
          <p:nvPr/>
        </p:nvSpPr>
        <p:spPr>
          <a:xfrm>
            <a:off x="4332855" y="268411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1">
                    <a:lumMod val="75000"/>
                  </a:schemeClr>
                </a:solidFill>
              </a:rPr>
              <a:t>Lesson 01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04080CFD-0A30-47E2-A138-4C51A0E0DEC2}"/>
              </a:ext>
            </a:extLst>
          </p:cNvPr>
          <p:cNvSpPr txBox="1"/>
          <p:nvPr/>
        </p:nvSpPr>
        <p:spPr>
          <a:xfrm>
            <a:off x="4899338" y="690252"/>
            <a:ext cx="13276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 err="1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Simple</a:t>
            </a:r>
            <a:r>
              <a:rPr lang="pt-BR" sz="1400" i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sz="1400" i="1" dirty="0" err="1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Present</a:t>
            </a:r>
            <a:endParaRPr lang="pt-BR" sz="1400" i="1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9912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3"/>
          <p:cNvSpPr/>
          <p:nvPr/>
        </p:nvSpPr>
        <p:spPr>
          <a:xfrm>
            <a:off x="9681840" y="550800"/>
            <a:ext cx="1851120" cy="319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52400" y="165100"/>
            <a:ext cx="6553200" cy="9504362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16F64D7B-3B86-40F9-B0E5-37BE6A1EFD44}"/>
              </a:ext>
            </a:extLst>
          </p:cNvPr>
          <p:cNvSpPr txBox="1"/>
          <p:nvPr/>
        </p:nvSpPr>
        <p:spPr>
          <a:xfrm>
            <a:off x="544429" y="1555647"/>
            <a:ext cx="5733189" cy="597304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pt-BR" sz="1200" b="1" dirty="0">
                <a:solidFill>
                  <a:srgbClr val="AEAAAA"/>
                </a:solidFill>
                <a:effectLst/>
                <a:latin typeface="system-ui"/>
                <a:ea typeface="Times New Roman" panose="02020603050405020304" pitchFamily="18" charset="0"/>
              </a:rPr>
              <a:t>COMMON SENTENCES</a:t>
            </a:r>
          </a:p>
          <a:p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pt-BR" sz="1200" dirty="0">
                <a:solidFill>
                  <a:schemeClr val="bg1">
                    <a:lumMod val="50000"/>
                  </a:schemeClr>
                </a:solidFill>
                <a:effectLst/>
                <a:latin typeface="system-ui"/>
                <a:ea typeface="Calibri" panose="020F0502020204030204" pitchFamily="34" charset="0"/>
                <a:cs typeface="Segoe UI" panose="020B0502040204020203" pitchFamily="34" charset="0"/>
              </a:rPr>
              <a:t>1.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Segoe UI" panose="020B0502040204020203" pitchFamily="34" charset="0"/>
              </a:rPr>
              <a:t>Pretendo encontrar um novo apartamento.</a:t>
            </a:r>
          </a:p>
          <a:p>
            <a:pPr>
              <a:lnSpc>
                <a:spcPct val="150000"/>
              </a:lnSpc>
            </a:pPr>
            <a:r>
              <a:rPr lang="pt-BR" sz="1200" dirty="0">
                <a:solidFill>
                  <a:schemeClr val="bg1">
                    <a:lumMod val="50000"/>
                  </a:schemeClr>
                </a:solidFill>
                <a:effectLst/>
                <a:latin typeface="system-ui"/>
                <a:ea typeface="Calibri" panose="020F0502020204030204" pitchFamily="34" charset="0"/>
                <a:cs typeface="Segoe UI" panose="020B0502040204020203" pitchFamily="34" charset="0"/>
              </a:rPr>
              <a:t>2.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Segoe UI" panose="020B0502040204020203" pitchFamily="34" charset="0"/>
              </a:rPr>
              <a:t>Pretendo relaxar nas férias.</a:t>
            </a:r>
          </a:p>
          <a:p>
            <a:pPr>
              <a:lnSpc>
                <a:spcPct val="150000"/>
              </a:lnSpc>
            </a:pPr>
            <a:r>
              <a:rPr lang="pt-BR" sz="1200" dirty="0">
                <a:solidFill>
                  <a:schemeClr val="bg1">
                    <a:lumMod val="50000"/>
                  </a:schemeClr>
                </a:solidFill>
                <a:effectLst/>
                <a:latin typeface="system-ui"/>
                <a:ea typeface="Calibri" panose="020F0502020204030204" pitchFamily="34" charset="0"/>
                <a:cs typeface="Segoe UI" panose="020B0502040204020203" pitchFamily="34" charset="0"/>
              </a:rPr>
              <a:t>3.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Segoe UI" panose="020B0502040204020203" pitchFamily="34" charset="0"/>
              </a:rPr>
              <a:t>Pretendo surpreender meus pais.</a:t>
            </a:r>
          </a:p>
          <a:p>
            <a:pPr>
              <a:lnSpc>
                <a:spcPct val="150000"/>
              </a:lnSpc>
            </a:pPr>
            <a:r>
              <a:rPr lang="pt-BR" sz="1200" dirty="0">
                <a:solidFill>
                  <a:schemeClr val="bg1">
                    <a:lumMod val="50000"/>
                  </a:schemeClr>
                </a:solidFill>
                <a:effectLst/>
                <a:latin typeface="system-ui"/>
                <a:ea typeface="Calibri" panose="020F0502020204030204" pitchFamily="34" charset="0"/>
                <a:cs typeface="Segoe UI" panose="020B0502040204020203" pitchFamily="34" charset="0"/>
              </a:rPr>
              <a:t>4.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Segoe UI" panose="020B0502040204020203" pitchFamily="34" charset="0"/>
              </a:rPr>
              <a:t>Pretendo lavar meu carro.</a:t>
            </a:r>
          </a:p>
          <a:p>
            <a:pPr>
              <a:lnSpc>
                <a:spcPct val="150000"/>
              </a:lnSpc>
            </a:pPr>
            <a:r>
              <a:rPr lang="pt-BR" sz="1200" dirty="0">
                <a:solidFill>
                  <a:schemeClr val="bg1">
                    <a:lumMod val="50000"/>
                  </a:schemeClr>
                </a:solidFill>
                <a:effectLst/>
                <a:latin typeface="system-ui"/>
                <a:ea typeface="Calibri" panose="020F0502020204030204" pitchFamily="34" charset="0"/>
                <a:cs typeface="Segoe UI" panose="020B0502040204020203" pitchFamily="34" charset="0"/>
              </a:rPr>
              <a:t>5.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Segoe UI" panose="020B0502040204020203" pitchFamily="34" charset="0"/>
              </a:rPr>
              <a:t>Pretendo adotar uma criança.</a:t>
            </a:r>
          </a:p>
          <a:p>
            <a:pPr>
              <a:lnSpc>
                <a:spcPct val="150000"/>
              </a:lnSpc>
            </a:pPr>
            <a:r>
              <a:rPr lang="pt-BR" sz="1200" dirty="0">
                <a:solidFill>
                  <a:schemeClr val="bg1">
                    <a:lumMod val="50000"/>
                  </a:schemeClr>
                </a:solidFill>
                <a:effectLst/>
                <a:latin typeface="system-ui"/>
                <a:ea typeface="Calibri" panose="020F0502020204030204" pitchFamily="34" charset="0"/>
                <a:cs typeface="Segoe UI" panose="020B0502040204020203" pitchFamily="34" charset="0"/>
              </a:rPr>
              <a:t>6.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Segoe UI" panose="020B0502040204020203" pitchFamily="34" charset="0"/>
              </a:rPr>
              <a:t>É minha vez de levá-lo para casa.</a:t>
            </a:r>
          </a:p>
          <a:p>
            <a:pPr>
              <a:lnSpc>
                <a:spcPct val="150000"/>
              </a:lnSpc>
            </a:pPr>
            <a:r>
              <a:rPr lang="pt-BR" sz="1200" dirty="0">
                <a:solidFill>
                  <a:schemeClr val="bg1">
                    <a:lumMod val="50000"/>
                  </a:schemeClr>
                </a:solidFill>
                <a:effectLst/>
                <a:latin typeface="system-ui"/>
                <a:ea typeface="Calibri" panose="020F0502020204030204" pitchFamily="34" charset="0"/>
                <a:cs typeface="Segoe UI" panose="020B0502040204020203" pitchFamily="34" charset="0"/>
              </a:rPr>
              <a:t>7.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Segoe UI" panose="020B0502040204020203" pitchFamily="34" charset="0"/>
              </a:rPr>
              <a:t>É minha vez de lavar a roupa.</a:t>
            </a:r>
          </a:p>
          <a:p>
            <a:pPr>
              <a:lnSpc>
                <a:spcPct val="150000"/>
              </a:lnSpc>
            </a:pPr>
            <a:r>
              <a:rPr lang="pt-BR" sz="1200" dirty="0">
                <a:solidFill>
                  <a:schemeClr val="bg1">
                    <a:lumMod val="50000"/>
                  </a:schemeClr>
                </a:solidFill>
                <a:effectLst/>
                <a:latin typeface="system-ui"/>
                <a:ea typeface="Calibri" panose="020F0502020204030204" pitchFamily="34" charset="0"/>
                <a:cs typeface="Segoe UI" panose="020B0502040204020203" pitchFamily="34" charset="0"/>
              </a:rPr>
              <a:t>8.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Segoe UI" panose="020B0502040204020203" pitchFamily="34" charset="0"/>
              </a:rPr>
              <a:t>É minha vez de trabalhar até tarde.</a:t>
            </a:r>
          </a:p>
          <a:p>
            <a:pPr>
              <a:lnSpc>
                <a:spcPct val="150000"/>
              </a:lnSpc>
            </a:pPr>
            <a:r>
              <a:rPr lang="pt-BR" sz="1200" dirty="0">
                <a:solidFill>
                  <a:schemeClr val="bg1">
                    <a:lumMod val="50000"/>
                  </a:schemeClr>
                </a:solidFill>
                <a:effectLst/>
                <a:latin typeface="system-ui"/>
                <a:ea typeface="Calibri" panose="020F0502020204030204" pitchFamily="34" charset="0"/>
                <a:cs typeface="Segoe UI" panose="020B0502040204020203" pitchFamily="34" charset="0"/>
              </a:rPr>
              <a:t>9.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Segoe UI" panose="020B0502040204020203" pitchFamily="34" charset="0"/>
              </a:rPr>
              <a:t>É minha vez de tirar o lixo.</a:t>
            </a:r>
          </a:p>
          <a:p>
            <a:pPr>
              <a:lnSpc>
                <a:spcPct val="150000"/>
              </a:lnSpc>
            </a:pPr>
            <a:r>
              <a:rPr lang="pt-BR" sz="1200" dirty="0">
                <a:solidFill>
                  <a:schemeClr val="bg1">
                    <a:lumMod val="50000"/>
                  </a:schemeClr>
                </a:solidFill>
                <a:effectLst/>
                <a:latin typeface="system-ui"/>
                <a:ea typeface="Calibri" panose="020F0502020204030204" pitchFamily="34" charset="0"/>
                <a:cs typeface="Segoe UI" panose="020B0502040204020203" pitchFamily="34" charset="0"/>
              </a:rPr>
              <a:t>10.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Segoe UI" panose="020B0502040204020203" pitchFamily="34" charset="0"/>
              </a:rPr>
              <a:t>É a minha vez de escolher onde vamos comer.</a:t>
            </a:r>
          </a:p>
          <a:p>
            <a:pPr>
              <a:lnSpc>
                <a:spcPct val="150000"/>
              </a:lnSpc>
            </a:pPr>
            <a:r>
              <a:rPr lang="pt-BR" sz="1200" dirty="0">
                <a:solidFill>
                  <a:schemeClr val="bg1">
                    <a:lumMod val="50000"/>
                  </a:schemeClr>
                </a:solidFill>
                <a:effectLst/>
                <a:latin typeface="system-ui"/>
                <a:ea typeface="Calibri" panose="020F0502020204030204" pitchFamily="34" charset="0"/>
                <a:cs typeface="Segoe UI" panose="020B0502040204020203" pitchFamily="34" charset="0"/>
              </a:rPr>
              <a:t>11.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Segoe UI" panose="020B0502040204020203" pitchFamily="34" charset="0"/>
              </a:rPr>
              <a:t>Tem certeza?</a:t>
            </a:r>
          </a:p>
          <a:p>
            <a:pPr>
              <a:lnSpc>
                <a:spcPct val="150000"/>
              </a:lnSpc>
            </a:pPr>
            <a:r>
              <a:rPr lang="pt-BR" sz="1200" dirty="0">
                <a:solidFill>
                  <a:schemeClr val="bg1">
                    <a:lumMod val="50000"/>
                  </a:schemeClr>
                </a:solidFill>
                <a:effectLst/>
                <a:latin typeface="system-ui"/>
                <a:ea typeface="Calibri" panose="020F0502020204030204" pitchFamily="34" charset="0"/>
                <a:cs typeface="Segoe UI" panose="020B0502040204020203" pitchFamily="34" charset="0"/>
              </a:rPr>
              <a:t>12.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Segoe UI" panose="020B0502040204020203" pitchFamily="34" charset="0"/>
              </a:rPr>
              <a:t>Você tem certeza disso?</a:t>
            </a:r>
          </a:p>
          <a:p>
            <a:pPr>
              <a:lnSpc>
                <a:spcPct val="150000"/>
              </a:lnSpc>
            </a:pPr>
            <a:r>
              <a:rPr lang="pt-BR" sz="1200" dirty="0">
                <a:solidFill>
                  <a:schemeClr val="bg1">
                    <a:lumMod val="50000"/>
                  </a:schemeClr>
                </a:solidFill>
                <a:effectLst/>
                <a:latin typeface="system-ui"/>
                <a:ea typeface="Calibri" panose="020F0502020204030204" pitchFamily="34" charset="0"/>
                <a:cs typeface="Segoe UI" panose="020B0502040204020203" pitchFamily="34" charset="0"/>
              </a:rPr>
              <a:t>13.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Segoe UI" panose="020B0502040204020203" pitchFamily="34" charset="0"/>
              </a:rPr>
              <a:t>Você tem certeza do que disse?</a:t>
            </a:r>
          </a:p>
          <a:p>
            <a:pPr>
              <a:lnSpc>
                <a:spcPct val="150000"/>
              </a:lnSpc>
            </a:pPr>
            <a:r>
              <a:rPr lang="pt-BR" sz="1200" dirty="0">
                <a:solidFill>
                  <a:schemeClr val="bg1">
                    <a:lumMod val="50000"/>
                  </a:schemeClr>
                </a:solidFill>
                <a:effectLst/>
                <a:latin typeface="system-ui"/>
                <a:ea typeface="Calibri" panose="020F0502020204030204" pitchFamily="34" charset="0"/>
                <a:cs typeface="Segoe UI" panose="020B0502040204020203" pitchFamily="34" charset="0"/>
              </a:rPr>
              <a:t>14.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Segoe UI" panose="020B0502040204020203" pitchFamily="34" charset="0"/>
              </a:rPr>
              <a:t>Tem certeza de que ele não virá?</a:t>
            </a:r>
          </a:p>
          <a:p>
            <a:pPr>
              <a:lnSpc>
                <a:spcPct val="150000"/>
              </a:lnSpc>
            </a:pPr>
            <a:r>
              <a:rPr lang="pt-BR" sz="1200" dirty="0">
                <a:solidFill>
                  <a:schemeClr val="bg1">
                    <a:lumMod val="50000"/>
                  </a:schemeClr>
                </a:solidFill>
                <a:effectLst/>
                <a:latin typeface="system-ui"/>
                <a:ea typeface="Calibri" panose="020F0502020204030204" pitchFamily="34" charset="0"/>
                <a:cs typeface="Segoe UI" panose="020B0502040204020203" pitchFamily="34" charset="0"/>
              </a:rPr>
              <a:t>15.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Segoe UI" panose="020B0502040204020203" pitchFamily="34" charset="0"/>
              </a:rPr>
              <a:t>Tenho certeza da minha fé.</a:t>
            </a:r>
          </a:p>
          <a:p>
            <a:pPr>
              <a:lnSpc>
                <a:spcPct val="150000"/>
              </a:lnSpc>
            </a:pPr>
            <a:r>
              <a:rPr lang="pt-BR" sz="1200" dirty="0">
                <a:solidFill>
                  <a:schemeClr val="bg1">
                    <a:lumMod val="50000"/>
                  </a:schemeClr>
                </a:solidFill>
                <a:effectLst/>
                <a:latin typeface="system-ui"/>
                <a:ea typeface="Calibri" panose="020F0502020204030204" pitchFamily="34" charset="0"/>
                <a:cs typeface="Segoe UI" panose="020B0502040204020203" pitchFamily="34" charset="0"/>
              </a:rPr>
              <a:t>16.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Segoe UI" panose="020B0502040204020203" pitchFamily="34" charset="0"/>
              </a:rPr>
              <a:t>A propósito, há banheiro no apartamento?</a:t>
            </a:r>
          </a:p>
          <a:p>
            <a:pPr>
              <a:lnSpc>
                <a:spcPct val="150000"/>
              </a:lnSpc>
            </a:pPr>
            <a:r>
              <a:rPr lang="pt-BR" sz="1200" dirty="0">
                <a:solidFill>
                  <a:schemeClr val="bg1">
                    <a:lumMod val="50000"/>
                  </a:schemeClr>
                </a:solidFill>
                <a:effectLst/>
                <a:latin typeface="system-ui"/>
                <a:ea typeface="Calibri" panose="020F0502020204030204" pitchFamily="34" charset="0"/>
                <a:cs typeface="Segoe UI" panose="020B0502040204020203" pitchFamily="34" charset="0"/>
              </a:rPr>
              <a:t>17.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Segoe UI" panose="020B0502040204020203" pitchFamily="34" charset="0"/>
              </a:rPr>
              <a:t>A propósito, você tem alguma mudança em você?</a:t>
            </a:r>
          </a:p>
          <a:p>
            <a:pPr>
              <a:lnSpc>
                <a:spcPct val="150000"/>
              </a:lnSpc>
            </a:pPr>
            <a:r>
              <a:rPr lang="pt-BR" sz="1200" dirty="0">
                <a:solidFill>
                  <a:schemeClr val="bg1">
                    <a:lumMod val="50000"/>
                  </a:schemeClr>
                </a:solidFill>
                <a:effectLst/>
                <a:latin typeface="system-ui"/>
                <a:ea typeface="Calibri" panose="020F0502020204030204" pitchFamily="34" charset="0"/>
                <a:cs typeface="Segoe UI" panose="020B0502040204020203" pitchFamily="34" charset="0"/>
              </a:rPr>
              <a:t>18.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Segoe UI" panose="020B0502040204020203" pitchFamily="34" charset="0"/>
              </a:rPr>
              <a:t>Aliás, ele é uma pessoa difícil.</a:t>
            </a:r>
          </a:p>
          <a:p>
            <a:pPr>
              <a:lnSpc>
                <a:spcPct val="150000"/>
              </a:lnSpc>
            </a:pPr>
            <a:r>
              <a:rPr lang="pt-BR" sz="1200" dirty="0">
                <a:solidFill>
                  <a:schemeClr val="bg1">
                    <a:lumMod val="50000"/>
                  </a:schemeClr>
                </a:solidFill>
                <a:effectLst/>
                <a:latin typeface="system-ui"/>
                <a:ea typeface="Calibri" panose="020F0502020204030204" pitchFamily="34" charset="0"/>
                <a:cs typeface="Segoe UI" panose="020B0502040204020203" pitchFamily="34" charset="0"/>
              </a:rPr>
              <a:t>19.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Segoe UI" panose="020B0502040204020203" pitchFamily="34" charset="0"/>
              </a:rPr>
              <a:t>A propósito, saia daqui.</a:t>
            </a:r>
          </a:p>
          <a:p>
            <a:pPr>
              <a:lnSpc>
                <a:spcPct val="150000"/>
              </a:lnSpc>
            </a:pPr>
            <a:r>
              <a:rPr lang="pt-BR" sz="1200" dirty="0">
                <a:solidFill>
                  <a:schemeClr val="bg1">
                    <a:lumMod val="50000"/>
                  </a:schemeClr>
                </a:solidFill>
                <a:effectLst/>
                <a:latin typeface="system-ui"/>
                <a:ea typeface="Calibri" panose="020F0502020204030204" pitchFamily="34" charset="0"/>
                <a:cs typeface="Segoe UI" panose="020B0502040204020203" pitchFamily="34" charset="0"/>
              </a:rPr>
              <a:t>20.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Segoe UI" panose="020B0502040204020203" pitchFamily="34" charset="0"/>
              </a:rPr>
              <a:t>A propósito, adorei sua camisa.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4636D235-C220-430A-A91C-A685F0832EC0}"/>
              </a:ext>
            </a:extLst>
          </p:cNvPr>
          <p:cNvSpPr txBox="1"/>
          <p:nvPr/>
        </p:nvSpPr>
        <p:spPr>
          <a:xfrm>
            <a:off x="508476" y="7748061"/>
            <a:ext cx="5769142" cy="126406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pt-BR" sz="1200" b="1" dirty="0">
                <a:solidFill>
                  <a:srgbClr val="AEAAAA"/>
                </a:solidFill>
                <a:effectLst/>
                <a:latin typeface="system-ui"/>
                <a:ea typeface="Times New Roman" panose="02020603050405020304" pitchFamily="18" charset="0"/>
              </a:rPr>
              <a:t>PHRASAL VERBS</a:t>
            </a:r>
          </a:p>
          <a:p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pt-BR" sz="1200" dirty="0">
                <a:solidFill>
                  <a:schemeClr val="bg1">
                    <a:lumMod val="50000"/>
                  </a:schemeClr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pt-BR" sz="1200" dirty="0">
                <a:solidFill>
                  <a:schemeClr val="bg1">
                    <a:lumMod val="50000"/>
                  </a:schemeClr>
                </a:solidFill>
                <a:effectLst/>
                <a:latin typeface="system-ui"/>
                <a:ea typeface="Calibri" panose="020F0502020204030204" pitchFamily="34" charset="0"/>
                <a:cs typeface="Segoe UI" panose="020B0502040204020203" pitchFamily="34" charset="0"/>
              </a:rPr>
              <a:t>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Segoe UI" panose="020B0502040204020203" pitchFamily="34" charset="0"/>
              </a:rPr>
              <a:t>Bob nos convidou para jantar para comemorar seu aniversário.</a:t>
            </a:r>
          </a:p>
          <a:p>
            <a:pPr>
              <a:lnSpc>
                <a:spcPct val="150000"/>
              </a:lnSpc>
            </a:pPr>
            <a:r>
              <a:rPr lang="pt-BR" sz="1200" dirty="0">
                <a:solidFill>
                  <a:schemeClr val="bg1">
                    <a:lumMod val="50000"/>
                  </a:schemeClr>
                </a:solidFill>
                <a:effectLst/>
                <a:latin typeface="system-ui"/>
                <a:ea typeface="Calibri" panose="020F0502020204030204" pitchFamily="34" charset="0"/>
                <a:cs typeface="Segoe UI" panose="020B0502040204020203" pitchFamily="34" charset="0"/>
              </a:rPr>
              <a:t>2.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Segoe UI" panose="020B0502040204020203" pitchFamily="34" charset="0"/>
              </a:rPr>
              <a:t>Sua história não bate.</a:t>
            </a:r>
          </a:p>
          <a:p>
            <a:pPr>
              <a:lnSpc>
                <a:spcPct val="150000"/>
              </a:lnSpc>
            </a:pPr>
            <a:r>
              <a:rPr lang="pt-BR" sz="1200" dirty="0">
                <a:solidFill>
                  <a:schemeClr val="bg1">
                    <a:lumMod val="50000"/>
                  </a:schemeClr>
                </a:solidFill>
                <a:effectLst/>
                <a:latin typeface="system-ui"/>
                <a:ea typeface="Calibri" panose="020F0502020204030204" pitchFamily="34" charset="0"/>
                <a:cs typeface="Segoe UI" panose="020B0502040204020203" pitchFamily="34" charset="0"/>
              </a:rPr>
              <a:t>3.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Segoe UI" panose="020B0502040204020203" pitchFamily="34" charset="0"/>
              </a:rPr>
              <a:t>Jane quebrou com a morte de seu pai.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616EF325-8425-4B4F-9483-3C4E22C529AF}"/>
              </a:ext>
            </a:extLst>
          </p:cNvPr>
          <p:cNvSpPr/>
          <p:nvPr/>
        </p:nvSpPr>
        <p:spPr>
          <a:xfrm>
            <a:off x="133028" y="9398860"/>
            <a:ext cx="6572571" cy="28123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/>
              <a:t>© </a:t>
            </a:r>
            <a:r>
              <a:rPr lang="pt-BR" sz="1000" dirty="0">
                <a:solidFill>
                  <a:schemeClr val="bg1"/>
                </a:solidFill>
              </a:rPr>
              <a:t>www.trainup.com</a:t>
            </a:r>
            <a:r>
              <a:rPr lang="pt-BR" sz="1000" dirty="0"/>
              <a:t>					Page | 9- 9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9EB61E88-D430-4216-8151-3BB863BC5EE0}"/>
              </a:ext>
            </a:extLst>
          </p:cNvPr>
          <p:cNvSpPr/>
          <p:nvPr/>
        </p:nvSpPr>
        <p:spPr>
          <a:xfrm>
            <a:off x="141670" y="343417"/>
            <a:ext cx="1602910" cy="388580"/>
          </a:xfrm>
          <a:prstGeom prst="roundRect">
            <a:avLst>
              <a:gd name="adj" fmla="val 0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TEST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2DA8C7C9-809E-4FED-84FF-3991CB92540B}"/>
              </a:ext>
            </a:extLst>
          </p:cNvPr>
          <p:cNvSpPr txBox="1"/>
          <p:nvPr/>
        </p:nvSpPr>
        <p:spPr>
          <a:xfrm>
            <a:off x="4332855" y="268411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1">
                    <a:lumMod val="75000"/>
                  </a:schemeClr>
                </a:solidFill>
              </a:rPr>
              <a:t>Lesson 01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AF041273-93D4-4D2A-9D82-6849E8A2ADDD}"/>
              </a:ext>
            </a:extLst>
          </p:cNvPr>
          <p:cNvSpPr txBox="1"/>
          <p:nvPr/>
        </p:nvSpPr>
        <p:spPr>
          <a:xfrm>
            <a:off x="4899338" y="690252"/>
            <a:ext cx="13276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 err="1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Simple</a:t>
            </a:r>
            <a:r>
              <a:rPr lang="pt-BR" sz="1400" i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sz="1400" i="1" dirty="0" err="1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Present</a:t>
            </a:r>
            <a:endParaRPr lang="pt-BR" sz="1400" i="1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7827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10656</TotalTime>
  <Words>1984</Words>
  <Application>Microsoft Office PowerPoint</Application>
  <PresentationFormat>Papel A4 (210 x 297 mm)</PresentationFormat>
  <Paragraphs>417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8" baseType="lpstr">
      <vt:lpstr>Arial</vt:lpstr>
      <vt:lpstr>Calibri</vt:lpstr>
      <vt:lpstr>Calibri Light</vt:lpstr>
      <vt:lpstr>Segoe UI</vt:lpstr>
      <vt:lpstr>Symbol</vt:lpstr>
      <vt:lpstr>system-ui</vt:lpstr>
      <vt:lpstr>Times New Roman</vt:lpstr>
      <vt:lpstr>Wingdings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Conta da Microsoft</dc:creator>
  <dc:description/>
  <cp:lastModifiedBy>fernando ribeiro</cp:lastModifiedBy>
  <cp:revision>528</cp:revision>
  <cp:lastPrinted>2022-03-17T12:52:41Z</cp:lastPrinted>
  <dcterms:created xsi:type="dcterms:W3CDTF">2021-10-15T13:30:39Z</dcterms:created>
  <dcterms:modified xsi:type="dcterms:W3CDTF">2022-05-11T13:53:02Z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Papel A4 (210 x 297 mm)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6</vt:i4>
  </property>
</Properties>
</file>