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60" r:id="rId3"/>
    <p:sldId id="261" r:id="rId4"/>
    <p:sldId id="263" r:id="rId5"/>
    <p:sldId id="262" r:id="rId6"/>
    <p:sldId id="264" r:id="rId7"/>
    <p:sldId id="265" r:id="rId8"/>
    <p:sldId id="267" r:id="rId9"/>
    <p:sldId id="268" r:id="rId10"/>
  </p:sldIdLst>
  <p:sldSz cx="6858000" cy="9906000" type="A4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96" userDrawn="1">
          <p15:clr>
            <a:srgbClr val="A4A3A4"/>
          </p15:clr>
        </p15:guide>
        <p15:guide id="2" pos="4224" userDrawn="1">
          <p15:clr>
            <a:srgbClr val="A4A3A4"/>
          </p15:clr>
        </p15:guide>
        <p15:guide id="3" orient="horz" pos="104" userDrawn="1">
          <p15:clr>
            <a:srgbClr val="A4A3A4"/>
          </p15:clr>
        </p15:guide>
        <p15:guide id="4" orient="horz" pos="60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2346" y="60"/>
      </p:cViewPr>
      <p:guideLst>
        <p:guide pos="96"/>
        <p:guide pos="4224"/>
        <p:guide orient="horz" pos="104"/>
        <p:guide orient="horz" pos="60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4717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4715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7160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24717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4715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71600" y="527400"/>
            <a:ext cx="5914800" cy="887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9120" cy="34484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45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4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7160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F8E04F52-51C7-493A-B145-8288B78CDA01}" type="datetime">
              <a:rPr lang="pt-BR" sz="900" b="0" strike="noStrike" spc="-1">
                <a:solidFill>
                  <a:srgbClr val="8B8B8B"/>
                </a:solidFill>
                <a:latin typeface="Calibri"/>
              </a:rPr>
              <a:t>11/05/2022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2271600" y="9181440"/>
            <a:ext cx="231408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484344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860B8A4-10D3-48D1-AD78-A669CAF0B043}" type="slidenum">
              <a:rPr lang="pt-BR" sz="9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1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5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hyperlink" Target="https://dictionary.cambridge.org/pt/dicionario/ingles/news" TargetMode="External"/><Relationship Id="rId7" Type="http://schemas.openxmlformats.org/officeDocument/2006/relationships/image" Target="../media/image17.jpeg"/><Relationship Id="rId2" Type="http://schemas.openxmlformats.org/officeDocument/2006/relationships/hyperlink" Target="https://dictionary.cambridge.org/pt/dicionario/ingles/ba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hyperlink" Target="https://dictionary.cambridge.org/pt/dicionario/ingles/cried" TargetMode="External"/><Relationship Id="rId4" Type="http://schemas.openxmlformats.org/officeDocument/2006/relationships/hyperlink" Target="https://dictionary.cambridge.org/pt/dicionario/ingles/broke" TargetMode="External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2EA3FD88-CD31-4720-8C07-B5BDA9A42C35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1 - 9</a:t>
            </a:r>
          </a:p>
        </p:txBody>
      </p:sp>
      <p:sp>
        <p:nvSpPr>
          <p:cNvPr id="34" name="Caixa de Texto 2">
            <a:extLst>
              <a:ext uri="{FF2B5EF4-FFF2-40B4-BE49-F238E27FC236}">
                <a16:creationId xmlns:a16="http://schemas.microsoft.com/office/drawing/2014/main" id="{5D60D551-52A8-4968-9BC9-FAB0161CC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909" y="5845785"/>
            <a:ext cx="513226" cy="327750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2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3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4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5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6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7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8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9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10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200" b="1" kern="1200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05223E73-9D88-45E6-B375-A6E00F28DBD9}"/>
              </a:ext>
            </a:extLst>
          </p:cNvPr>
          <p:cNvGrpSpPr/>
          <p:nvPr/>
        </p:nvGrpSpPr>
        <p:grpSpPr>
          <a:xfrm>
            <a:off x="129210" y="1489729"/>
            <a:ext cx="5793616" cy="553002"/>
            <a:chOff x="129210" y="1341685"/>
            <a:chExt cx="5793616" cy="553002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F134DAFD-E937-40F0-A59B-84D0431B67E1}"/>
                </a:ext>
              </a:extLst>
            </p:cNvPr>
            <p:cNvSpPr txBox="1"/>
            <p:nvPr/>
          </p:nvSpPr>
          <p:spPr>
            <a:xfrm>
              <a:off x="158132" y="1341685"/>
              <a:ext cx="576469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b="1" i="1" dirty="0">
                  <a:solidFill>
                    <a:srgbClr val="212529"/>
                  </a:solidFill>
                  <a:effectLst/>
                  <a:latin typeface="system-ui"/>
                  <a:ea typeface="Times New Roman" panose="02020603050405020304" pitchFamily="18" charset="0"/>
                  <a:cs typeface="Times New Roman" panose="02020603050405020304" pitchFamily="18" charset="0"/>
                </a:rPr>
                <a:t>1) Escreva as frases usadas no vídeo:</a:t>
              </a:r>
              <a:endPara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5A072622-0FEB-405B-AA22-B973158C03D6}"/>
                </a:ext>
              </a:extLst>
            </p:cNvPr>
            <p:cNvSpPr txBox="1"/>
            <p:nvPr/>
          </p:nvSpPr>
          <p:spPr>
            <a:xfrm>
              <a:off x="129210" y="1613456"/>
              <a:ext cx="5764694" cy="2812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b="1" i="1" dirty="0">
                  <a:effectLst/>
                  <a:latin typeface="system-ui"/>
                  <a:ea typeface="Calibri" panose="020F0502020204030204" pitchFamily="34" charset="0"/>
                  <a:cs typeface="Times New Roman" panose="02020603050405020304" pitchFamily="18" charset="0"/>
                </a:rPr>
                <a:t>Affirmative		Negative		  Interrogative</a:t>
              </a:r>
              <a:endPara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FEFADA63-FE33-4DF7-8586-794FDE3FE6D3}"/>
              </a:ext>
            </a:extLst>
          </p:cNvPr>
          <p:cNvGrpSpPr/>
          <p:nvPr/>
        </p:nvGrpSpPr>
        <p:grpSpPr>
          <a:xfrm>
            <a:off x="185428" y="3868612"/>
            <a:ext cx="5878726" cy="1297406"/>
            <a:chOff x="335556" y="2882416"/>
            <a:chExt cx="5878726" cy="1297406"/>
          </a:xfrm>
        </p:grpSpPr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EB7FB8D9-479C-4E65-9D7F-667A1FD24178}"/>
                </a:ext>
              </a:extLst>
            </p:cNvPr>
            <p:cNvSpPr txBox="1"/>
            <p:nvPr/>
          </p:nvSpPr>
          <p:spPr>
            <a:xfrm>
              <a:off x="335556" y="2882416"/>
              <a:ext cx="576469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b="1" i="1" dirty="0">
                  <a:solidFill>
                    <a:srgbClr val="212529"/>
                  </a:solidFill>
                  <a:effectLst/>
                  <a:latin typeface="system-ui"/>
                  <a:ea typeface="Times New Roman" panose="02020603050405020304" pitchFamily="18" charset="0"/>
                  <a:cs typeface="Times New Roman" panose="02020603050405020304" pitchFamily="18" charset="0"/>
                </a:rPr>
                <a:t>2) Escreva os verbos em Inglês:</a:t>
              </a:r>
              <a:endParaRPr lang="pt-BR" sz="11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44F47B15-380E-41C1-96F9-992CD2938C24}"/>
                </a:ext>
              </a:extLst>
            </p:cNvPr>
            <p:cNvSpPr txBox="1"/>
            <p:nvPr/>
          </p:nvSpPr>
          <p:spPr>
            <a:xfrm>
              <a:off x="449588" y="3164159"/>
              <a:ext cx="5764694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dirty="0">
                  <a:solidFill>
                    <a:srgbClr val="212529"/>
                  </a:solidFill>
                  <a:latin typeface="system-ui"/>
                </a:rPr>
                <a:t>- Viver </a:t>
              </a:r>
              <a:r>
                <a:rPr lang="pt-BR" sz="1200" dirty="0">
                  <a:solidFill>
                    <a:srgbClr val="C00000"/>
                  </a:solidFill>
                  <a:latin typeface="system-ui"/>
                </a:rPr>
                <a:t>to </a:t>
              </a:r>
              <a:r>
                <a:rPr lang="pt-BR" sz="1200" dirty="0" err="1">
                  <a:solidFill>
                    <a:srgbClr val="C00000"/>
                  </a:solidFill>
                  <a:latin typeface="system-ui"/>
                </a:rPr>
                <a:t>live</a:t>
              </a:r>
              <a:r>
                <a:rPr lang="pt-BR" sz="1200" dirty="0">
                  <a:solidFill>
                    <a:srgbClr val="212529"/>
                  </a:solidFill>
                  <a:latin typeface="system-ui"/>
                </a:rPr>
                <a:t>		          - Estudar	</a:t>
              </a:r>
              <a:r>
                <a:rPr lang="pt-BR" sz="1200" dirty="0">
                  <a:solidFill>
                    <a:srgbClr val="C00000"/>
                  </a:solidFill>
                  <a:latin typeface="system-ui"/>
                </a:rPr>
                <a:t>to </a:t>
              </a:r>
              <a:r>
                <a:rPr lang="pt-BR" sz="1200" dirty="0" err="1">
                  <a:solidFill>
                    <a:srgbClr val="C00000"/>
                  </a:solidFill>
                  <a:latin typeface="system-ui"/>
                </a:rPr>
                <a:t>study</a:t>
              </a:r>
              <a:r>
                <a:rPr lang="pt-BR" sz="1200" dirty="0">
                  <a:solidFill>
                    <a:srgbClr val="212529"/>
                  </a:solidFill>
                  <a:latin typeface="system-ui"/>
                </a:rPr>
                <a:t>	             - Trabalhar </a:t>
              </a:r>
              <a:r>
                <a:rPr lang="pt-BR" sz="1200" dirty="0">
                  <a:solidFill>
                    <a:srgbClr val="C00000"/>
                  </a:solidFill>
                  <a:latin typeface="system-ui"/>
                </a:rPr>
                <a:t>to work</a:t>
              </a:r>
              <a:r>
                <a:rPr lang="pt-BR" sz="1200" dirty="0">
                  <a:solidFill>
                    <a:srgbClr val="212529"/>
                  </a:solidFill>
                  <a:latin typeface="system-ui"/>
                </a:rPr>
                <a:t>	</a:t>
              </a:r>
            </a:p>
            <a:p>
              <a:r>
                <a:rPr lang="pt-BR" sz="1200" dirty="0">
                  <a:solidFill>
                    <a:srgbClr val="212529"/>
                  </a:solidFill>
                  <a:latin typeface="system-ui"/>
                </a:rPr>
                <a:t>- Assistir </a:t>
              </a:r>
              <a:r>
                <a:rPr lang="pt-BR" sz="1200" dirty="0">
                  <a:solidFill>
                    <a:srgbClr val="C00000"/>
                  </a:solidFill>
                  <a:latin typeface="system-ui"/>
                </a:rPr>
                <a:t>to </a:t>
              </a:r>
              <a:r>
                <a:rPr lang="pt-BR" sz="1200" dirty="0" err="1">
                  <a:solidFill>
                    <a:srgbClr val="C00000"/>
                  </a:solidFill>
                  <a:latin typeface="system-ui"/>
                </a:rPr>
                <a:t>watch</a:t>
              </a:r>
              <a:r>
                <a:rPr lang="pt-BR" sz="1200" dirty="0">
                  <a:solidFill>
                    <a:srgbClr val="212529"/>
                  </a:solidFill>
                  <a:latin typeface="system-ui"/>
                </a:rPr>
                <a:t>	          - Ir </a:t>
              </a:r>
              <a:r>
                <a:rPr lang="pt-BR" sz="1200" dirty="0">
                  <a:solidFill>
                    <a:srgbClr val="C00000"/>
                  </a:solidFill>
                  <a:latin typeface="system-ui"/>
                </a:rPr>
                <a:t>to go</a:t>
              </a:r>
              <a:r>
                <a:rPr lang="pt-BR" sz="1200" dirty="0">
                  <a:solidFill>
                    <a:srgbClr val="212529"/>
                  </a:solidFill>
                  <a:latin typeface="system-ui"/>
                </a:rPr>
                <a:t>		             - Ter </a:t>
              </a:r>
              <a:r>
                <a:rPr lang="pt-BR" sz="1200" dirty="0">
                  <a:solidFill>
                    <a:srgbClr val="C00000"/>
                  </a:solidFill>
                  <a:latin typeface="system-ui"/>
                </a:rPr>
                <a:t>to </a:t>
              </a:r>
              <a:r>
                <a:rPr lang="pt-BR" sz="1200" dirty="0" err="1">
                  <a:solidFill>
                    <a:srgbClr val="C00000"/>
                  </a:solidFill>
                  <a:latin typeface="system-ui"/>
                </a:rPr>
                <a:t>have</a:t>
              </a:r>
              <a:endParaRPr lang="pt-BR" sz="1200" dirty="0">
                <a:solidFill>
                  <a:srgbClr val="C00000"/>
                </a:solidFill>
                <a:latin typeface="system-ui"/>
              </a:endParaRPr>
            </a:p>
            <a:p>
              <a:r>
                <a:rPr lang="pt-BR" sz="1200" dirty="0">
                  <a:solidFill>
                    <a:srgbClr val="212529"/>
                  </a:solidFill>
                  <a:latin typeface="system-ui"/>
                </a:rPr>
                <a:t>- Jogar </a:t>
              </a:r>
              <a:r>
                <a:rPr lang="pt-BR" sz="1200" dirty="0">
                  <a:solidFill>
                    <a:srgbClr val="C00000"/>
                  </a:solidFill>
                  <a:latin typeface="system-ui"/>
                </a:rPr>
                <a:t>to play</a:t>
              </a:r>
              <a:r>
                <a:rPr lang="pt-BR" sz="1200" dirty="0">
                  <a:solidFill>
                    <a:srgbClr val="212529"/>
                  </a:solidFill>
                  <a:latin typeface="system-ui"/>
                </a:rPr>
                <a:t>		          - Amar </a:t>
              </a:r>
              <a:r>
                <a:rPr lang="pt-BR" sz="1200" dirty="0">
                  <a:solidFill>
                    <a:srgbClr val="C00000"/>
                  </a:solidFill>
                  <a:latin typeface="system-ui"/>
                </a:rPr>
                <a:t>to </a:t>
              </a:r>
              <a:r>
                <a:rPr lang="pt-BR" sz="1200" dirty="0" err="1">
                  <a:solidFill>
                    <a:srgbClr val="C00000"/>
                  </a:solidFill>
                  <a:latin typeface="system-ui"/>
                </a:rPr>
                <a:t>love</a:t>
              </a:r>
              <a:r>
                <a:rPr lang="pt-BR" sz="1200" dirty="0">
                  <a:solidFill>
                    <a:srgbClr val="212529"/>
                  </a:solidFill>
                  <a:latin typeface="system-ui"/>
                </a:rPr>
                <a:t>	            - Escrever </a:t>
              </a:r>
              <a:r>
                <a:rPr lang="pt-BR" sz="1200" dirty="0">
                  <a:solidFill>
                    <a:srgbClr val="C00000"/>
                  </a:solidFill>
                  <a:latin typeface="system-ui"/>
                </a:rPr>
                <a:t>to </a:t>
              </a:r>
              <a:r>
                <a:rPr lang="pt-BR" sz="1200" dirty="0" err="1">
                  <a:solidFill>
                    <a:srgbClr val="C00000"/>
                  </a:solidFill>
                  <a:latin typeface="system-ui"/>
                </a:rPr>
                <a:t>write</a:t>
              </a:r>
              <a:endParaRPr lang="pt-BR" sz="1200" dirty="0">
                <a:solidFill>
                  <a:srgbClr val="C00000"/>
                </a:solidFill>
                <a:latin typeface="system-ui"/>
              </a:endParaRPr>
            </a:p>
            <a:p>
              <a:r>
                <a:rPr lang="pt-BR" sz="1200" dirty="0">
                  <a:solidFill>
                    <a:srgbClr val="212529"/>
                  </a:solidFill>
                  <a:latin typeface="system-ui"/>
                </a:rPr>
                <a:t> - Abrir </a:t>
              </a:r>
              <a:r>
                <a:rPr lang="pt-BR" sz="1200" dirty="0">
                  <a:solidFill>
                    <a:srgbClr val="C00000"/>
                  </a:solidFill>
                  <a:latin typeface="system-ui"/>
                </a:rPr>
                <a:t>to open                         </a:t>
              </a:r>
              <a:r>
                <a:rPr lang="pt-BR" sz="1200" dirty="0">
                  <a:solidFill>
                    <a:srgbClr val="212529"/>
                  </a:solidFill>
                  <a:latin typeface="system-ui"/>
                </a:rPr>
                <a:t>           - Pensar </a:t>
              </a:r>
              <a:r>
                <a:rPr lang="pt-BR" sz="1200" dirty="0">
                  <a:solidFill>
                    <a:srgbClr val="C00000"/>
                  </a:solidFill>
                  <a:latin typeface="system-ui"/>
                </a:rPr>
                <a:t>to </a:t>
              </a:r>
              <a:r>
                <a:rPr lang="pt-BR" sz="1200" dirty="0" err="1">
                  <a:solidFill>
                    <a:srgbClr val="C00000"/>
                  </a:solidFill>
                  <a:latin typeface="system-ui"/>
                </a:rPr>
                <a:t>think</a:t>
              </a:r>
              <a:r>
                <a:rPr lang="pt-BR" sz="1200" dirty="0">
                  <a:solidFill>
                    <a:srgbClr val="C00000"/>
                  </a:solidFill>
                  <a:latin typeface="system-ui"/>
                </a:rPr>
                <a:t>	            </a:t>
              </a:r>
              <a:r>
                <a:rPr lang="pt-BR" sz="1200" dirty="0">
                  <a:solidFill>
                    <a:srgbClr val="212529"/>
                  </a:solidFill>
                  <a:latin typeface="system-ui"/>
                </a:rPr>
                <a:t>- Deixar	</a:t>
              </a:r>
              <a:r>
                <a:rPr lang="pt-BR" sz="1200" dirty="0">
                  <a:solidFill>
                    <a:srgbClr val="C00000"/>
                  </a:solidFill>
                  <a:latin typeface="system-ui"/>
                </a:rPr>
                <a:t>to </a:t>
              </a:r>
              <a:r>
                <a:rPr lang="pt-BR" sz="1200" dirty="0" err="1">
                  <a:solidFill>
                    <a:srgbClr val="C00000"/>
                  </a:solidFill>
                  <a:latin typeface="system-ui"/>
                </a:rPr>
                <a:t>leave</a:t>
              </a:r>
              <a:r>
                <a:rPr lang="pt-BR" sz="1200" dirty="0">
                  <a:solidFill>
                    <a:srgbClr val="212529"/>
                  </a:solidFill>
                  <a:latin typeface="system-ui"/>
                </a:rPr>
                <a:t>	          - Cantar </a:t>
              </a:r>
              <a:r>
                <a:rPr lang="pt-BR" sz="1200" dirty="0">
                  <a:solidFill>
                    <a:srgbClr val="C00000"/>
                  </a:solidFill>
                  <a:latin typeface="system-ui"/>
                </a:rPr>
                <a:t>to </a:t>
              </a:r>
              <a:r>
                <a:rPr lang="pt-BR" sz="1200" dirty="0" err="1">
                  <a:solidFill>
                    <a:srgbClr val="C00000"/>
                  </a:solidFill>
                  <a:latin typeface="system-ui"/>
                </a:rPr>
                <a:t>sing</a:t>
              </a:r>
              <a:r>
                <a:rPr lang="pt-BR" sz="1200" dirty="0">
                  <a:solidFill>
                    <a:srgbClr val="C00000"/>
                  </a:solidFill>
                  <a:latin typeface="system-ui"/>
                </a:rPr>
                <a:t>	</a:t>
              </a:r>
              <a:r>
                <a:rPr lang="pt-BR" sz="1200" dirty="0">
                  <a:latin typeface="system-ui"/>
                </a:rPr>
                <a:t>           - Ler </a:t>
              </a:r>
              <a:r>
                <a:rPr lang="pt-BR" sz="1200" dirty="0">
                  <a:solidFill>
                    <a:srgbClr val="C00000"/>
                  </a:solidFill>
                  <a:latin typeface="system-ui"/>
                </a:rPr>
                <a:t>to </a:t>
              </a:r>
              <a:r>
                <a:rPr lang="pt-BR" sz="1200" dirty="0" err="1">
                  <a:solidFill>
                    <a:srgbClr val="C00000"/>
                  </a:solidFill>
                  <a:latin typeface="system-ui"/>
                </a:rPr>
                <a:t>read</a:t>
              </a:r>
              <a:endParaRPr lang="pt-BR" sz="1200" dirty="0">
                <a:solidFill>
                  <a:srgbClr val="C00000"/>
                </a:solidFill>
                <a:latin typeface="system-ui"/>
              </a:endParaRPr>
            </a:p>
          </p:txBody>
        </p:sp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3A0E823-A2F9-4691-A8BB-EF7F329D7D24}"/>
              </a:ext>
            </a:extLst>
          </p:cNvPr>
          <p:cNvSpPr txBox="1"/>
          <p:nvPr/>
        </p:nvSpPr>
        <p:spPr>
          <a:xfrm>
            <a:off x="220556" y="5401790"/>
            <a:ext cx="64168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3) Ligue as palavras:</a:t>
            </a:r>
            <a:r>
              <a:rPr lang="pt-BR" sz="1200" b="1" i="1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           	</a:t>
            </a:r>
            <a:r>
              <a:rPr lang="pt-BR" sz="1200" b="1" i="1" dirty="0"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4) Complete as letras das palavras: </a:t>
            </a:r>
            <a:endParaRPr lang="pt-BR" sz="1200" b="1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C11C090-4802-4D8C-BB3A-04E8783C6DF7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01</a:t>
            </a:r>
          </a:p>
        </p:txBody>
      </p:sp>
      <p:sp>
        <p:nvSpPr>
          <p:cNvPr id="30" name="Caixa de Texto 2">
            <a:extLst>
              <a:ext uri="{FF2B5EF4-FFF2-40B4-BE49-F238E27FC236}">
                <a16:creationId xmlns:a16="http://schemas.microsoft.com/office/drawing/2014/main" id="{6811050D-17C2-475B-B3E1-3F480CEA5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970" y="5857756"/>
            <a:ext cx="971550" cy="3277757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212529"/>
                </a:solidFill>
                <a:latin typeface="system-ui"/>
              </a:rPr>
              <a:t>School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212529"/>
                </a:solidFill>
                <a:latin typeface="system-ui"/>
              </a:rPr>
              <a:t>Windows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212529"/>
                </a:solidFill>
                <a:latin typeface="system-ui"/>
              </a:rPr>
              <a:t>Before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212529"/>
                </a:solidFill>
                <a:latin typeface="system-ui"/>
              </a:rPr>
              <a:t>After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212529"/>
                </a:solidFill>
                <a:latin typeface="system-ui"/>
              </a:rPr>
              <a:t>Class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212529"/>
                </a:solidFill>
                <a:latin typeface="system-ui"/>
              </a:rPr>
              <a:t>Opinion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212529"/>
                </a:solidFill>
                <a:latin typeface="system-ui"/>
              </a:rPr>
              <a:t>Student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212529"/>
                </a:solidFill>
                <a:latin typeface="system-ui"/>
              </a:rPr>
              <a:t>Night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212529"/>
                </a:solidFill>
                <a:latin typeface="system-ui"/>
              </a:rPr>
              <a:t>Good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212529"/>
                </a:solidFill>
                <a:latin typeface="system-ui"/>
              </a:rPr>
              <a:t>Dollars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200" kern="1200" dirty="0">
              <a:solidFill>
                <a:srgbClr val="000000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31" name="Caixa de Texto 2">
            <a:extLst>
              <a:ext uri="{FF2B5EF4-FFF2-40B4-BE49-F238E27FC236}">
                <a16:creationId xmlns:a16="http://schemas.microsoft.com/office/drawing/2014/main" id="{F70D9D2B-3E35-4DEA-91C0-0370DF133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7986" y="5874571"/>
            <a:ext cx="923925" cy="297754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Escola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Depois de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Classe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Bom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Opinião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Antes de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Dólares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Aluna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Noite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Janelas</a:t>
            </a:r>
          </a:p>
        </p:txBody>
      </p:sp>
      <p:sp>
        <p:nvSpPr>
          <p:cNvPr id="32" name="Caixa de Texto 2">
            <a:extLst>
              <a:ext uri="{FF2B5EF4-FFF2-40B4-BE49-F238E27FC236}">
                <a16:creationId xmlns:a16="http://schemas.microsoft.com/office/drawing/2014/main" id="{34B7E2EA-0BAB-452D-B8F0-12949D7A6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6279" y="5874689"/>
            <a:ext cx="971550" cy="327775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spc="300" dirty="0" err="1">
                <a:solidFill>
                  <a:srgbClr val="C00000"/>
                </a:solidFill>
                <a:latin typeface="system-ui"/>
              </a:rPr>
              <a:t>SoNgs</a:t>
            </a:r>
            <a:endParaRPr lang="pt-BR" sz="1200" spc="300" dirty="0">
              <a:solidFill>
                <a:srgbClr val="C00000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spc="300" dirty="0" err="1">
                <a:solidFill>
                  <a:srgbClr val="C00000"/>
                </a:solidFill>
                <a:latin typeface="system-ui"/>
              </a:rPr>
              <a:t>BrAzZiL</a:t>
            </a:r>
            <a:endParaRPr lang="pt-BR" sz="1200" spc="300" dirty="0">
              <a:solidFill>
                <a:srgbClr val="C00000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spc="300" dirty="0" err="1">
                <a:solidFill>
                  <a:srgbClr val="C00000"/>
                </a:solidFill>
                <a:latin typeface="system-ui"/>
              </a:rPr>
              <a:t>SOcCer</a:t>
            </a:r>
            <a:endParaRPr lang="pt-BR" sz="1200" spc="300" dirty="0">
              <a:solidFill>
                <a:srgbClr val="C00000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spc="300" dirty="0" err="1">
                <a:solidFill>
                  <a:srgbClr val="C00000"/>
                </a:solidFill>
                <a:latin typeface="system-ui"/>
              </a:rPr>
              <a:t>WOrk</a:t>
            </a:r>
            <a:endParaRPr lang="pt-BR" sz="1200" spc="300" dirty="0">
              <a:solidFill>
                <a:srgbClr val="C00000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spc="300" dirty="0" err="1">
                <a:solidFill>
                  <a:srgbClr val="C00000"/>
                </a:solidFill>
                <a:latin typeface="system-ui"/>
              </a:rPr>
              <a:t>BEach</a:t>
            </a:r>
            <a:endParaRPr lang="pt-BR" sz="1200" spc="300" dirty="0">
              <a:solidFill>
                <a:srgbClr val="C00000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spc="300" dirty="0" err="1">
                <a:solidFill>
                  <a:srgbClr val="C00000"/>
                </a:solidFill>
                <a:latin typeface="system-ui"/>
              </a:rPr>
              <a:t>FriDnY</a:t>
            </a:r>
            <a:endParaRPr lang="pt-BR" sz="1200" spc="300" dirty="0">
              <a:solidFill>
                <a:srgbClr val="C00000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spc="300" dirty="0" err="1">
                <a:solidFill>
                  <a:srgbClr val="C00000"/>
                </a:solidFill>
                <a:latin typeface="system-ui"/>
              </a:rPr>
              <a:t>ChuRch</a:t>
            </a:r>
            <a:endParaRPr lang="pt-BR" sz="1200" spc="300" dirty="0">
              <a:solidFill>
                <a:srgbClr val="C00000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spc="300" dirty="0" err="1">
                <a:solidFill>
                  <a:srgbClr val="C00000"/>
                </a:solidFill>
                <a:latin typeface="system-ui"/>
              </a:rPr>
              <a:t>CiNemA</a:t>
            </a:r>
            <a:endParaRPr lang="pt-BR" sz="1200" spc="300" dirty="0">
              <a:solidFill>
                <a:srgbClr val="C00000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spc="300" dirty="0" err="1">
                <a:solidFill>
                  <a:srgbClr val="C00000"/>
                </a:solidFill>
                <a:latin typeface="system-ui"/>
              </a:rPr>
              <a:t>KiDs</a:t>
            </a:r>
            <a:endParaRPr lang="pt-BR" sz="1200" spc="300" dirty="0">
              <a:solidFill>
                <a:srgbClr val="C00000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spc="300" dirty="0" err="1">
                <a:solidFill>
                  <a:srgbClr val="C00000"/>
                </a:solidFill>
                <a:latin typeface="system-ui"/>
              </a:rPr>
              <a:t>TIme</a:t>
            </a:r>
            <a:endParaRPr lang="pt-BR" sz="1200" spc="300" dirty="0">
              <a:solidFill>
                <a:srgbClr val="C00000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200" spc="300" dirty="0">
              <a:solidFill>
                <a:srgbClr val="C00000"/>
              </a:solidFill>
              <a:latin typeface="system-ui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F6E5362-84CA-425F-8125-CA35767F22F4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2E0E828-CFCF-454B-B06A-C80E6DBBC2BB}"/>
              </a:ext>
            </a:extLst>
          </p:cNvPr>
          <p:cNvSpPr/>
          <p:nvPr/>
        </p:nvSpPr>
        <p:spPr>
          <a:xfrm>
            <a:off x="267316" y="1030860"/>
            <a:ext cx="969820" cy="28644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44C91EB-AA2F-4C97-9331-942B904FD4EF}"/>
              </a:ext>
            </a:extLst>
          </p:cNvPr>
          <p:cNvSpPr txBox="1"/>
          <p:nvPr/>
        </p:nvSpPr>
        <p:spPr>
          <a:xfrm>
            <a:off x="423414" y="1015947"/>
            <a:ext cx="745482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VIDEOS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Caixa de Texto 2">
            <a:extLst>
              <a:ext uri="{FF2B5EF4-FFF2-40B4-BE49-F238E27FC236}">
                <a16:creationId xmlns:a16="http://schemas.microsoft.com/office/drawing/2014/main" id="{4F902302-897E-4765-A698-F94B537BB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190" y="5874688"/>
            <a:ext cx="1380253" cy="328333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solidFill>
                  <a:srgbClr val="C00000"/>
                </a:solidFill>
                <a:effectLst/>
                <a:latin typeface="system-ui"/>
              </a:rPr>
              <a:t>BOy</a:t>
            </a:r>
            <a:r>
              <a:rPr lang="pt-BR" sz="1200" spc="300" dirty="0" err="1">
                <a:solidFill>
                  <a:srgbClr val="C00000"/>
                </a:solidFill>
                <a:latin typeface="system-ui"/>
              </a:rPr>
              <a:t>F</a:t>
            </a:r>
            <a:r>
              <a:rPr lang="pt-BR" sz="1200" b="0" i="0" spc="300" dirty="0" err="1">
                <a:solidFill>
                  <a:srgbClr val="C00000"/>
                </a:solidFill>
                <a:effectLst/>
                <a:latin typeface="system-ui"/>
              </a:rPr>
              <a:t>rie</a:t>
            </a:r>
            <a:r>
              <a:rPr lang="pt-BR" sz="1200" spc="300" dirty="0" err="1">
                <a:solidFill>
                  <a:srgbClr val="C00000"/>
                </a:solidFill>
                <a:latin typeface="system-ui"/>
              </a:rPr>
              <a:t>N</a:t>
            </a:r>
            <a:r>
              <a:rPr lang="pt-BR" sz="1200" b="0" i="0" spc="300" dirty="0" err="1">
                <a:solidFill>
                  <a:srgbClr val="C00000"/>
                </a:solidFill>
                <a:effectLst/>
                <a:latin typeface="system-ui"/>
              </a:rPr>
              <a:t>d</a:t>
            </a:r>
            <a:endParaRPr lang="pt-BR" sz="1200" b="0" i="0" spc="300" dirty="0">
              <a:solidFill>
                <a:srgbClr val="C00000"/>
              </a:solidFill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solidFill>
                  <a:srgbClr val="C00000"/>
                </a:solidFill>
                <a:effectLst/>
                <a:latin typeface="system-ui"/>
              </a:rPr>
              <a:t>BoOkS</a:t>
            </a:r>
            <a:endParaRPr lang="pt-BR" sz="1200" b="0" i="0" spc="300" dirty="0">
              <a:solidFill>
                <a:srgbClr val="C00000"/>
              </a:solidFill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solidFill>
                  <a:srgbClr val="C00000"/>
                </a:solidFill>
                <a:effectLst/>
                <a:latin typeface="system-ui"/>
              </a:rPr>
              <a:t>Piz</a:t>
            </a:r>
            <a:r>
              <a:rPr lang="pt-BR" sz="1200" spc="300" dirty="0" err="1">
                <a:solidFill>
                  <a:srgbClr val="C00000"/>
                </a:solidFill>
                <a:latin typeface="system-ui"/>
              </a:rPr>
              <a:t>Z</a:t>
            </a:r>
            <a:r>
              <a:rPr lang="pt-BR" sz="1200" b="0" i="0" spc="300" dirty="0" err="1">
                <a:solidFill>
                  <a:srgbClr val="C00000"/>
                </a:solidFill>
                <a:effectLst/>
                <a:latin typeface="system-ui"/>
              </a:rPr>
              <a:t>a</a:t>
            </a:r>
            <a:endParaRPr lang="pt-BR" sz="1200" spc="300" dirty="0">
              <a:solidFill>
                <a:srgbClr val="C00000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solidFill>
                  <a:srgbClr val="C00000"/>
                </a:solidFill>
                <a:effectLst/>
                <a:latin typeface="system-ui"/>
              </a:rPr>
              <a:t>BReak</a:t>
            </a:r>
            <a:r>
              <a:rPr lang="pt-BR" sz="1200" spc="300" dirty="0" err="1">
                <a:solidFill>
                  <a:srgbClr val="C00000"/>
                </a:solidFill>
                <a:latin typeface="system-ui"/>
              </a:rPr>
              <a:t>F</a:t>
            </a:r>
            <a:r>
              <a:rPr lang="pt-BR" sz="1200" b="0" i="0" spc="300" dirty="0" err="1">
                <a:solidFill>
                  <a:srgbClr val="C00000"/>
                </a:solidFill>
                <a:effectLst/>
                <a:latin typeface="system-ui"/>
              </a:rPr>
              <a:t>ast</a:t>
            </a:r>
            <a:endParaRPr lang="pt-BR" sz="1200" b="0" i="0" spc="300" dirty="0">
              <a:solidFill>
                <a:srgbClr val="C00000"/>
              </a:solidFill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solidFill>
                  <a:srgbClr val="C00000"/>
                </a:solidFill>
                <a:effectLst/>
                <a:latin typeface="system-ui"/>
              </a:rPr>
              <a:t>FIlm</a:t>
            </a:r>
            <a:r>
              <a:rPr lang="pt-BR" sz="1200" spc="300" dirty="0" err="1">
                <a:solidFill>
                  <a:srgbClr val="C00000"/>
                </a:solidFill>
                <a:latin typeface="system-ui"/>
              </a:rPr>
              <a:t>S</a:t>
            </a:r>
            <a:endParaRPr lang="pt-BR" sz="1200" b="0" i="0" spc="300" dirty="0">
              <a:solidFill>
                <a:srgbClr val="C00000"/>
              </a:solidFill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solidFill>
                  <a:srgbClr val="C00000"/>
                </a:solidFill>
                <a:effectLst/>
                <a:latin typeface="system-ui"/>
              </a:rPr>
              <a:t>NEws</a:t>
            </a:r>
            <a:endParaRPr lang="pt-BR" sz="1200" spc="300" dirty="0">
              <a:solidFill>
                <a:srgbClr val="C00000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solidFill>
                  <a:srgbClr val="C00000"/>
                </a:solidFill>
                <a:effectLst/>
                <a:latin typeface="system-ui"/>
              </a:rPr>
              <a:t>WEEek</a:t>
            </a:r>
            <a:endParaRPr lang="pt-BR" sz="1200" b="0" i="0" spc="300" dirty="0">
              <a:solidFill>
                <a:srgbClr val="C00000"/>
              </a:solidFill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>
                <a:solidFill>
                  <a:srgbClr val="C00000"/>
                </a:solidFill>
                <a:latin typeface="system-ui"/>
              </a:rPr>
              <a:t>_</a:t>
            </a:r>
            <a:r>
              <a:rPr lang="pt-BR" sz="1200" b="0" i="0" spc="300" dirty="0" err="1">
                <a:solidFill>
                  <a:srgbClr val="C00000"/>
                </a:solidFill>
                <a:effectLst/>
                <a:latin typeface="system-ui"/>
              </a:rPr>
              <a:t>a_e</a:t>
            </a:r>
            <a:endParaRPr lang="pt-BR" sz="1200" spc="300" dirty="0">
              <a:solidFill>
                <a:srgbClr val="C00000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solidFill>
                  <a:srgbClr val="C00000"/>
                </a:solidFill>
                <a:effectLst/>
                <a:latin typeface="system-ui"/>
              </a:rPr>
              <a:t>Aft</a:t>
            </a:r>
            <a:r>
              <a:rPr lang="pt-BR" sz="1200" spc="300" dirty="0" err="1">
                <a:solidFill>
                  <a:srgbClr val="C00000"/>
                </a:solidFill>
                <a:latin typeface="system-ui"/>
              </a:rPr>
              <a:t>E</a:t>
            </a:r>
            <a:r>
              <a:rPr lang="pt-BR" sz="1200" b="0" i="0" spc="300" dirty="0" err="1">
                <a:solidFill>
                  <a:srgbClr val="C00000"/>
                </a:solidFill>
                <a:effectLst/>
                <a:latin typeface="system-ui"/>
              </a:rPr>
              <a:t>rn</a:t>
            </a:r>
            <a:r>
              <a:rPr lang="pt-BR" sz="1200" spc="300" dirty="0" err="1">
                <a:solidFill>
                  <a:srgbClr val="C00000"/>
                </a:solidFill>
                <a:latin typeface="system-ui"/>
              </a:rPr>
              <a:t>O</a:t>
            </a:r>
            <a:r>
              <a:rPr lang="pt-BR" sz="1200" b="0" i="0" spc="300" dirty="0" err="1">
                <a:solidFill>
                  <a:srgbClr val="C00000"/>
                </a:solidFill>
                <a:effectLst/>
                <a:latin typeface="system-ui"/>
              </a:rPr>
              <a:t>on</a:t>
            </a:r>
            <a:endParaRPr lang="pt-BR" sz="1200" b="0" i="0" spc="300" dirty="0">
              <a:solidFill>
                <a:srgbClr val="C00000"/>
              </a:solidFill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 err="1">
                <a:solidFill>
                  <a:srgbClr val="C00000"/>
                </a:solidFill>
                <a:latin typeface="system-ui"/>
              </a:rPr>
              <a:t>Beer</a:t>
            </a:r>
            <a:endParaRPr lang="pt-BR" sz="1200" b="0" i="0" spc="300" dirty="0">
              <a:solidFill>
                <a:srgbClr val="C00000"/>
              </a:solidFill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200" spc="300" dirty="0">
              <a:solidFill>
                <a:srgbClr val="C00000"/>
              </a:solidFill>
              <a:latin typeface="system-ui"/>
            </a:endParaRPr>
          </a:p>
        </p:txBody>
      </p:sp>
      <p:sp>
        <p:nvSpPr>
          <p:cNvPr id="35" name="Caixa de Texto 2">
            <a:extLst>
              <a:ext uri="{FF2B5EF4-FFF2-40B4-BE49-F238E27FC236}">
                <a16:creationId xmlns:a16="http://schemas.microsoft.com/office/drawing/2014/main" id="{501D6846-9A9F-45F8-9702-2C756F138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8181" y="5845785"/>
            <a:ext cx="375973" cy="327750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B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F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G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H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I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J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200" b="1" kern="1200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04A5B350-9A8F-4BB8-AFC3-CFF33EC6B3F3}"/>
              </a:ext>
            </a:extLst>
          </p:cNvPr>
          <p:cNvGrpSpPr/>
          <p:nvPr/>
        </p:nvGrpSpPr>
        <p:grpSpPr>
          <a:xfrm>
            <a:off x="280964" y="3377092"/>
            <a:ext cx="1590080" cy="327826"/>
            <a:chOff x="418914" y="2874304"/>
            <a:chExt cx="1590080" cy="327826"/>
          </a:xfrm>
        </p:grpSpPr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B3FDBB0F-6A56-4FB3-AA49-286B2A1A6759}"/>
                </a:ext>
              </a:extLst>
            </p:cNvPr>
            <p:cNvSpPr/>
            <p:nvPr/>
          </p:nvSpPr>
          <p:spPr>
            <a:xfrm>
              <a:off x="418914" y="2874304"/>
              <a:ext cx="1590080" cy="324364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B91A8A0A-562C-48EF-8518-6B89093D9FC6}"/>
                </a:ext>
              </a:extLst>
            </p:cNvPr>
            <p:cNvSpPr txBox="1"/>
            <p:nvPr/>
          </p:nvSpPr>
          <p:spPr>
            <a:xfrm>
              <a:off x="503531" y="2889480"/>
              <a:ext cx="1444650" cy="3126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dirty="0">
                  <a:solidFill>
                    <a:srgbClr val="4472C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VERBS &amp; WORDS</a:t>
              </a:r>
              <a:endPara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5CCB3E1-24AA-4E28-AEC2-8A78939FBC45}"/>
              </a:ext>
            </a:extLst>
          </p:cNvPr>
          <p:cNvSpPr txBox="1"/>
          <p:nvPr/>
        </p:nvSpPr>
        <p:spPr>
          <a:xfrm>
            <a:off x="4899338" y="690252"/>
            <a:ext cx="1327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</a:t>
            </a:r>
            <a:endParaRPr lang="pt-BR" sz="1400" i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0" name="Imagem 39">
            <a:extLst>
              <a:ext uri="{FF2B5EF4-FFF2-40B4-BE49-F238E27FC236}">
                <a16:creationId xmlns:a16="http://schemas.microsoft.com/office/drawing/2014/main" id="{6121D4C6-12E6-4AF8-8F0B-3614E2541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508" y="932066"/>
            <a:ext cx="536548" cy="536548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EDB96AA4-DC9C-48CE-956F-48C7657C5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576" y="3279513"/>
            <a:ext cx="526578" cy="52657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89D4A2B-6F96-4BF1-BEDB-6CDFD39A1FEA}"/>
              </a:ext>
            </a:extLst>
          </p:cNvPr>
          <p:cNvSpPr txBox="1"/>
          <p:nvPr/>
        </p:nvSpPr>
        <p:spPr>
          <a:xfrm>
            <a:off x="365581" y="1950837"/>
            <a:ext cx="1927131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I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love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candy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.</a:t>
            </a:r>
          </a:p>
          <a:p>
            <a:r>
              <a:rPr lang="pt-BR" sz="1100" dirty="0" err="1">
                <a:solidFill>
                  <a:srgbClr val="C00000"/>
                </a:solidFill>
                <a:latin typeface="system-ui"/>
              </a:rPr>
              <a:t>You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work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at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the mal.</a:t>
            </a:r>
          </a:p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We go to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bed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at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9 p.m.</a:t>
            </a:r>
          </a:p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They play soccer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very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well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.</a:t>
            </a:r>
          </a:p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I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love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chocolate.</a:t>
            </a:r>
          </a:p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I work from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Monday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to Friday.</a:t>
            </a:r>
          </a:p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I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wake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up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at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6 in the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morning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34D0551-DF4E-4466-ACF2-628FB54E119E}"/>
              </a:ext>
            </a:extLst>
          </p:cNvPr>
          <p:cNvSpPr txBox="1"/>
          <p:nvPr/>
        </p:nvSpPr>
        <p:spPr>
          <a:xfrm>
            <a:off x="2449908" y="1928530"/>
            <a:ext cx="16433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John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doesn´t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love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candy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.</a:t>
            </a:r>
          </a:p>
          <a:p>
            <a:endParaRPr lang="pt-BR" sz="1100" dirty="0">
              <a:solidFill>
                <a:srgbClr val="C00000"/>
              </a:solidFill>
              <a:latin typeface="system-u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8C071BC-1FEC-4C0F-AD49-88DAC5D62F8B}"/>
              </a:ext>
            </a:extLst>
          </p:cNvPr>
          <p:cNvSpPr txBox="1"/>
          <p:nvPr/>
        </p:nvSpPr>
        <p:spPr>
          <a:xfrm>
            <a:off x="4569169" y="1980876"/>
            <a:ext cx="14766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Does John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love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candy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?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2F5E5015-4665-40B0-B4FA-DB8FCA77E5D3}"/>
              </a:ext>
            </a:extLst>
          </p:cNvPr>
          <p:cNvCxnSpPr>
            <a:cxnSpLocks/>
          </p:cNvCxnSpPr>
          <p:nvPr/>
        </p:nvCxnSpPr>
        <p:spPr>
          <a:xfrm flipV="1">
            <a:off x="1157301" y="5985246"/>
            <a:ext cx="779285" cy="6823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BA0785BC-B973-4C11-A9A4-6D99EA039732}"/>
              </a:ext>
            </a:extLst>
          </p:cNvPr>
          <p:cNvCxnSpPr>
            <a:cxnSpLocks/>
          </p:cNvCxnSpPr>
          <p:nvPr/>
        </p:nvCxnSpPr>
        <p:spPr>
          <a:xfrm>
            <a:off x="1287206" y="6313565"/>
            <a:ext cx="681384" cy="244220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8C3535F2-EFB9-4139-AEA9-F327460F6AE2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1092174" y="6615963"/>
            <a:ext cx="856007" cy="86857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182DB109-FFFD-45A7-989F-2169E4785CDA}"/>
              </a:ext>
            </a:extLst>
          </p:cNvPr>
          <p:cNvCxnSpPr>
            <a:cxnSpLocks/>
          </p:cNvCxnSpPr>
          <p:nvPr/>
        </p:nvCxnSpPr>
        <p:spPr>
          <a:xfrm flipV="1">
            <a:off x="1063368" y="6313565"/>
            <a:ext cx="922463" cy="59121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9282D1E0-05C8-45B7-ABE3-B9A262B8BD95}"/>
              </a:ext>
            </a:extLst>
          </p:cNvPr>
          <p:cNvCxnSpPr>
            <a:cxnSpLocks/>
          </p:cNvCxnSpPr>
          <p:nvPr/>
        </p:nvCxnSpPr>
        <p:spPr>
          <a:xfrm flipV="1">
            <a:off x="1024017" y="6615963"/>
            <a:ext cx="924164" cy="58162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D31BF520-41FA-4C88-916D-8E50CAD34B4D}"/>
              </a:ext>
            </a:extLst>
          </p:cNvPr>
          <p:cNvCxnSpPr>
            <a:cxnSpLocks/>
          </p:cNvCxnSpPr>
          <p:nvPr/>
        </p:nvCxnSpPr>
        <p:spPr>
          <a:xfrm flipV="1">
            <a:off x="1211280" y="7234007"/>
            <a:ext cx="781081" cy="25654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9035B823-BD6F-473A-9588-EF0BD99EC43B}"/>
              </a:ext>
            </a:extLst>
          </p:cNvPr>
          <p:cNvCxnSpPr>
            <a:cxnSpLocks/>
          </p:cNvCxnSpPr>
          <p:nvPr/>
        </p:nvCxnSpPr>
        <p:spPr>
          <a:xfrm>
            <a:off x="1207694" y="7836211"/>
            <a:ext cx="759998" cy="20206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5747AA29-5CF8-4050-A6A3-E2979497000C}"/>
              </a:ext>
            </a:extLst>
          </p:cNvPr>
          <p:cNvCxnSpPr>
            <a:cxnSpLocks/>
          </p:cNvCxnSpPr>
          <p:nvPr/>
        </p:nvCxnSpPr>
        <p:spPr>
          <a:xfrm>
            <a:off x="1049500" y="8108679"/>
            <a:ext cx="892734" cy="27525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9C556C79-DCAC-4787-B321-9E59CC58AB48}"/>
              </a:ext>
            </a:extLst>
          </p:cNvPr>
          <p:cNvCxnSpPr>
            <a:cxnSpLocks/>
          </p:cNvCxnSpPr>
          <p:nvPr/>
        </p:nvCxnSpPr>
        <p:spPr>
          <a:xfrm flipV="1">
            <a:off x="1098943" y="6929898"/>
            <a:ext cx="862663" cy="148345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9AA5FC1F-293F-4FE9-9DF0-CDA5BF594E0F}"/>
              </a:ext>
            </a:extLst>
          </p:cNvPr>
          <p:cNvCxnSpPr>
            <a:cxnSpLocks/>
          </p:cNvCxnSpPr>
          <p:nvPr/>
        </p:nvCxnSpPr>
        <p:spPr>
          <a:xfrm flipV="1">
            <a:off x="1120097" y="7786933"/>
            <a:ext cx="838815" cy="91089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509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134DAFD-E937-40F0-A59B-84D0431B67E1}"/>
              </a:ext>
            </a:extLst>
          </p:cNvPr>
          <p:cNvSpPr txBox="1"/>
          <p:nvPr/>
        </p:nvSpPr>
        <p:spPr>
          <a:xfrm>
            <a:off x="158132" y="1587349"/>
            <a:ext cx="66998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5) Complete com os verbos:	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6) Passe as frases para Negativa ou Positiva:</a:t>
            </a:r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08ED10D-C56E-4716-8F4F-83152AC34F54}"/>
              </a:ext>
            </a:extLst>
          </p:cNvPr>
          <p:cNvSpPr txBox="1"/>
          <p:nvPr/>
        </p:nvSpPr>
        <p:spPr>
          <a:xfrm>
            <a:off x="240020" y="1921694"/>
            <a:ext cx="5766178" cy="2551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1.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My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son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>
                <a:solidFill>
                  <a:srgbClr val="C00000"/>
                </a:solidFill>
                <a:latin typeface="system-ui"/>
                <a:ea typeface="Times New Roman" panose="02020603050405020304" pitchFamily="18" charset="0"/>
              </a:rPr>
              <a:t>LIVES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in </a:t>
            </a:r>
            <a:r>
              <a:rPr lang="pt-BR" sz="1200" dirty="0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Spain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.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(</a:t>
            </a:r>
            <a:r>
              <a:rPr lang="pt-BR" sz="1200" i="1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live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help)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2.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He </a:t>
            </a:r>
            <a:r>
              <a:rPr lang="pt-BR" sz="1200" dirty="0">
                <a:solidFill>
                  <a:srgbClr val="C00000"/>
                </a:solidFill>
                <a:latin typeface="system-ui"/>
                <a:ea typeface="Times New Roman" panose="02020603050405020304" pitchFamily="18" charset="0"/>
              </a:rPr>
              <a:t>PLAYS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</a:t>
            </a:r>
            <a:r>
              <a:rPr lang="pt-BR" sz="1200" dirty="0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basketball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.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(go / play)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3.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She </a:t>
            </a:r>
            <a:r>
              <a:rPr lang="pt-BR" sz="1200" dirty="0">
                <a:solidFill>
                  <a:srgbClr val="C00000"/>
                </a:solidFill>
                <a:effectLst/>
                <a:latin typeface="system-ui"/>
                <a:ea typeface="Times New Roman" panose="02020603050405020304" pitchFamily="18" charset="0"/>
              </a:rPr>
              <a:t>CATCHES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the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train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every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</a:t>
            </a:r>
            <a:r>
              <a:rPr lang="pt-BR" sz="1200" dirty="0" err="1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morning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.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(play / catch)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4.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Bob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doesn’t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</a:t>
            </a:r>
            <a:r>
              <a:rPr lang="pt-BR" sz="1200" dirty="0">
                <a:solidFill>
                  <a:srgbClr val="C00000"/>
                </a:solidFill>
                <a:effectLst/>
                <a:latin typeface="system-ui"/>
                <a:ea typeface="Times New Roman" panose="02020603050405020304" pitchFamily="18" charset="0"/>
              </a:rPr>
              <a:t>STUDY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(</a:t>
            </a:r>
            <a:r>
              <a:rPr lang="pt-BR" sz="1200" i="1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park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i="1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study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)</a:t>
            </a:r>
            <a:r>
              <a:rPr lang="pt-BR" sz="1200" dirty="0">
                <a:effectLst/>
                <a:latin typeface="system-ui"/>
                <a:ea typeface="Times New Roman" panose="02020603050405020304" pitchFamily="18" charset="0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5.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My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father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doesn’t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>
                <a:solidFill>
                  <a:srgbClr val="C00000"/>
                </a:solidFill>
                <a:effectLst/>
                <a:latin typeface="system-ui"/>
                <a:ea typeface="Times New Roman" panose="02020603050405020304" pitchFamily="18" charset="0"/>
              </a:rPr>
              <a:t>SPEAK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</a:t>
            </a:r>
            <a:r>
              <a:rPr lang="pt-BR" sz="1200" dirty="0" err="1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good</a:t>
            </a:r>
            <a:r>
              <a:rPr lang="pt-BR" sz="1200" dirty="0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>
                <a:solidFill>
                  <a:srgbClr val="068A8A"/>
                </a:solidFill>
                <a:latin typeface="system-ui"/>
                <a:ea typeface="Times New Roman" panose="02020603050405020304" pitchFamily="18" charset="0"/>
              </a:rPr>
              <a:t>E</a:t>
            </a:r>
            <a:r>
              <a:rPr lang="pt-BR" sz="1200" dirty="0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nglish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.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(</a:t>
            </a:r>
            <a:r>
              <a:rPr lang="pt-BR" sz="1200" i="1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speak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drink)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6.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She </a:t>
            </a:r>
            <a:r>
              <a:rPr lang="pt-BR" sz="1200" dirty="0">
                <a:solidFill>
                  <a:srgbClr val="C00000"/>
                </a:solidFill>
                <a:effectLst/>
                <a:latin typeface="system-ui"/>
                <a:ea typeface="Times New Roman" panose="02020603050405020304" pitchFamily="18" charset="0"/>
              </a:rPr>
              <a:t>GOES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to the </a:t>
            </a:r>
            <a:r>
              <a:rPr lang="pt-BR" sz="1200" dirty="0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Beach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every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day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.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(</a:t>
            </a:r>
            <a:r>
              <a:rPr lang="pt-BR" sz="1200" i="1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eat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go)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7.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He </a:t>
            </a:r>
            <a:r>
              <a:rPr lang="pt-BR" sz="1200" dirty="0">
                <a:solidFill>
                  <a:srgbClr val="C00000"/>
                </a:solidFill>
                <a:effectLst/>
                <a:latin typeface="system-ui"/>
                <a:ea typeface="Times New Roman" panose="02020603050405020304" pitchFamily="18" charset="0"/>
              </a:rPr>
              <a:t>LOVES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to play </a:t>
            </a:r>
            <a:r>
              <a:rPr lang="pt-BR" sz="1200" dirty="0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soccer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.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(</a:t>
            </a:r>
            <a:r>
              <a:rPr lang="pt-BR" sz="1200" i="1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write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i="1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love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)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8.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</a:t>
            </a:r>
            <a:r>
              <a:rPr lang="pt-BR" sz="1200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She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>
                <a:solidFill>
                  <a:srgbClr val="C00000"/>
                </a:solidFill>
                <a:effectLst/>
                <a:latin typeface="system-ui"/>
                <a:ea typeface="Times New Roman" panose="02020603050405020304" pitchFamily="18" charset="0"/>
              </a:rPr>
              <a:t>GOES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to </a:t>
            </a:r>
            <a:r>
              <a:rPr lang="pt-BR" sz="1200" dirty="0" err="1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school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.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(work / go)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9.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Does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he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>
                <a:solidFill>
                  <a:srgbClr val="C00000"/>
                </a:solidFill>
                <a:effectLst/>
                <a:latin typeface="system-ui"/>
                <a:ea typeface="Times New Roman" panose="02020603050405020304" pitchFamily="18" charset="0"/>
              </a:rPr>
              <a:t>GO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to </a:t>
            </a:r>
            <a:r>
              <a:rPr lang="pt-BR" sz="1200" dirty="0" err="1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school</a:t>
            </a:r>
            <a:r>
              <a:rPr lang="pt-BR" sz="1200" dirty="0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?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(work / go)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50175A6-1F0C-489E-82FB-49BC1E95FF91}"/>
              </a:ext>
            </a:extLst>
          </p:cNvPr>
          <p:cNvSpPr txBox="1"/>
          <p:nvPr/>
        </p:nvSpPr>
        <p:spPr>
          <a:xfrm>
            <a:off x="170296" y="5029473"/>
            <a:ext cx="5766178" cy="3536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7) Escreva as frases na ordem correta:</a:t>
            </a:r>
          </a:p>
          <a:p>
            <a:endParaRPr lang="pt-BR" sz="14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10.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He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an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e-mail / to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writes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friend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his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best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.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</a:t>
            </a: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11.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thinks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He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he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is / </a:t>
            </a:r>
            <a:r>
              <a:rPr lang="pt-BR" sz="1200" dirty="0" err="1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handsome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very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.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12.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It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rains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day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usually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here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every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.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13.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It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smells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very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kitchen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delicious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the / in. </a:t>
            </a: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14.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We / </a:t>
            </a:r>
            <a:r>
              <a:rPr lang="pt-BR" sz="1200" dirty="0" err="1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songs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generally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/</a:t>
            </a:r>
            <a:r>
              <a:rPr lang="pt-BR" sz="1200" dirty="0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at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night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sing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.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15.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We / </a:t>
            </a:r>
            <a:r>
              <a:rPr lang="pt-BR" sz="1200" dirty="0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Sunday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to / a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gallery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every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/ go.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16.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Does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write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an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/ He / </a:t>
            </a:r>
            <a:r>
              <a:rPr lang="pt-BR" sz="1200" dirty="0" err="1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email</a:t>
            </a:r>
            <a:r>
              <a:rPr lang="pt-BR" sz="1200" dirty="0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?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</a:t>
            </a:r>
            <a:endParaRPr lang="pt-BR" sz="1200" dirty="0">
              <a:solidFill>
                <a:srgbClr val="212529"/>
              </a:solidFill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17.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The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rises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sun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the 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at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east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18.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Bob 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teeth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brushes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his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always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.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</a:t>
            </a:r>
            <a:endParaRPr lang="pt-BR" sz="1200" dirty="0">
              <a:solidFill>
                <a:srgbClr val="212529"/>
              </a:solidFill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19.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She / up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gets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early</a:t>
            </a:r>
            <a:r>
              <a:rPr lang="pt-BR" sz="1200" dirty="0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 /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day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every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.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</a:t>
            </a:r>
            <a:endParaRPr lang="pt-BR" sz="1200" dirty="0">
              <a:solidFill>
                <a:srgbClr val="212529"/>
              </a:solidFill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20.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They / </a:t>
            </a:r>
            <a:r>
              <a:rPr lang="pt-BR" sz="1200" dirty="0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English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speak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.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8FC28DF-3ABB-4289-8C7E-0E7AF99DE991}"/>
              </a:ext>
            </a:extLst>
          </p:cNvPr>
          <p:cNvSpPr/>
          <p:nvPr/>
        </p:nvSpPr>
        <p:spPr>
          <a:xfrm>
            <a:off x="283685" y="1008952"/>
            <a:ext cx="1146876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3D635FE-AD4B-462A-94B0-131A4E8F9A9D}"/>
              </a:ext>
            </a:extLst>
          </p:cNvPr>
          <p:cNvSpPr txBox="1"/>
          <p:nvPr/>
        </p:nvSpPr>
        <p:spPr>
          <a:xfrm>
            <a:off x="320370" y="987668"/>
            <a:ext cx="1146875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REPETITION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16672958-B162-45BD-B119-1F39E5AF426D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329739B-6B8A-4FF0-B17C-1041A626E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896" y="872851"/>
            <a:ext cx="571685" cy="571685"/>
          </a:xfrm>
          <a:prstGeom prst="rect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515C37C3-7BB5-4AF5-B3E4-4F7E42C2B09F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2 - 9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0244931-67DD-44B5-A62B-3436669329BF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01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3E23A2A-8FF6-4717-B497-3A91D75E8FEB}"/>
              </a:ext>
            </a:extLst>
          </p:cNvPr>
          <p:cNvSpPr txBox="1"/>
          <p:nvPr/>
        </p:nvSpPr>
        <p:spPr>
          <a:xfrm>
            <a:off x="4899338" y="690252"/>
            <a:ext cx="1327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</a:t>
            </a:r>
            <a:endParaRPr lang="pt-BR" sz="1400" i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E689E1A-729D-41B5-9B84-5C4C20B7803C}"/>
              </a:ext>
            </a:extLst>
          </p:cNvPr>
          <p:cNvSpPr txBox="1"/>
          <p:nvPr/>
        </p:nvSpPr>
        <p:spPr>
          <a:xfrm>
            <a:off x="3345096" y="5432455"/>
            <a:ext cx="3288016" cy="33821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C00000"/>
                </a:solidFill>
                <a:effectLst/>
                <a:latin typeface="system-ui"/>
              </a:rPr>
              <a:t>10. He writes an e-mail to his best friend.</a:t>
            </a:r>
            <a:r>
              <a:rPr lang="en-US" sz="1200" b="0" i="1" dirty="0">
                <a:solidFill>
                  <a:srgbClr val="C00000"/>
                </a:solidFill>
                <a:effectLst/>
                <a:latin typeface="system-ui"/>
              </a:rPr>
              <a:t> (cousin)</a:t>
            </a:r>
            <a:endParaRPr lang="en-US" sz="1200" b="0" i="0" dirty="0">
              <a:solidFill>
                <a:srgbClr val="C00000"/>
              </a:solidFill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C00000"/>
                </a:solidFill>
                <a:effectLst/>
                <a:latin typeface="system-ui"/>
              </a:rPr>
              <a:t>11. He thinks he is very handsome.</a:t>
            </a:r>
            <a:r>
              <a:rPr lang="en-US" sz="1200" b="0" i="1" dirty="0">
                <a:solidFill>
                  <a:srgbClr val="C00000"/>
                </a:solidFill>
                <a:effectLst/>
                <a:latin typeface="system-ui"/>
              </a:rPr>
              <a:t> (tall)</a:t>
            </a:r>
            <a:endParaRPr lang="en-US" sz="1200" b="0" i="0" dirty="0">
              <a:solidFill>
                <a:srgbClr val="C00000"/>
              </a:solidFill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C00000"/>
                </a:solidFill>
                <a:effectLst/>
                <a:latin typeface="system-ui"/>
              </a:rPr>
              <a:t>12. It usually rains every day here.</a:t>
            </a:r>
            <a:r>
              <a:rPr lang="en-US" sz="1200" b="0" i="1" dirty="0">
                <a:solidFill>
                  <a:srgbClr val="C00000"/>
                </a:solidFill>
                <a:effectLst/>
                <a:latin typeface="system-ui"/>
              </a:rPr>
              <a:t> (night)</a:t>
            </a:r>
            <a:endParaRPr lang="en-US" sz="1200" b="0" i="0" dirty="0">
              <a:solidFill>
                <a:srgbClr val="C00000"/>
              </a:solidFill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C00000"/>
                </a:solidFill>
                <a:effectLst/>
                <a:latin typeface="system-ui"/>
              </a:rPr>
              <a:t>13. It smells very delicious in the kitchen.</a:t>
            </a:r>
            <a:r>
              <a:rPr lang="en-US" sz="1200" b="0" i="1" dirty="0">
                <a:solidFill>
                  <a:srgbClr val="C00000"/>
                </a:solidFill>
                <a:effectLst/>
                <a:latin typeface="system-ui"/>
              </a:rPr>
              <a:t> (house)</a:t>
            </a:r>
            <a:endParaRPr lang="en-US" sz="1200" b="0" i="0" dirty="0">
              <a:solidFill>
                <a:srgbClr val="C00000"/>
              </a:solidFill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C00000"/>
                </a:solidFill>
                <a:effectLst/>
                <a:latin typeface="system-ui"/>
              </a:rPr>
              <a:t>14. We generally sing songs at night.</a:t>
            </a:r>
            <a:r>
              <a:rPr lang="en-US" sz="1200" b="0" i="1" dirty="0">
                <a:solidFill>
                  <a:srgbClr val="C00000"/>
                </a:solidFill>
                <a:effectLst/>
                <a:latin typeface="system-ui"/>
              </a:rPr>
              <a:t> (play games)</a:t>
            </a:r>
            <a:endParaRPr lang="en-US" sz="1200" b="0" i="0" dirty="0">
              <a:solidFill>
                <a:srgbClr val="C00000"/>
              </a:solidFill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C00000"/>
                </a:solidFill>
                <a:effectLst/>
                <a:latin typeface="system-ui"/>
              </a:rPr>
              <a:t>15. We go to a gallery every Sunday.</a:t>
            </a:r>
            <a:r>
              <a:rPr lang="en-US" sz="1200" b="0" i="1" dirty="0">
                <a:solidFill>
                  <a:srgbClr val="C00000"/>
                </a:solidFill>
                <a:effectLst/>
                <a:latin typeface="system-ui"/>
              </a:rPr>
              <a:t> (Wednesday)</a:t>
            </a:r>
            <a:endParaRPr lang="en-US" sz="1200" b="0" i="0" dirty="0">
              <a:solidFill>
                <a:srgbClr val="C00000"/>
              </a:solidFill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C00000"/>
                </a:solidFill>
                <a:effectLst/>
                <a:latin typeface="system-ui"/>
              </a:rPr>
              <a:t>16. Does He write an email?</a:t>
            </a:r>
            <a:r>
              <a:rPr lang="en-US" sz="1200" b="0" i="1" dirty="0">
                <a:solidFill>
                  <a:srgbClr val="C00000"/>
                </a:solidFill>
                <a:effectLst/>
                <a:latin typeface="system-ui"/>
              </a:rPr>
              <a:t> (a letter)</a:t>
            </a:r>
            <a:endParaRPr lang="en-US" sz="1200" b="0" i="0" dirty="0">
              <a:solidFill>
                <a:srgbClr val="C00000"/>
              </a:solidFill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C00000"/>
                </a:solidFill>
                <a:effectLst/>
                <a:latin typeface="system-ui"/>
              </a:rPr>
              <a:t>17. The sun rises at the east.</a:t>
            </a:r>
            <a:r>
              <a:rPr lang="en-US" sz="1200" b="0" i="1" dirty="0">
                <a:solidFill>
                  <a:srgbClr val="C00000"/>
                </a:solidFill>
                <a:effectLst/>
                <a:latin typeface="system-ui"/>
              </a:rPr>
              <a:t> (west)</a:t>
            </a:r>
            <a:endParaRPr lang="en-US" sz="1200" b="0" i="0" dirty="0">
              <a:solidFill>
                <a:srgbClr val="C00000"/>
              </a:solidFill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C00000"/>
                </a:solidFill>
                <a:effectLst/>
                <a:latin typeface="system-ui"/>
              </a:rPr>
              <a:t>18. Bob always brushes his teeth.</a:t>
            </a:r>
            <a:r>
              <a:rPr lang="en-US" sz="1200" b="0" i="1" dirty="0">
                <a:solidFill>
                  <a:srgbClr val="C00000"/>
                </a:solidFill>
                <a:effectLst/>
                <a:latin typeface="system-ui"/>
              </a:rPr>
              <a:t> (never)</a:t>
            </a:r>
            <a:endParaRPr lang="en-US" sz="1200" b="0" i="0" dirty="0">
              <a:solidFill>
                <a:srgbClr val="C00000"/>
              </a:solidFill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C00000"/>
                </a:solidFill>
                <a:effectLst/>
                <a:latin typeface="system-ui"/>
              </a:rPr>
              <a:t>19. She gets up early every day.</a:t>
            </a:r>
            <a:r>
              <a:rPr lang="en-US" sz="1200" b="0" i="1" dirty="0">
                <a:solidFill>
                  <a:srgbClr val="C00000"/>
                </a:solidFill>
                <a:effectLst/>
                <a:latin typeface="system-ui"/>
              </a:rPr>
              <a:t> (late)</a:t>
            </a:r>
            <a:endParaRPr lang="en-US" sz="1200" b="0" i="0" dirty="0">
              <a:solidFill>
                <a:srgbClr val="C00000"/>
              </a:solidFill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C00000"/>
                </a:solidFill>
                <a:effectLst/>
                <a:latin typeface="system-ui"/>
              </a:rPr>
              <a:t>20. They speak English.</a:t>
            </a:r>
            <a:r>
              <a:rPr lang="en-US" sz="1200" b="0" i="1" dirty="0">
                <a:solidFill>
                  <a:srgbClr val="C00000"/>
                </a:solidFill>
                <a:effectLst/>
                <a:latin typeface="system-ui"/>
              </a:rPr>
              <a:t> (Spanish)</a:t>
            </a:r>
            <a:endParaRPr lang="en-US" sz="1200" b="0" i="0" dirty="0">
              <a:solidFill>
                <a:srgbClr val="C00000"/>
              </a:solidFill>
              <a:effectLst/>
              <a:latin typeface="system-ui"/>
            </a:endParaRPr>
          </a:p>
          <a:p>
            <a:pPr>
              <a:lnSpc>
                <a:spcPct val="150000"/>
              </a:lnSpc>
            </a:pPr>
            <a:endParaRPr lang="pt-BR" sz="1200" dirty="0">
              <a:solidFill>
                <a:srgbClr val="C00000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F62F9C8-D583-43DF-9A04-7FD36EDF1D44}"/>
              </a:ext>
            </a:extLst>
          </p:cNvPr>
          <p:cNvSpPr txBox="1"/>
          <p:nvPr/>
        </p:nvSpPr>
        <p:spPr>
          <a:xfrm>
            <a:off x="3808672" y="1911786"/>
            <a:ext cx="2961067" cy="2351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pt-BR" sz="1100" dirty="0" err="1">
                <a:solidFill>
                  <a:srgbClr val="C00000"/>
                </a:solidFill>
                <a:latin typeface="system-ui"/>
              </a:rPr>
              <a:t>My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son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doesn’t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live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in Spain.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pt-BR" sz="1100" dirty="0">
                <a:solidFill>
                  <a:srgbClr val="C00000"/>
                </a:solidFill>
                <a:latin typeface="system-ui"/>
              </a:rPr>
              <a:t>He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doesn’t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play basketball.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pt-BR" sz="1100" dirty="0">
                <a:solidFill>
                  <a:srgbClr val="C00000"/>
                </a:solidFill>
                <a:effectLst/>
                <a:latin typeface="system-ui"/>
                <a:ea typeface="Times New Roman" panose="02020603050405020304" pitchFamily="18" charset="0"/>
              </a:rPr>
              <a:t>She </a:t>
            </a:r>
            <a:r>
              <a:rPr lang="pt-BR" sz="1100" dirty="0" err="1">
                <a:solidFill>
                  <a:srgbClr val="C00000"/>
                </a:solidFill>
                <a:effectLst/>
                <a:latin typeface="system-ui"/>
                <a:ea typeface="Times New Roman" panose="02020603050405020304" pitchFamily="18" charset="0"/>
              </a:rPr>
              <a:t>doesn’t</a:t>
            </a:r>
            <a:r>
              <a:rPr lang="pt-BR" sz="1100" dirty="0">
                <a:solidFill>
                  <a:srgbClr val="C00000"/>
                </a:solidFill>
                <a:effectLst/>
                <a:latin typeface="system-ui"/>
                <a:ea typeface="Times New Roman" panose="02020603050405020304" pitchFamily="18" charset="0"/>
              </a:rPr>
              <a:t> catch the </a:t>
            </a:r>
            <a:r>
              <a:rPr lang="pt-BR" sz="1100" dirty="0" err="1">
                <a:solidFill>
                  <a:srgbClr val="C00000"/>
                </a:solidFill>
                <a:effectLst/>
                <a:latin typeface="system-ui"/>
                <a:ea typeface="Times New Roman" panose="02020603050405020304" pitchFamily="18" charset="0"/>
              </a:rPr>
              <a:t>train</a:t>
            </a:r>
            <a:r>
              <a:rPr lang="pt-BR" sz="1100" dirty="0">
                <a:solidFill>
                  <a:srgbClr val="C00000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100" dirty="0" err="1">
                <a:solidFill>
                  <a:srgbClr val="C00000"/>
                </a:solidFill>
                <a:effectLst/>
                <a:latin typeface="system-ui"/>
                <a:ea typeface="Times New Roman" panose="02020603050405020304" pitchFamily="18" charset="0"/>
              </a:rPr>
              <a:t>every</a:t>
            </a:r>
            <a:r>
              <a:rPr lang="pt-BR" sz="1100" dirty="0">
                <a:solidFill>
                  <a:srgbClr val="C00000"/>
                </a:solidFill>
                <a:effectLst/>
                <a:latin typeface="system-ui"/>
                <a:ea typeface="Times New Roman" panose="02020603050405020304" pitchFamily="18" charset="0"/>
              </a:rPr>
              <a:t> </a:t>
            </a:r>
            <a:r>
              <a:rPr lang="pt-BR" sz="1100" dirty="0" err="1">
                <a:solidFill>
                  <a:srgbClr val="C00000"/>
                </a:solidFill>
                <a:effectLst/>
                <a:latin typeface="system-ui"/>
                <a:ea typeface="Times New Roman" panose="02020603050405020304" pitchFamily="18" charset="0"/>
              </a:rPr>
              <a:t>morning</a:t>
            </a:r>
            <a:r>
              <a:rPr lang="pt-BR" sz="1100" dirty="0">
                <a:solidFill>
                  <a:srgbClr val="C00000"/>
                </a:solidFill>
                <a:effectLst/>
                <a:latin typeface="system-ui"/>
                <a:ea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pt-BR" sz="1100" dirty="0">
                <a:solidFill>
                  <a:srgbClr val="C00000"/>
                </a:solidFill>
                <a:latin typeface="system-ui"/>
                <a:ea typeface="Times New Roman" panose="02020603050405020304" pitchFamily="18" charset="0"/>
              </a:rPr>
              <a:t>Bob </a:t>
            </a:r>
            <a:r>
              <a:rPr lang="pt-BR" sz="1100" dirty="0" err="1">
                <a:solidFill>
                  <a:srgbClr val="C00000"/>
                </a:solidFill>
                <a:latin typeface="system-ui"/>
                <a:ea typeface="Times New Roman" panose="02020603050405020304" pitchFamily="18" charset="0"/>
              </a:rPr>
              <a:t>studies</a:t>
            </a:r>
            <a:r>
              <a:rPr lang="pt-BR" sz="1100" dirty="0">
                <a:solidFill>
                  <a:srgbClr val="C00000"/>
                </a:solidFill>
                <a:latin typeface="system-ui"/>
                <a:ea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pt-BR" sz="1100" dirty="0" err="1">
                <a:solidFill>
                  <a:srgbClr val="C00000"/>
                </a:solidFill>
                <a:effectLst/>
                <a:latin typeface="system-ui"/>
                <a:ea typeface="Times New Roman" panose="02020603050405020304" pitchFamily="18" charset="0"/>
              </a:rPr>
              <a:t>My</a:t>
            </a:r>
            <a:r>
              <a:rPr lang="pt-BR" sz="1100" dirty="0">
                <a:solidFill>
                  <a:srgbClr val="C00000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100" dirty="0" err="1">
                <a:solidFill>
                  <a:srgbClr val="C00000"/>
                </a:solidFill>
                <a:effectLst/>
                <a:latin typeface="system-ui"/>
                <a:ea typeface="Times New Roman" panose="02020603050405020304" pitchFamily="18" charset="0"/>
              </a:rPr>
              <a:t>father</a:t>
            </a:r>
            <a:r>
              <a:rPr lang="pt-BR" sz="1100" dirty="0">
                <a:solidFill>
                  <a:srgbClr val="C00000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100" dirty="0" err="1">
                <a:solidFill>
                  <a:srgbClr val="C00000"/>
                </a:solidFill>
                <a:effectLst/>
                <a:latin typeface="system-ui"/>
                <a:ea typeface="Times New Roman" panose="02020603050405020304" pitchFamily="18" charset="0"/>
              </a:rPr>
              <a:t>speaks</a:t>
            </a:r>
            <a:r>
              <a:rPr lang="pt-BR" sz="1100" dirty="0">
                <a:solidFill>
                  <a:srgbClr val="C00000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100" dirty="0" err="1">
                <a:solidFill>
                  <a:srgbClr val="C00000"/>
                </a:solidFill>
                <a:effectLst/>
                <a:latin typeface="system-ui"/>
                <a:ea typeface="Times New Roman" panose="02020603050405020304" pitchFamily="18" charset="0"/>
              </a:rPr>
              <a:t>good</a:t>
            </a:r>
            <a:r>
              <a:rPr lang="pt-BR" sz="1100" dirty="0">
                <a:solidFill>
                  <a:srgbClr val="C00000"/>
                </a:solidFill>
                <a:effectLst/>
                <a:latin typeface="system-ui"/>
                <a:ea typeface="Times New Roman" panose="02020603050405020304" pitchFamily="18" charset="0"/>
              </a:rPr>
              <a:t> English.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pt-BR" sz="1100" dirty="0">
                <a:solidFill>
                  <a:srgbClr val="C00000"/>
                </a:solidFill>
                <a:latin typeface="system-ui"/>
                <a:ea typeface="Times New Roman" panose="02020603050405020304" pitchFamily="18" charset="0"/>
              </a:rPr>
              <a:t>She </a:t>
            </a:r>
            <a:r>
              <a:rPr lang="pt-BR" sz="1100" dirty="0" err="1">
                <a:solidFill>
                  <a:srgbClr val="C00000"/>
                </a:solidFill>
                <a:latin typeface="system-ui"/>
                <a:ea typeface="Times New Roman" panose="02020603050405020304" pitchFamily="18" charset="0"/>
              </a:rPr>
              <a:t>doesn’t</a:t>
            </a:r>
            <a:r>
              <a:rPr lang="pt-BR" sz="1100" dirty="0">
                <a:solidFill>
                  <a:srgbClr val="C00000"/>
                </a:solidFill>
                <a:latin typeface="system-ui"/>
                <a:ea typeface="Times New Roman" panose="02020603050405020304" pitchFamily="18" charset="0"/>
              </a:rPr>
              <a:t> go to the </a:t>
            </a:r>
            <a:r>
              <a:rPr lang="pt-BR" sz="1100" dirty="0" err="1">
                <a:solidFill>
                  <a:srgbClr val="C00000"/>
                </a:solidFill>
                <a:latin typeface="system-ui"/>
                <a:ea typeface="Times New Roman" panose="02020603050405020304" pitchFamily="18" charset="0"/>
              </a:rPr>
              <a:t>beach</a:t>
            </a:r>
            <a:r>
              <a:rPr lang="pt-BR" sz="1100" dirty="0">
                <a:solidFill>
                  <a:srgbClr val="C00000"/>
                </a:solidFill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100" dirty="0" err="1">
                <a:solidFill>
                  <a:srgbClr val="C00000"/>
                </a:solidFill>
                <a:latin typeface="system-ui"/>
                <a:ea typeface="Times New Roman" panose="02020603050405020304" pitchFamily="18" charset="0"/>
              </a:rPr>
              <a:t>everyday</a:t>
            </a:r>
            <a:r>
              <a:rPr lang="pt-BR" sz="1100" dirty="0">
                <a:solidFill>
                  <a:srgbClr val="C00000"/>
                </a:solidFill>
                <a:latin typeface="system-ui"/>
                <a:ea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pt-BR" sz="1100" dirty="0">
                <a:solidFill>
                  <a:srgbClr val="C00000"/>
                </a:solidFill>
                <a:effectLst/>
                <a:latin typeface="system-ui"/>
                <a:ea typeface="Times New Roman" panose="02020603050405020304" pitchFamily="18" charset="0"/>
              </a:rPr>
              <a:t>He </a:t>
            </a:r>
            <a:r>
              <a:rPr lang="pt-BR" sz="1100" dirty="0" err="1">
                <a:solidFill>
                  <a:srgbClr val="C00000"/>
                </a:solidFill>
                <a:effectLst/>
                <a:latin typeface="system-ui"/>
                <a:ea typeface="Times New Roman" panose="02020603050405020304" pitchFamily="18" charset="0"/>
              </a:rPr>
              <a:t>doen’t</a:t>
            </a:r>
            <a:r>
              <a:rPr lang="pt-BR" sz="1100" dirty="0">
                <a:solidFill>
                  <a:srgbClr val="C00000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100" dirty="0" err="1">
                <a:solidFill>
                  <a:srgbClr val="C00000"/>
                </a:solidFill>
                <a:effectLst/>
                <a:latin typeface="system-ui"/>
                <a:ea typeface="Times New Roman" panose="02020603050405020304" pitchFamily="18" charset="0"/>
              </a:rPr>
              <a:t>love</a:t>
            </a:r>
            <a:r>
              <a:rPr lang="pt-BR" sz="1100" dirty="0">
                <a:solidFill>
                  <a:srgbClr val="C00000"/>
                </a:solidFill>
                <a:effectLst/>
                <a:latin typeface="system-ui"/>
                <a:ea typeface="Times New Roman" panose="02020603050405020304" pitchFamily="18" charset="0"/>
              </a:rPr>
              <a:t> to play soccer.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pt-BR" sz="1100" dirty="0">
                <a:solidFill>
                  <a:srgbClr val="C00000"/>
                </a:solidFill>
                <a:latin typeface="system-ui"/>
                <a:ea typeface="Times New Roman" panose="02020603050405020304" pitchFamily="18" charset="0"/>
              </a:rPr>
              <a:t>She </a:t>
            </a:r>
            <a:r>
              <a:rPr lang="pt-BR" sz="1100" dirty="0" err="1">
                <a:solidFill>
                  <a:srgbClr val="C00000"/>
                </a:solidFill>
                <a:latin typeface="system-ui"/>
                <a:ea typeface="Times New Roman" panose="02020603050405020304" pitchFamily="18" charset="0"/>
              </a:rPr>
              <a:t>doesn’t</a:t>
            </a:r>
            <a:r>
              <a:rPr lang="pt-BR" sz="1100" dirty="0">
                <a:solidFill>
                  <a:srgbClr val="C00000"/>
                </a:solidFill>
                <a:latin typeface="system-ui"/>
                <a:ea typeface="Times New Roman" panose="02020603050405020304" pitchFamily="18" charset="0"/>
              </a:rPr>
              <a:t> go to </a:t>
            </a:r>
            <a:r>
              <a:rPr lang="pt-BR" sz="1100" dirty="0" err="1">
                <a:solidFill>
                  <a:srgbClr val="C00000"/>
                </a:solidFill>
                <a:latin typeface="system-ui"/>
                <a:ea typeface="Times New Roman" panose="02020603050405020304" pitchFamily="18" charset="0"/>
              </a:rPr>
              <a:t>school</a:t>
            </a:r>
            <a:r>
              <a:rPr lang="pt-BR" sz="1100" dirty="0">
                <a:solidFill>
                  <a:srgbClr val="C00000"/>
                </a:solidFill>
                <a:latin typeface="system-ui"/>
                <a:ea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pt-BR" sz="1100" dirty="0">
                <a:solidFill>
                  <a:srgbClr val="C00000"/>
                </a:solidFill>
                <a:effectLst/>
                <a:latin typeface="system-ui"/>
                <a:ea typeface="Times New Roman" panose="02020603050405020304" pitchFamily="18" charset="0"/>
              </a:rPr>
              <a:t>He </a:t>
            </a:r>
            <a:r>
              <a:rPr lang="pt-BR" sz="1100" dirty="0" err="1">
                <a:solidFill>
                  <a:srgbClr val="C00000"/>
                </a:solidFill>
                <a:effectLst/>
                <a:latin typeface="system-ui"/>
                <a:ea typeface="Times New Roman" panose="02020603050405020304" pitchFamily="18" charset="0"/>
              </a:rPr>
              <a:t>goes</a:t>
            </a:r>
            <a:r>
              <a:rPr lang="pt-BR" sz="1100" dirty="0">
                <a:solidFill>
                  <a:srgbClr val="C00000"/>
                </a:solidFill>
                <a:effectLst/>
                <a:latin typeface="system-ui"/>
                <a:ea typeface="Times New Roman" panose="02020603050405020304" pitchFamily="18" charset="0"/>
              </a:rPr>
              <a:t> to </a:t>
            </a:r>
            <a:r>
              <a:rPr lang="pt-BR" sz="1100" dirty="0" err="1">
                <a:solidFill>
                  <a:srgbClr val="C00000"/>
                </a:solidFill>
                <a:effectLst/>
                <a:latin typeface="system-ui"/>
                <a:ea typeface="Times New Roman" panose="02020603050405020304" pitchFamily="18" charset="0"/>
              </a:rPr>
              <a:t>school</a:t>
            </a:r>
            <a:r>
              <a:rPr lang="pt-BR" sz="1100" dirty="0">
                <a:solidFill>
                  <a:srgbClr val="C00000"/>
                </a:solidFill>
                <a:effectLst/>
                <a:latin typeface="system-ui"/>
                <a:ea typeface="Times New Roman" panose="02020603050405020304" pitchFamily="18" charset="0"/>
              </a:rPr>
              <a:t>.  </a:t>
            </a:r>
            <a:endParaRPr lang="pt-BR" sz="1100" dirty="0">
              <a:solidFill>
                <a:srgbClr val="C00000"/>
              </a:solidFill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3273142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6CF2955-0AEB-40E3-8CD6-7D3DA46062E6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99EF2AB-7465-486B-8F64-1E13F4571FD0}"/>
              </a:ext>
            </a:extLst>
          </p:cNvPr>
          <p:cNvSpPr txBox="1"/>
          <p:nvPr/>
        </p:nvSpPr>
        <p:spPr>
          <a:xfrm>
            <a:off x="207446" y="1272184"/>
            <a:ext cx="5766178" cy="7961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8) Responda as perguntas:</a:t>
            </a:r>
          </a:p>
          <a:p>
            <a:pPr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1. 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Where do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you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work?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2.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What does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he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do?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3. 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How do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they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come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here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4. 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When do we start?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5.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Why do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they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play football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so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late?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6.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What does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she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like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doing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at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the weekend?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7.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Where do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you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go to the cinema?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8.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When do we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leave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9.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Do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you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study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a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lot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10.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Do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you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have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kids?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11.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Do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you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have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the time?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12.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Does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she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drink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beer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13.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Do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you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like to be late?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14.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Does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she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study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Italian?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15.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Why do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you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come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here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16.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Do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you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read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books?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17.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Do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you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see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the stars?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18.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Do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they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speak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Chinese?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19.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Does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he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swim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20.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Does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she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listen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to jazz?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9F1C7586-248E-47BC-8A39-E500AEF2ADFC}"/>
              </a:ext>
            </a:extLst>
          </p:cNvPr>
          <p:cNvGrpSpPr/>
          <p:nvPr/>
        </p:nvGrpSpPr>
        <p:grpSpPr>
          <a:xfrm>
            <a:off x="283685" y="987668"/>
            <a:ext cx="1146876" cy="318910"/>
            <a:chOff x="283685" y="987668"/>
            <a:chExt cx="1146876" cy="318910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A797F58A-E55E-4490-A0DC-F8600D008A00}"/>
                </a:ext>
              </a:extLst>
            </p:cNvPr>
            <p:cNvSpPr/>
            <p:nvPr/>
          </p:nvSpPr>
          <p:spPr>
            <a:xfrm>
              <a:off x="283685" y="1008952"/>
              <a:ext cx="1146876" cy="29762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86E2AE83-5737-44A7-A3C9-FB78E757E8F5}"/>
                </a:ext>
              </a:extLst>
            </p:cNvPr>
            <p:cNvSpPr txBox="1"/>
            <p:nvPr/>
          </p:nvSpPr>
          <p:spPr>
            <a:xfrm>
              <a:off x="320371" y="987668"/>
              <a:ext cx="1110190" cy="3126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dirty="0">
                  <a:solidFill>
                    <a:srgbClr val="4472C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QUESTIONS</a:t>
              </a:r>
              <a:endPara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7" name="Imagem 6">
            <a:extLst>
              <a:ext uri="{FF2B5EF4-FFF2-40B4-BE49-F238E27FC236}">
                <a16:creationId xmlns:a16="http://schemas.microsoft.com/office/drawing/2014/main" id="{8C078BA3-2C95-4EEE-9767-BF15A7C71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812" y="878776"/>
            <a:ext cx="570832" cy="570832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EA07481A-0589-4AC6-AB61-95FE62F06AD0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3 - 9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064E06F-A441-430D-B73F-D295FF35DDA4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01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AA016B6-7787-4508-990C-1EF7616095A3}"/>
              </a:ext>
            </a:extLst>
          </p:cNvPr>
          <p:cNvSpPr txBox="1"/>
          <p:nvPr/>
        </p:nvSpPr>
        <p:spPr>
          <a:xfrm>
            <a:off x="4899338" y="690252"/>
            <a:ext cx="1327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</a:t>
            </a:r>
            <a:endParaRPr lang="pt-BR" sz="1400" i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163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 rot="16200000">
            <a:off x="-2345869" y="3732628"/>
            <a:ext cx="5766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4472C4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9) Complete as palavras das imagens: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1A7DCB3D-FAC9-45DB-B16F-66D9687B9545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4 - 9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493AFE77-C0A6-41D8-8CFC-43F2495B89DE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EB295525-B4C2-4B57-946D-50A7CFA73747}"/>
              </a:ext>
            </a:extLst>
          </p:cNvPr>
          <p:cNvSpPr/>
          <p:nvPr/>
        </p:nvSpPr>
        <p:spPr>
          <a:xfrm>
            <a:off x="283685" y="1008952"/>
            <a:ext cx="1091027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6277720A-3B74-4178-B4D6-F9D6C006BFF4}"/>
              </a:ext>
            </a:extLst>
          </p:cNvPr>
          <p:cNvGrpSpPr/>
          <p:nvPr/>
        </p:nvGrpSpPr>
        <p:grpSpPr>
          <a:xfrm>
            <a:off x="405914" y="1008952"/>
            <a:ext cx="1176766" cy="862209"/>
            <a:chOff x="388765" y="1008952"/>
            <a:chExt cx="1176766" cy="862209"/>
          </a:xfrm>
        </p:grpSpPr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40C5BB2F-D1C7-45DD-900D-96AF4D2D41C8}"/>
                </a:ext>
              </a:extLst>
            </p:cNvPr>
            <p:cNvSpPr txBox="1"/>
            <p:nvPr/>
          </p:nvSpPr>
          <p:spPr>
            <a:xfrm>
              <a:off x="388765" y="1008952"/>
              <a:ext cx="1176766" cy="3126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dirty="0">
                  <a:solidFill>
                    <a:srgbClr val="4472C4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02 TOPICS</a:t>
              </a:r>
              <a:endPara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59" name="Imagem 58">
              <a:extLst>
                <a:ext uri="{FF2B5EF4-FFF2-40B4-BE49-F238E27FC236}">
                  <a16:creationId xmlns:a16="http://schemas.microsoft.com/office/drawing/2014/main" id="{01D0FFA0-293A-459A-A210-CC350A977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659" y="1386084"/>
              <a:ext cx="485077" cy="485077"/>
            </a:xfrm>
            <a:prstGeom prst="rect">
              <a:avLst/>
            </a:prstGeom>
          </p:spPr>
        </p:pic>
      </p:grp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EE41D7BC-2547-4CEB-9023-66C472CBCEDB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01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E80C838A-4BC3-4A68-A3F9-16762E43B843}"/>
              </a:ext>
            </a:extLst>
          </p:cNvPr>
          <p:cNvSpPr txBox="1"/>
          <p:nvPr/>
        </p:nvSpPr>
        <p:spPr>
          <a:xfrm>
            <a:off x="4899338" y="690252"/>
            <a:ext cx="1327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</a:t>
            </a:r>
            <a:endParaRPr lang="pt-BR" sz="1400" i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586579E-4B7F-4088-A08D-E62606785B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745"/>
          <a:stretch/>
        </p:blipFill>
        <p:spPr>
          <a:xfrm>
            <a:off x="0" y="48568"/>
            <a:ext cx="6858000" cy="433891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5A808F9-0383-4C75-A5B4-B4EDD2C4B6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" b="53063"/>
          <a:stretch/>
        </p:blipFill>
        <p:spPr>
          <a:xfrm>
            <a:off x="-699" y="4432600"/>
            <a:ext cx="6858000" cy="4545337"/>
          </a:xfrm>
          <a:prstGeom prst="rect">
            <a:avLst/>
          </a:prstGeom>
        </p:spPr>
      </p:pic>
      <p:sp>
        <p:nvSpPr>
          <p:cNvPr id="49" name="Retângulo 48">
            <a:extLst>
              <a:ext uri="{FF2B5EF4-FFF2-40B4-BE49-F238E27FC236}">
                <a16:creationId xmlns:a16="http://schemas.microsoft.com/office/drawing/2014/main" id="{25732AFD-4968-41E4-8692-66ED2B04DFCD}"/>
              </a:ext>
            </a:extLst>
          </p:cNvPr>
          <p:cNvSpPr/>
          <p:nvPr/>
        </p:nvSpPr>
        <p:spPr>
          <a:xfrm>
            <a:off x="175666" y="4663350"/>
            <a:ext cx="1910766" cy="4694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1D056F02-E80A-4C1E-B225-62AF84A2F39D}"/>
              </a:ext>
            </a:extLst>
          </p:cNvPr>
          <p:cNvSpPr/>
          <p:nvPr/>
        </p:nvSpPr>
        <p:spPr>
          <a:xfrm>
            <a:off x="4366852" y="4659339"/>
            <a:ext cx="1910766" cy="4694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16DA7842-DE87-407A-BA95-52C6B9999432}"/>
              </a:ext>
            </a:extLst>
          </p:cNvPr>
          <p:cNvSpPr/>
          <p:nvPr/>
        </p:nvSpPr>
        <p:spPr>
          <a:xfrm>
            <a:off x="4356121" y="238447"/>
            <a:ext cx="1910766" cy="4694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3292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3019496" y="1266011"/>
            <a:ext cx="27170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10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) Responda as perguntas abaixo: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29B2C3E-2A58-4BC5-BAC8-0547436A328A}"/>
              </a:ext>
            </a:extLst>
          </p:cNvPr>
          <p:cNvSpPr txBox="1"/>
          <p:nvPr/>
        </p:nvSpPr>
        <p:spPr>
          <a:xfrm>
            <a:off x="3070800" y="1735830"/>
            <a:ext cx="363480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a)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time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usually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get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up? 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b)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usually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have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for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breakfast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c)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like to do after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get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back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home?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d)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About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how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many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hours are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on-line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every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day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e)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like to do on weekends?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90E3E392-FED4-48FD-AB82-CB1229B98DD6}"/>
              </a:ext>
            </a:extLst>
          </p:cNvPr>
          <p:cNvSpPr txBox="1"/>
          <p:nvPr/>
        </p:nvSpPr>
        <p:spPr>
          <a:xfrm>
            <a:off x="3095767" y="5858714"/>
            <a:ext cx="576617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a)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How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often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use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public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transportation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 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b)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Is parking a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problem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in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city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c)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like to use Uber? Why?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dirty="0">
                <a:solidFill>
                  <a:srgbClr val="068A8A"/>
                </a:solidFill>
                <a:latin typeface="system-ui"/>
              </a:rPr>
              <a:t>d</a:t>
            </a: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think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public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transportation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is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expensive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dirty="0">
                <a:solidFill>
                  <a:srgbClr val="068A8A"/>
                </a:solidFill>
                <a:latin typeface="system-ui"/>
              </a:rPr>
              <a:t>e</a:t>
            </a: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prefer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bus or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airplane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pic>
        <p:nvPicPr>
          <p:cNvPr id="1026" name="Picture 2" descr="Daily Routine: Amazing Morning Routine for Being More Happy, Productive and  Healthy (Daily Routine, Daily Rituals, Daily Routine Makeover, Productivity  Book 1) (English Edition) - eBooks em Inglês na Amazon.com.br">
            <a:extLst>
              <a:ext uri="{FF2B5EF4-FFF2-40B4-BE49-F238E27FC236}">
                <a16:creationId xmlns:a16="http://schemas.microsoft.com/office/drawing/2014/main" id="{FB0F2C9E-DA6B-4EA3-A8D8-BAEBB8024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43" y="2090678"/>
            <a:ext cx="17430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anotechnology and the Transportation Industry">
            <a:extLst>
              <a:ext uri="{FF2B5EF4-FFF2-40B4-BE49-F238E27FC236}">
                <a16:creationId xmlns:a16="http://schemas.microsoft.com/office/drawing/2014/main" id="{574C9ADC-E1AE-4526-8E6C-9DBA48DB3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71" y="6631392"/>
            <a:ext cx="279082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41D9DA63-A18C-4E4F-BE94-1084CE5895C0}"/>
              </a:ext>
            </a:extLst>
          </p:cNvPr>
          <p:cNvCxnSpPr/>
          <p:nvPr/>
        </p:nvCxnSpPr>
        <p:spPr>
          <a:xfrm>
            <a:off x="1868557" y="5445457"/>
            <a:ext cx="2717091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02EE424-3F34-4A51-80F5-DA24A3FA038F}"/>
              </a:ext>
            </a:extLst>
          </p:cNvPr>
          <p:cNvSpPr txBox="1"/>
          <p:nvPr/>
        </p:nvSpPr>
        <p:spPr>
          <a:xfrm>
            <a:off x="486561" y="6232006"/>
            <a:ext cx="2304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TRANSPORTATION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517B6914-F843-461D-A9C6-21592FCA62AF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5 - 9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70757C85-E0C0-4A92-A4CE-9A1EF9DBE560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96737B62-CAC1-4E90-AEC8-134C2BE42659}"/>
              </a:ext>
            </a:extLst>
          </p:cNvPr>
          <p:cNvSpPr/>
          <p:nvPr/>
        </p:nvSpPr>
        <p:spPr>
          <a:xfrm>
            <a:off x="283685" y="1008952"/>
            <a:ext cx="1091027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29AAD68-C479-4801-9AEA-2E4E3B66E6A8}"/>
              </a:ext>
            </a:extLst>
          </p:cNvPr>
          <p:cNvSpPr txBox="1"/>
          <p:nvPr/>
        </p:nvSpPr>
        <p:spPr>
          <a:xfrm>
            <a:off x="405914" y="1008952"/>
            <a:ext cx="1176766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02 TOPICS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EEAA7B4F-6D16-449B-9AEA-41EBF67A9A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370" y="938053"/>
            <a:ext cx="485077" cy="485077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3C067392-93F9-4425-AE05-8664A1BE77E5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01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46775C35-FABA-4C94-94F1-30AAC8134F09}"/>
              </a:ext>
            </a:extLst>
          </p:cNvPr>
          <p:cNvSpPr txBox="1"/>
          <p:nvPr/>
        </p:nvSpPr>
        <p:spPr>
          <a:xfrm>
            <a:off x="4899338" y="690252"/>
            <a:ext cx="1327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</a:t>
            </a:r>
            <a:endParaRPr lang="pt-BR" sz="1400" i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840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251668" y="1377209"/>
            <a:ext cx="5766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11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) Responda as perguntas: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7C74AA6-DF56-4959-84A1-2658207E34D4}"/>
              </a:ext>
            </a:extLst>
          </p:cNvPr>
          <p:cNvSpPr txBox="1"/>
          <p:nvPr/>
        </p:nvSpPr>
        <p:spPr>
          <a:xfrm>
            <a:off x="668741" y="1613748"/>
            <a:ext cx="576617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1. I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plan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to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find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a new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apartment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 </a:t>
            </a:r>
            <a:r>
              <a:rPr lang="pt-BR" sz="1200" b="1" i="1" dirty="0">
                <a:solidFill>
                  <a:srgbClr val="212529"/>
                </a:solidFill>
                <a:latin typeface="system-ui"/>
              </a:rPr>
              <a:t>When?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dirty="0">
                <a:solidFill>
                  <a:srgbClr val="212529"/>
                </a:solidFill>
                <a:latin typeface="system-ui"/>
              </a:rPr>
              <a:t>     </a:t>
            </a:r>
            <a:r>
              <a:rPr lang="pt-BR" sz="1200" i="1" dirty="0">
                <a:solidFill>
                  <a:srgbClr val="212529"/>
                </a:solidFill>
                <a:latin typeface="system-ui"/>
              </a:rPr>
              <a:t>I </a:t>
            </a:r>
            <a:r>
              <a:rPr lang="pt-BR" sz="1200" i="1" dirty="0" err="1">
                <a:solidFill>
                  <a:srgbClr val="212529"/>
                </a:solidFill>
                <a:latin typeface="system-ui"/>
              </a:rPr>
              <a:t>plan</a:t>
            </a:r>
            <a:r>
              <a:rPr lang="pt-BR" sz="1200" i="1" dirty="0">
                <a:solidFill>
                  <a:srgbClr val="212529"/>
                </a:solidFill>
                <a:latin typeface="system-ui"/>
              </a:rPr>
              <a:t> to </a:t>
            </a:r>
            <a:r>
              <a:rPr lang="pt-BR" sz="1200" i="1" dirty="0" err="1">
                <a:solidFill>
                  <a:srgbClr val="212529"/>
                </a:solidFill>
                <a:latin typeface="system-ui"/>
              </a:rPr>
              <a:t>find</a:t>
            </a:r>
            <a:r>
              <a:rPr lang="pt-BR" sz="1200" i="1" dirty="0">
                <a:solidFill>
                  <a:srgbClr val="212529"/>
                </a:solidFill>
                <a:latin typeface="system-ui"/>
              </a:rPr>
              <a:t> a new </a:t>
            </a:r>
            <a:r>
              <a:rPr lang="pt-BR" sz="1200" i="1" dirty="0" err="1">
                <a:solidFill>
                  <a:srgbClr val="212529"/>
                </a:solidFill>
                <a:latin typeface="system-ui"/>
              </a:rPr>
              <a:t>apartment</a:t>
            </a:r>
            <a:r>
              <a:rPr lang="pt-BR" sz="1200" i="1" dirty="0">
                <a:solidFill>
                  <a:srgbClr val="212529"/>
                </a:solidFill>
                <a:latin typeface="system-ui"/>
              </a:rPr>
              <a:t> next </a:t>
            </a:r>
            <a:r>
              <a:rPr lang="pt-BR" sz="1200" i="1" dirty="0" err="1">
                <a:solidFill>
                  <a:srgbClr val="212529"/>
                </a:solidFill>
                <a:latin typeface="system-ui"/>
              </a:rPr>
              <a:t>month</a:t>
            </a:r>
            <a:r>
              <a:rPr lang="pt-BR" sz="1200" i="1" dirty="0">
                <a:solidFill>
                  <a:srgbClr val="212529"/>
                </a:solidFill>
                <a:latin typeface="system-ui"/>
              </a:rPr>
              <a:t>.</a:t>
            </a: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2. I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plan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to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relax on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vacation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 </a:t>
            </a:r>
            <a:r>
              <a:rPr lang="pt-BR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Where?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3. I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plan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to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surprise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my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parents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 </a:t>
            </a:r>
            <a:r>
              <a:rPr lang="pt-BR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How?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4. I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plan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to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wash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my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car. </a:t>
            </a:r>
            <a:r>
              <a:rPr lang="pt-BR" sz="1200" b="1" i="1" dirty="0">
                <a:solidFill>
                  <a:srgbClr val="212529"/>
                </a:solidFill>
                <a:latin typeface="system-ui"/>
              </a:rPr>
              <a:t>When?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5. I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plan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to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adopt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a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child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 </a:t>
            </a:r>
            <a:r>
              <a:rPr lang="pt-BR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Do </a:t>
            </a:r>
            <a:r>
              <a:rPr lang="pt-BR" sz="1200" b="1" i="1" u="none" strike="noStrike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 ...?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9E2B65F-4658-448F-875E-3D14F5E16731}"/>
              </a:ext>
            </a:extLst>
          </p:cNvPr>
          <p:cNvSpPr txBox="1"/>
          <p:nvPr/>
        </p:nvSpPr>
        <p:spPr>
          <a:xfrm>
            <a:off x="668741" y="3627082"/>
            <a:ext cx="576617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6. It's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my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turn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to </a:t>
            </a:r>
            <a:r>
              <a:rPr lang="pt-BR" sz="1200" b="1" dirty="0" err="1">
                <a:solidFill>
                  <a:srgbClr val="C00000"/>
                </a:solidFill>
                <a:latin typeface="system-ui"/>
              </a:rPr>
              <a:t>wash</a:t>
            </a:r>
            <a:r>
              <a:rPr lang="pt-BR" sz="1200" b="1" dirty="0">
                <a:solidFill>
                  <a:srgbClr val="C00000"/>
                </a:solidFill>
                <a:latin typeface="system-ui"/>
              </a:rPr>
              <a:t> </a:t>
            </a:r>
            <a:r>
              <a:rPr lang="pt-BR" sz="1200" b="1" dirty="0" err="1">
                <a:solidFill>
                  <a:srgbClr val="C00000"/>
                </a:solidFill>
                <a:latin typeface="system-ui"/>
              </a:rPr>
              <a:t>our</a:t>
            </a:r>
            <a:r>
              <a:rPr lang="pt-BR" sz="1200" b="1" dirty="0">
                <a:solidFill>
                  <a:srgbClr val="C00000"/>
                </a:solidFill>
                <a:latin typeface="system-ui"/>
              </a:rPr>
              <a:t> car.</a:t>
            </a:r>
            <a:endParaRPr lang="pt-BR" sz="1200" b="1" i="1" u="none" strike="noStrike" dirty="0">
              <a:solidFill>
                <a:srgbClr val="C00000"/>
              </a:solidFill>
              <a:effectLst/>
              <a:latin typeface="system-ui"/>
            </a:endParaRP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7. It’s </a:t>
            </a:r>
            <a:r>
              <a:rPr lang="pt-BR" sz="1200" b="1" dirty="0" err="1">
                <a:solidFill>
                  <a:srgbClr val="DC3545"/>
                </a:solidFill>
                <a:latin typeface="system-ui"/>
              </a:rPr>
              <a:t>your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turn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to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sz="1200" b="1" dirty="0">
                <a:solidFill>
                  <a:srgbClr val="C00000"/>
                </a:solidFill>
                <a:latin typeface="system-ui"/>
              </a:rPr>
              <a:t>take out the garbage.</a:t>
            </a:r>
          </a:p>
          <a:p>
            <a:pPr algn="l"/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8. It’s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her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turn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to</a:t>
            </a:r>
            <a:r>
              <a:rPr lang="pt-BR" sz="1200" b="1" dirty="0">
                <a:solidFill>
                  <a:srgbClr val="C00000"/>
                </a:solidFill>
                <a:latin typeface="system-ui"/>
              </a:rPr>
              <a:t> play the vídeo game.</a:t>
            </a:r>
          </a:p>
          <a:p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9. It’s not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my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turn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to </a:t>
            </a:r>
            <a:r>
              <a:rPr lang="pt-BR" sz="1200" b="1" dirty="0" err="1">
                <a:solidFill>
                  <a:srgbClr val="C00000"/>
                </a:solidFill>
                <a:latin typeface="system-ui"/>
              </a:rPr>
              <a:t>buy</a:t>
            </a:r>
            <a:r>
              <a:rPr lang="pt-BR" sz="1200" b="1" dirty="0">
                <a:solidFill>
                  <a:srgbClr val="C00000"/>
                </a:solidFill>
                <a:latin typeface="system-ui"/>
              </a:rPr>
              <a:t> the pizza.</a:t>
            </a:r>
          </a:p>
          <a:p>
            <a:pPr algn="l"/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10. It’s not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their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turn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to </a:t>
            </a:r>
            <a:r>
              <a:rPr lang="pt-BR" sz="1200" b="1" dirty="0">
                <a:solidFill>
                  <a:srgbClr val="C00000"/>
                </a:solidFill>
                <a:latin typeface="system-ui"/>
              </a:rPr>
              <a:t>clean the </a:t>
            </a:r>
            <a:r>
              <a:rPr lang="pt-BR" sz="1200" b="1" dirty="0" err="1">
                <a:solidFill>
                  <a:srgbClr val="C00000"/>
                </a:solidFill>
                <a:latin typeface="system-ui"/>
              </a:rPr>
              <a:t>room</a:t>
            </a:r>
            <a:r>
              <a:rPr lang="pt-BR" sz="1200" b="1" dirty="0">
                <a:solidFill>
                  <a:srgbClr val="C00000"/>
                </a:solidFill>
                <a:latin typeface="system-ui"/>
              </a:rPr>
              <a:t> up.</a:t>
            </a:r>
            <a:br>
              <a:rPr lang="pt-BR" sz="1200" b="1" dirty="0">
                <a:solidFill>
                  <a:srgbClr val="C00000"/>
                </a:solidFill>
                <a:latin typeface="system-ui"/>
              </a:rPr>
            </a:br>
            <a:endParaRPr lang="pt-BR" sz="1200" b="1" dirty="0">
              <a:solidFill>
                <a:srgbClr val="C00000"/>
              </a:solidFill>
              <a:latin typeface="system-ui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2D95543-43FB-4129-BC1C-9A04768F2359}"/>
              </a:ext>
            </a:extLst>
          </p:cNvPr>
          <p:cNvSpPr txBox="1"/>
          <p:nvPr/>
        </p:nvSpPr>
        <p:spPr>
          <a:xfrm>
            <a:off x="668741" y="5604536"/>
            <a:ext cx="576617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11. Are </a:t>
            </a:r>
            <a:r>
              <a:rPr lang="pt-BR" sz="1200" b="1" i="0" u="none" strike="noStrike" dirty="0" err="1">
                <a:solidFill>
                  <a:srgbClr val="008000"/>
                </a:solidFill>
                <a:effectLst/>
                <a:latin typeface="system-ui"/>
              </a:rPr>
              <a:t>you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 sure?</a:t>
            </a:r>
          </a:p>
          <a:p>
            <a:pPr algn="l"/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12. Are </a:t>
            </a:r>
            <a:r>
              <a:rPr lang="pt-BR" sz="1200" b="1" i="0" u="none" strike="noStrike" dirty="0" err="1">
                <a:solidFill>
                  <a:srgbClr val="008000"/>
                </a:solidFill>
                <a:effectLst/>
                <a:latin typeface="system-ui"/>
              </a:rPr>
              <a:t>you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 sure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about that?</a:t>
            </a:r>
          </a:p>
          <a:p>
            <a:pPr algn="l"/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13. Are </a:t>
            </a:r>
            <a:r>
              <a:rPr lang="pt-BR" sz="1200" b="1" i="0" u="none" strike="noStrike" dirty="0" err="1">
                <a:solidFill>
                  <a:srgbClr val="008000"/>
                </a:solidFill>
                <a:effectLst/>
                <a:latin typeface="system-ui"/>
              </a:rPr>
              <a:t>you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 sure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of what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said?</a:t>
            </a:r>
          </a:p>
          <a:p>
            <a:pPr algn="l"/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14. Are </a:t>
            </a:r>
            <a:r>
              <a:rPr lang="pt-BR" sz="1200" b="1" i="0" u="none" strike="noStrike" dirty="0" err="1">
                <a:solidFill>
                  <a:srgbClr val="008000"/>
                </a:solidFill>
                <a:effectLst/>
                <a:latin typeface="system-ui"/>
              </a:rPr>
              <a:t>you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 sure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that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he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is not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coming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?</a:t>
            </a:r>
          </a:p>
          <a:p>
            <a:pPr algn="l"/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15. I </a:t>
            </a:r>
            <a:r>
              <a:rPr lang="pt-BR" sz="1200" b="1" i="0" u="none" strike="noStrike" dirty="0" err="1">
                <a:solidFill>
                  <a:srgbClr val="008000"/>
                </a:solidFill>
                <a:effectLst/>
                <a:latin typeface="system-ui"/>
              </a:rPr>
              <a:t>am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 sure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about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my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faith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F632CC6-3E07-47D4-8D00-D9892CCEC3B1}"/>
              </a:ext>
            </a:extLst>
          </p:cNvPr>
          <p:cNvSpPr txBox="1"/>
          <p:nvPr/>
        </p:nvSpPr>
        <p:spPr>
          <a:xfrm>
            <a:off x="668741" y="7538948"/>
            <a:ext cx="576617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16. By the way, 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is there a bathroom in the apartment?</a:t>
            </a:r>
          </a:p>
          <a:p>
            <a:pPr algn="l"/>
            <a:br>
              <a:rPr lang="en-US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en-US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17. By the way, 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do you have any change on you?</a:t>
            </a:r>
          </a:p>
          <a:p>
            <a:pPr algn="l"/>
            <a:br>
              <a:rPr lang="en-US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en-US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18. By the way, 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he is a difficult person. </a:t>
            </a:r>
            <a:r>
              <a:rPr lang="en-US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Who?</a:t>
            </a:r>
          </a:p>
          <a:p>
            <a:pPr algn="l"/>
            <a:br>
              <a:rPr lang="en-US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en-US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19. By the way, 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get out of here. </a:t>
            </a:r>
            <a:r>
              <a:rPr lang="en-US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Why?</a:t>
            </a:r>
          </a:p>
          <a:p>
            <a:pPr algn="l"/>
            <a:br>
              <a:rPr lang="en-US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en-US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20. By the way, 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I loved your shirt. </a:t>
            </a:r>
            <a:r>
              <a:rPr lang="en-US" sz="1200" b="1" i="1" dirty="0">
                <a:solidFill>
                  <a:srgbClr val="212529"/>
                </a:solidFill>
                <a:latin typeface="system-ui"/>
              </a:rPr>
              <a:t>Which one</a:t>
            </a:r>
            <a:r>
              <a:rPr lang="en-US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en-US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en-US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C4ADA41-66DE-443B-8BF7-A721F70AA226}"/>
              </a:ext>
            </a:extLst>
          </p:cNvPr>
          <p:cNvSpPr txBox="1"/>
          <p:nvPr/>
        </p:nvSpPr>
        <p:spPr>
          <a:xfrm>
            <a:off x="4810138" y="3810795"/>
            <a:ext cx="17601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11.1 Escute os </a:t>
            </a:r>
            <a:r>
              <a:rPr lang="pt-BR" sz="1200" b="1" i="1" dirty="0" err="1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audios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 no site e escreva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: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4412942-A73D-45A1-B12B-BB208F3A8DDB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6 - 9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A1218169-AB37-4E75-B5F3-A5CE39B52D80}"/>
              </a:ext>
            </a:extLst>
          </p:cNvPr>
          <p:cNvSpPr/>
          <p:nvPr/>
        </p:nvSpPr>
        <p:spPr>
          <a:xfrm>
            <a:off x="309087" y="923578"/>
            <a:ext cx="1970767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01E127F-75AF-4D32-A7E9-40B42A475ABB}"/>
              </a:ext>
            </a:extLst>
          </p:cNvPr>
          <p:cNvSpPr txBox="1"/>
          <p:nvPr/>
        </p:nvSpPr>
        <p:spPr>
          <a:xfrm>
            <a:off x="369248" y="916066"/>
            <a:ext cx="1944762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COMMON SENTENCES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47533495-F330-4AF5-9149-99469B995BA1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6716D19-4DE9-4F61-AF5B-947C0D4F1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015" y="791631"/>
            <a:ext cx="559596" cy="559596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D2EECF8A-57C3-466D-AD23-A953E1CC7AC0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01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3EFA920-DC48-434B-8900-AB9F0B91577F}"/>
              </a:ext>
            </a:extLst>
          </p:cNvPr>
          <p:cNvSpPr txBox="1"/>
          <p:nvPr/>
        </p:nvSpPr>
        <p:spPr>
          <a:xfrm>
            <a:off x="4899338" y="690252"/>
            <a:ext cx="1327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</a:t>
            </a:r>
            <a:endParaRPr lang="pt-BR" sz="1400" i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6164189-D081-4DA5-8779-B2E931AA0C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805" t="62828" r="70139" b="31984"/>
          <a:stretch/>
        </p:blipFill>
        <p:spPr>
          <a:xfrm>
            <a:off x="4571005" y="3952764"/>
            <a:ext cx="277246" cy="264643"/>
          </a:xfrm>
          <a:prstGeom prst="rect">
            <a:avLst/>
          </a:prstGeom>
        </p:spPr>
      </p:pic>
      <p:grpSp>
        <p:nvGrpSpPr>
          <p:cNvPr id="20" name="Agrupar 19">
            <a:extLst>
              <a:ext uri="{FF2B5EF4-FFF2-40B4-BE49-F238E27FC236}">
                <a16:creationId xmlns:a16="http://schemas.microsoft.com/office/drawing/2014/main" id="{5D5D668A-03EC-410E-83A2-FA8604B7C189}"/>
              </a:ext>
            </a:extLst>
          </p:cNvPr>
          <p:cNvGrpSpPr/>
          <p:nvPr/>
        </p:nvGrpSpPr>
        <p:grpSpPr>
          <a:xfrm>
            <a:off x="5594058" y="7383101"/>
            <a:ext cx="877180" cy="835728"/>
            <a:chOff x="7399817" y="7614551"/>
            <a:chExt cx="877180" cy="835728"/>
          </a:xfrm>
        </p:grpSpPr>
        <p:pic>
          <p:nvPicPr>
            <p:cNvPr id="23" name="Picture 8" descr="Gildan® Short Sleeve Adult T-Shirt | Michaels">
              <a:extLst>
                <a:ext uri="{FF2B5EF4-FFF2-40B4-BE49-F238E27FC236}">
                  <a16:creationId xmlns:a16="http://schemas.microsoft.com/office/drawing/2014/main" id="{D7312A00-C679-43EC-A76B-590082B2AC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1269" y="7614551"/>
              <a:ext cx="835728" cy="835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45423F83-DCF7-473B-86FC-02EA1D733258}"/>
                </a:ext>
              </a:extLst>
            </p:cNvPr>
            <p:cNvSpPr/>
            <p:nvPr/>
          </p:nvSpPr>
          <p:spPr>
            <a:xfrm>
              <a:off x="7399817" y="8160341"/>
              <a:ext cx="299855" cy="280308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2BBD0428-51FC-441F-8E00-C9E3BEF70E79}"/>
              </a:ext>
            </a:extLst>
          </p:cNvPr>
          <p:cNvGrpSpPr/>
          <p:nvPr/>
        </p:nvGrpSpPr>
        <p:grpSpPr>
          <a:xfrm>
            <a:off x="4309319" y="7489211"/>
            <a:ext cx="1001638" cy="640712"/>
            <a:chOff x="7162524" y="7615353"/>
            <a:chExt cx="1001638" cy="640712"/>
          </a:xfrm>
        </p:grpSpPr>
        <p:pic>
          <p:nvPicPr>
            <p:cNvPr id="28" name="Picture 6" descr="Handling a bulldozer (or how to deal with difficult people)">
              <a:extLst>
                <a:ext uri="{FF2B5EF4-FFF2-40B4-BE49-F238E27FC236}">
                  <a16:creationId xmlns:a16="http://schemas.microsoft.com/office/drawing/2014/main" id="{F2FD603F-A7A3-473D-BB69-0A95888A4B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0806" y="7615353"/>
              <a:ext cx="913356" cy="640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77F61630-87DC-47A4-B750-6FDC4728F46F}"/>
                </a:ext>
              </a:extLst>
            </p:cNvPr>
            <p:cNvSpPr/>
            <p:nvPr/>
          </p:nvSpPr>
          <p:spPr>
            <a:xfrm>
              <a:off x="7162524" y="7615353"/>
              <a:ext cx="299855" cy="280308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B4BC4DEA-56C0-44F1-9435-5BCF5984AC9C}"/>
              </a:ext>
            </a:extLst>
          </p:cNvPr>
          <p:cNvGrpSpPr/>
          <p:nvPr/>
        </p:nvGrpSpPr>
        <p:grpSpPr>
          <a:xfrm>
            <a:off x="4332855" y="8256065"/>
            <a:ext cx="912694" cy="912694"/>
            <a:chOff x="4332855" y="8256065"/>
            <a:chExt cx="912694" cy="912694"/>
          </a:xfrm>
        </p:grpSpPr>
        <p:pic>
          <p:nvPicPr>
            <p:cNvPr id="33" name="Picture 4" descr="Cash Icon - Download in Colored Outline Style">
              <a:extLst>
                <a:ext uri="{FF2B5EF4-FFF2-40B4-BE49-F238E27FC236}">
                  <a16:creationId xmlns:a16="http://schemas.microsoft.com/office/drawing/2014/main" id="{4ABBA9AE-D847-40AB-8B67-3F334C0665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2855" y="8256065"/>
              <a:ext cx="912694" cy="9126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ADB1888F-A8E7-45A4-811E-850E8131A2D4}"/>
                </a:ext>
              </a:extLst>
            </p:cNvPr>
            <p:cNvSpPr/>
            <p:nvPr/>
          </p:nvSpPr>
          <p:spPr>
            <a:xfrm>
              <a:off x="4409773" y="8310125"/>
              <a:ext cx="299855" cy="280308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82D03D97-6200-45D0-B7CA-29236435AF6F}"/>
              </a:ext>
            </a:extLst>
          </p:cNvPr>
          <p:cNvGrpSpPr/>
          <p:nvPr/>
        </p:nvGrpSpPr>
        <p:grpSpPr>
          <a:xfrm>
            <a:off x="5546558" y="8521315"/>
            <a:ext cx="1030915" cy="665298"/>
            <a:chOff x="5546558" y="8521315"/>
            <a:chExt cx="1030915" cy="665298"/>
          </a:xfrm>
        </p:grpSpPr>
        <p:pic>
          <p:nvPicPr>
            <p:cNvPr id="36" name="Picture 2" descr="100+ Bathroom Pictures | Download Free Images on Unsplash">
              <a:extLst>
                <a:ext uri="{FF2B5EF4-FFF2-40B4-BE49-F238E27FC236}">
                  <a16:creationId xmlns:a16="http://schemas.microsoft.com/office/drawing/2014/main" id="{31099F52-C7D8-4E5E-9560-83EE88A21A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6558" y="8521587"/>
              <a:ext cx="997192" cy="665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BFDA12C5-7935-4069-935E-89BF8FCD3895}"/>
                </a:ext>
              </a:extLst>
            </p:cNvPr>
            <p:cNvSpPr/>
            <p:nvPr/>
          </p:nvSpPr>
          <p:spPr>
            <a:xfrm>
              <a:off x="6277618" y="8521315"/>
              <a:ext cx="299855" cy="280308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A19EDFF8-F96F-4EB8-AEBC-56E180005C05}"/>
              </a:ext>
            </a:extLst>
          </p:cNvPr>
          <p:cNvSpPr txBox="1"/>
          <p:nvPr/>
        </p:nvSpPr>
        <p:spPr>
          <a:xfrm>
            <a:off x="6243200" y="852131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C00000"/>
                </a:solidFill>
              </a:rPr>
              <a:t>16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3A36FE3D-1545-46AB-A312-9D46AC6042A1}"/>
              </a:ext>
            </a:extLst>
          </p:cNvPr>
          <p:cNvSpPr txBox="1"/>
          <p:nvPr/>
        </p:nvSpPr>
        <p:spPr>
          <a:xfrm>
            <a:off x="4246009" y="746770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C00000"/>
                </a:solidFill>
              </a:rPr>
              <a:t>18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B7D77F70-CE8D-4180-BD7C-AB9E7251B679}"/>
              </a:ext>
            </a:extLst>
          </p:cNvPr>
          <p:cNvSpPr txBox="1"/>
          <p:nvPr/>
        </p:nvSpPr>
        <p:spPr>
          <a:xfrm>
            <a:off x="4367981" y="832065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C00000"/>
                </a:solidFill>
              </a:rPr>
              <a:t>17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C98704B2-896A-42AC-92DF-142242D4B60B}"/>
              </a:ext>
            </a:extLst>
          </p:cNvPr>
          <p:cNvSpPr txBox="1"/>
          <p:nvPr/>
        </p:nvSpPr>
        <p:spPr>
          <a:xfrm>
            <a:off x="5546558" y="790840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C00000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4281752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3F573C7A-0F2D-4281-A314-B7C9EB268B2F}"/>
              </a:ext>
            </a:extLst>
          </p:cNvPr>
          <p:cNvSpPr/>
          <p:nvPr/>
        </p:nvSpPr>
        <p:spPr>
          <a:xfrm>
            <a:off x="309087" y="923578"/>
            <a:ext cx="1507681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236895" y="1354258"/>
            <a:ext cx="5766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12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) Escreva mais frases com os </a:t>
            </a:r>
            <a:r>
              <a:rPr lang="pt-BR" sz="1200" b="1" i="1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Phrasal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b="1" i="1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Verbs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: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3AE87D9-AA1B-426C-A556-36337631710D}"/>
              </a:ext>
            </a:extLst>
          </p:cNvPr>
          <p:cNvSpPr txBox="1"/>
          <p:nvPr/>
        </p:nvSpPr>
        <p:spPr>
          <a:xfrm>
            <a:off x="369071" y="1641886"/>
            <a:ext cx="5766178" cy="7848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Ask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 out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 - </a:t>
            </a:r>
            <a:r>
              <a:rPr lang="pt-BR" sz="1200" b="0" i="0" u="none" strike="noStrike" dirty="0">
                <a:solidFill>
                  <a:srgbClr val="0D6EFD"/>
                </a:solidFill>
                <a:effectLst/>
                <a:latin typeface="system-ui"/>
              </a:rPr>
              <a:t>(Invite)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 - Convidar alguém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Bob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asked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us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out for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dinner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to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celebrate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his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birthday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</a:t>
            </a:r>
          </a:p>
          <a:p>
            <a:pPr algn="l"/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u="none" strike="noStrike" dirty="0">
                <a:solidFill>
                  <a:srgbClr val="C00000"/>
                </a:solidFill>
                <a:effectLst/>
                <a:latin typeface="system-ui"/>
              </a:rPr>
              <a:t>- </a:t>
            </a:r>
            <a:r>
              <a:rPr lang="en-US" sz="1200" b="0" i="0" dirty="0">
                <a:solidFill>
                  <a:srgbClr val="C00000"/>
                </a:solidFill>
                <a:effectLst/>
                <a:latin typeface="system-ui"/>
              </a:rPr>
              <a:t>I heard Mike </a:t>
            </a:r>
            <a:r>
              <a:rPr lang="en-US" sz="1200" b="1" i="0" dirty="0">
                <a:solidFill>
                  <a:srgbClr val="C00000"/>
                </a:solidFill>
                <a:effectLst/>
                <a:latin typeface="system-ui"/>
              </a:rPr>
              <a:t>ask out</a:t>
            </a:r>
            <a:r>
              <a:rPr lang="en-US" sz="1200" b="0" i="0" dirty="0">
                <a:solidFill>
                  <a:srgbClr val="C00000"/>
                </a:solidFill>
                <a:effectLst/>
                <a:latin typeface="system-ui"/>
              </a:rPr>
              <a:t> Lucy.</a:t>
            </a:r>
            <a:endParaRPr lang="pt-BR" sz="1200" b="0" i="1" u="none" strike="noStrike" dirty="0">
              <a:solidFill>
                <a:srgbClr val="C00000"/>
              </a:solidFill>
              <a:effectLst/>
              <a:latin typeface="system-ui"/>
            </a:endParaRPr>
          </a:p>
          <a:p>
            <a:pPr algn="l"/>
            <a:endParaRPr lang="pt-BR" sz="1200" b="0" i="1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- </a:t>
            </a:r>
            <a:r>
              <a:rPr lang="en-US" sz="1200" b="0" i="0" dirty="0">
                <a:solidFill>
                  <a:srgbClr val="C00000"/>
                </a:solidFill>
                <a:effectLst/>
                <a:latin typeface="system-ui"/>
              </a:rPr>
              <a:t>There is a girl you want to </a:t>
            </a:r>
            <a:r>
              <a:rPr lang="en-US" sz="1200" b="1" i="0" dirty="0">
                <a:solidFill>
                  <a:srgbClr val="C00000"/>
                </a:solidFill>
                <a:effectLst/>
                <a:latin typeface="system-ui"/>
              </a:rPr>
              <a:t>ask out</a:t>
            </a:r>
            <a:r>
              <a:rPr lang="en-US" sz="1200" b="0" i="0" dirty="0">
                <a:solidFill>
                  <a:srgbClr val="C00000"/>
                </a:solidFill>
                <a:effectLst/>
                <a:latin typeface="system-ui"/>
              </a:rPr>
              <a:t>?</a:t>
            </a:r>
            <a:endParaRPr lang="pt-BR" sz="1200" b="0" i="0" u="none" strike="noStrike" dirty="0">
              <a:solidFill>
                <a:srgbClr val="C00000"/>
              </a:solidFill>
              <a:effectLst/>
              <a:latin typeface="system-ui"/>
            </a:endParaRPr>
          </a:p>
          <a:p>
            <a:pPr algn="l"/>
            <a:endParaRPr lang="pt-BR" sz="1200" b="0" i="0" u="none" strike="noStrike" dirty="0">
              <a:solidFill>
                <a:srgbClr val="C00000"/>
              </a:solidFill>
              <a:effectLst/>
              <a:latin typeface="system-ui"/>
            </a:endParaRPr>
          </a:p>
          <a:p>
            <a:pPr algn="l"/>
            <a:r>
              <a:rPr lang="pt-BR" sz="1200" dirty="0">
                <a:solidFill>
                  <a:srgbClr val="C00000"/>
                </a:solidFill>
                <a:latin typeface="system-ui"/>
              </a:rPr>
              <a:t>- </a:t>
            </a:r>
            <a:r>
              <a:rPr lang="en-US" sz="1200" b="0" i="0" dirty="0">
                <a:solidFill>
                  <a:srgbClr val="C00000"/>
                </a:solidFill>
                <a:effectLst/>
                <a:latin typeface="system-ui"/>
              </a:rPr>
              <a:t>I asked out of curiosity.</a:t>
            </a:r>
            <a:endParaRPr lang="pt-BR" sz="1200" dirty="0">
              <a:solidFill>
                <a:srgbClr val="C00000"/>
              </a:solidFill>
              <a:latin typeface="system-ui"/>
            </a:endParaRP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Add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 up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 - </a:t>
            </a:r>
            <a:r>
              <a:rPr lang="pt-BR" sz="1200" b="0" i="0" u="none" strike="noStrike" dirty="0">
                <a:solidFill>
                  <a:srgbClr val="0D6EFD"/>
                </a:solidFill>
                <a:effectLst/>
                <a:latin typeface="system-ui"/>
              </a:rPr>
              <a:t>(make </a:t>
            </a:r>
            <a:r>
              <a:rPr lang="pt-BR" sz="1200" b="0" i="0" u="none" strike="noStrike" dirty="0" err="1">
                <a:solidFill>
                  <a:srgbClr val="0D6EFD"/>
                </a:solidFill>
                <a:effectLst/>
                <a:latin typeface="system-ui"/>
              </a:rPr>
              <a:t>sense</a:t>
            </a:r>
            <a:r>
              <a:rPr lang="pt-BR" sz="1200" b="0" i="0" u="none" strike="noStrike" dirty="0">
                <a:solidFill>
                  <a:srgbClr val="0D6EFD"/>
                </a:solidFill>
                <a:effectLst/>
                <a:latin typeface="system-ui"/>
              </a:rPr>
              <a:t>)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 - fazer sentido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His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story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doesn't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add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up.</a:t>
            </a:r>
          </a:p>
          <a:p>
            <a:pPr algn="l"/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- </a:t>
            </a:r>
            <a:r>
              <a:rPr lang="en-US" sz="1200" b="0" i="0" dirty="0">
                <a:solidFill>
                  <a:srgbClr val="C00000"/>
                </a:solidFill>
                <a:effectLst/>
                <a:latin typeface="system-ui"/>
              </a:rPr>
              <a:t>These figures don't </a:t>
            </a:r>
            <a:r>
              <a:rPr lang="en-US" sz="1200" b="1" i="0" dirty="0">
                <a:solidFill>
                  <a:srgbClr val="C00000"/>
                </a:solidFill>
                <a:effectLst/>
                <a:latin typeface="system-ui"/>
              </a:rPr>
              <a:t>add up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algn="l"/>
            <a:r>
              <a:rPr lang="pt-BR" sz="1200" b="0" i="1" u="none" strike="noStrike" dirty="0">
                <a:solidFill>
                  <a:srgbClr val="C00000"/>
                </a:solidFill>
                <a:effectLst/>
                <a:latin typeface="system-ui"/>
              </a:rPr>
              <a:t>Esses números não somam.</a:t>
            </a:r>
          </a:p>
          <a:p>
            <a:pPr algn="l"/>
            <a:endParaRPr lang="pt-BR" sz="1200" b="0" i="1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marL="171450" indent="-171450" algn="l">
              <a:buFontTx/>
              <a:buChar char="-"/>
            </a:pPr>
            <a:r>
              <a:rPr lang="en-US" sz="1200" b="0" i="0" dirty="0">
                <a:solidFill>
                  <a:srgbClr val="C00000"/>
                </a:solidFill>
                <a:effectLst/>
                <a:latin typeface="system-ui"/>
              </a:rPr>
              <a:t>The little things we do </a:t>
            </a:r>
            <a:r>
              <a:rPr lang="en-US" sz="1200" b="1" i="0" dirty="0">
                <a:solidFill>
                  <a:srgbClr val="C00000"/>
                </a:solidFill>
                <a:effectLst/>
                <a:latin typeface="system-ui"/>
              </a:rPr>
              <a:t>add up</a:t>
            </a:r>
            <a:r>
              <a:rPr lang="en-US" sz="1200" b="0" i="0" dirty="0">
                <a:solidFill>
                  <a:srgbClr val="C00000"/>
                </a:solidFill>
                <a:effectLst/>
                <a:latin typeface="system-ui"/>
              </a:rPr>
              <a:t>.</a:t>
            </a:r>
          </a:p>
          <a:p>
            <a:pPr algn="l"/>
            <a:r>
              <a:rPr lang="pt-BR" sz="1200" i="1" dirty="0">
                <a:solidFill>
                  <a:srgbClr val="C00000"/>
                </a:solidFill>
                <a:latin typeface="system-ui"/>
              </a:rPr>
              <a:t>As pequenas coisas que fazemos se somam.</a:t>
            </a:r>
          </a:p>
          <a:p>
            <a:pPr algn="l"/>
            <a:endParaRPr lang="pt-BR" sz="1200" b="0" i="1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marL="171450" indent="-171450" algn="l">
              <a:buFontTx/>
              <a:buChar char="-"/>
            </a:pPr>
            <a:r>
              <a:rPr lang="en-US" sz="1200" b="0" i="0" dirty="0">
                <a:solidFill>
                  <a:srgbClr val="C00000"/>
                </a:solidFill>
                <a:effectLst/>
                <a:latin typeface="system-ui"/>
              </a:rPr>
              <a:t>The numbers </a:t>
            </a:r>
            <a:r>
              <a:rPr lang="en-US" sz="1200" b="1" i="0" dirty="0">
                <a:solidFill>
                  <a:srgbClr val="C00000"/>
                </a:solidFill>
                <a:effectLst/>
                <a:latin typeface="system-ui"/>
              </a:rPr>
              <a:t>add up</a:t>
            </a:r>
            <a:r>
              <a:rPr lang="en-US" sz="1200" b="0" i="0" dirty="0">
                <a:solidFill>
                  <a:srgbClr val="C00000"/>
                </a:solidFill>
                <a:effectLst/>
                <a:latin typeface="system-ui"/>
              </a:rPr>
              <a:t> to exactly 100.</a:t>
            </a:r>
          </a:p>
          <a:p>
            <a:pPr algn="l"/>
            <a:r>
              <a:rPr lang="pt-BR" sz="1200" b="0" i="1" u="none" strike="noStrike" dirty="0">
                <a:solidFill>
                  <a:srgbClr val="C00000"/>
                </a:solidFill>
                <a:effectLst/>
                <a:latin typeface="system-ui"/>
              </a:rPr>
              <a:t>Os números </a:t>
            </a:r>
            <a:r>
              <a:rPr lang="pt-BR" sz="1200" b="1" i="1" u="none" strike="noStrike" dirty="0">
                <a:solidFill>
                  <a:srgbClr val="C00000"/>
                </a:solidFill>
                <a:effectLst/>
                <a:latin typeface="system-ui"/>
              </a:rPr>
              <a:t>somam</a:t>
            </a:r>
            <a:r>
              <a:rPr lang="pt-BR" sz="1200" b="0" i="1" u="none" strike="noStrike" dirty="0">
                <a:solidFill>
                  <a:srgbClr val="C00000"/>
                </a:solidFill>
                <a:effectLst/>
                <a:latin typeface="system-ui"/>
              </a:rPr>
              <a:t> exatamente 100.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Break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down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 - </a:t>
            </a:r>
            <a:r>
              <a:rPr lang="pt-BR" sz="1200" b="0" i="0" u="none" strike="noStrike" dirty="0">
                <a:solidFill>
                  <a:srgbClr val="0D6EFD"/>
                </a:solidFill>
                <a:effectLst/>
                <a:latin typeface="system-ui"/>
              </a:rPr>
              <a:t>(</a:t>
            </a:r>
            <a:r>
              <a:rPr lang="pt-BR" sz="1200" b="0" i="0" u="none" strike="noStrike" dirty="0" err="1">
                <a:solidFill>
                  <a:srgbClr val="0D6EFD"/>
                </a:solidFill>
                <a:effectLst/>
                <a:latin typeface="system-ui"/>
              </a:rPr>
              <a:t>get</a:t>
            </a:r>
            <a:r>
              <a:rPr lang="pt-BR" sz="1200" b="0" i="0" u="none" strike="noStrike" dirty="0">
                <a:solidFill>
                  <a:srgbClr val="0D6EFD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0D6EFD"/>
                </a:solidFill>
                <a:effectLst/>
                <a:latin typeface="system-ui"/>
              </a:rPr>
              <a:t>upset</a:t>
            </a:r>
            <a:r>
              <a:rPr lang="pt-BR" sz="1200" b="0" i="0" u="none" strike="noStrike" dirty="0">
                <a:solidFill>
                  <a:srgbClr val="0D6EFD"/>
                </a:solidFill>
                <a:effectLst/>
                <a:latin typeface="system-ui"/>
              </a:rPr>
              <a:t>)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 - ficar triste ou decepcionado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Jane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broke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down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with the death of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her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father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</a:t>
            </a:r>
          </a:p>
          <a:p>
            <a:pPr algn="l"/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-</a:t>
            </a:r>
            <a:r>
              <a:rPr lang="pt-BR" sz="1200" b="0" i="0" u="none" strike="noStrike" dirty="0">
                <a:solidFill>
                  <a:srgbClr val="C00000"/>
                </a:solidFill>
                <a:effectLst/>
                <a:latin typeface="system-ui"/>
              </a:rPr>
              <a:t> </a:t>
            </a:r>
            <a:r>
              <a:rPr lang="en-US" sz="1200" b="0" dirty="0">
                <a:solidFill>
                  <a:srgbClr val="C00000"/>
                </a:solidFill>
                <a:effectLst/>
                <a:latin typeface="system-ui"/>
              </a:rPr>
              <a:t>When we gave her the </a:t>
            </a:r>
            <a:r>
              <a:rPr lang="en-US" sz="1200" b="0" u="none" strike="noStrike" dirty="0">
                <a:solidFill>
                  <a:srgbClr val="C00000"/>
                </a:solidFill>
                <a:effectLst/>
                <a:latin typeface="system-ui"/>
                <a:hlinkClick r:id="rId2" tooltip="bad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bad</a:t>
            </a:r>
            <a:r>
              <a:rPr lang="en-US" sz="1200" b="0" dirty="0">
                <a:solidFill>
                  <a:srgbClr val="C00000"/>
                </a:solidFill>
                <a:effectLst/>
                <a:latin typeface="system-ui"/>
              </a:rPr>
              <a:t> </a:t>
            </a:r>
            <a:r>
              <a:rPr lang="en-US" sz="1200" b="0" u="none" strike="noStrike" dirty="0">
                <a:solidFill>
                  <a:srgbClr val="C00000"/>
                </a:solidFill>
                <a:effectLst/>
                <a:latin typeface="system-ui"/>
                <a:hlinkClick r:id="rId3" tooltip="new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news</a:t>
            </a:r>
            <a:r>
              <a:rPr lang="en-US" sz="1200" b="0" dirty="0">
                <a:solidFill>
                  <a:srgbClr val="C00000"/>
                </a:solidFill>
                <a:effectLst/>
                <a:latin typeface="system-ui"/>
              </a:rPr>
              <a:t>, she </a:t>
            </a:r>
            <a:r>
              <a:rPr lang="en-US" sz="1200" b="0" u="none" strike="noStrike" dirty="0">
                <a:solidFill>
                  <a:srgbClr val="C00000"/>
                </a:solidFill>
                <a:effectLst/>
                <a:latin typeface="system-ui"/>
                <a:hlinkClick r:id="rId4" tooltip="brok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broke</a:t>
            </a:r>
            <a:r>
              <a:rPr lang="en-US" sz="1200" b="0" dirty="0">
                <a:solidFill>
                  <a:srgbClr val="C00000"/>
                </a:solidFill>
                <a:effectLst/>
                <a:latin typeface="system-ui"/>
              </a:rPr>
              <a:t> down and </a:t>
            </a:r>
            <a:r>
              <a:rPr lang="en-US" sz="1200" b="0" u="none" strike="noStrike" dirty="0">
                <a:solidFill>
                  <a:srgbClr val="C00000"/>
                </a:solidFill>
                <a:effectLst/>
                <a:latin typeface="system-ui"/>
                <a:hlinkClick r:id="rId5" tooltip="cried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cried</a:t>
            </a:r>
            <a:r>
              <a:rPr lang="en-US" sz="1200" b="0" dirty="0">
                <a:solidFill>
                  <a:srgbClr val="C00000"/>
                </a:solidFill>
                <a:effectLst/>
                <a:latin typeface="system-ui"/>
              </a:rPr>
              <a:t>.</a:t>
            </a:r>
            <a:endParaRPr lang="pt-BR" sz="1200" b="0" u="none" strike="noStrike" dirty="0">
              <a:solidFill>
                <a:srgbClr val="C00000"/>
              </a:solidFill>
              <a:effectLst/>
              <a:latin typeface="system-ui"/>
            </a:endParaRPr>
          </a:p>
          <a:p>
            <a:pPr algn="l"/>
            <a:r>
              <a:rPr lang="pt-BR" sz="1200" b="0" i="1" u="none" strike="noStrike" dirty="0">
                <a:solidFill>
                  <a:srgbClr val="C00000"/>
                </a:solidFill>
                <a:effectLst/>
                <a:latin typeface="system-ui"/>
              </a:rPr>
              <a:t>Quando lhe demos a má notícia, ela </a:t>
            </a:r>
            <a:r>
              <a:rPr lang="pt-BR" sz="1200" b="1" i="1" u="none" strike="noStrike" dirty="0">
                <a:solidFill>
                  <a:srgbClr val="C00000"/>
                </a:solidFill>
                <a:effectLst/>
                <a:latin typeface="system-ui"/>
              </a:rPr>
              <a:t>desmoronou</a:t>
            </a:r>
            <a:r>
              <a:rPr lang="pt-BR" sz="1200" b="0" i="1" u="none" strike="noStrike" dirty="0">
                <a:solidFill>
                  <a:srgbClr val="C00000"/>
                </a:solidFill>
                <a:effectLst/>
                <a:latin typeface="system-ui"/>
              </a:rPr>
              <a:t> e chorou.</a:t>
            </a: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marL="171450" indent="-171450" algn="l">
              <a:buFontTx/>
              <a:buChar char="-"/>
            </a:pPr>
            <a:r>
              <a:rPr lang="en-US" sz="1200" b="0" i="0" dirty="0">
                <a:solidFill>
                  <a:srgbClr val="C00000"/>
                </a:solidFill>
                <a:effectLst/>
                <a:latin typeface="system-ui"/>
              </a:rPr>
              <a:t>If law and order </a:t>
            </a:r>
            <a:r>
              <a:rPr lang="en-US" sz="1200" b="1" i="0" dirty="0">
                <a:solidFill>
                  <a:srgbClr val="C00000"/>
                </a:solidFill>
                <a:effectLst/>
                <a:latin typeface="system-ui"/>
              </a:rPr>
              <a:t>break down</a:t>
            </a:r>
            <a:r>
              <a:rPr lang="en-US" sz="1200" b="0" i="0" dirty="0">
                <a:solidFill>
                  <a:srgbClr val="C00000"/>
                </a:solidFill>
                <a:effectLst/>
                <a:latin typeface="system-ui"/>
              </a:rPr>
              <a:t>, anarchy will result.</a:t>
            </a:r>
          </a:p>
          <a:p>
            <a:pPr algn="l"/>
            <a:r>
              <a:rPr lang="pt-BR" sz="1200" i="1" dirty="0">
                <a:solidFill>
                  <a:srgbClr val="C00000"/>
                </a:solidFill>
                <a:latin typeface="system-ui"/>
              </a:rPr>
              <a:t>Se a lei e a ordem </a:t>
            </a:r>
            <a:r>
              <a:rPr lang="pt-BR" sz="1200" b="1" i="1" dirty="0">
                <a:solidFill>
                  <a:srgbClr val="C00000"/>
                </a:solidFill>
                <a:latin typeface="system-ui"/>
              </a:rPr>
              <a:t>quebrarem</a:t>
            </a:r>
            <a:r>
              <a:rPr lang="pt-BR" sz="1200" i="1" dirty="0">
                <a:solidFill>
                  <a:srgbClr val="C00000"/>
                </a:solidFill>
                <a:latin typeface="system-ui"/>
              </a:rPr>
              <a:t>, a anarquia resultará.</a:t>
            </a: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b="0" i="0" u="none" strike="noStrike" dirty="0">
                <a:solidFill>
                  <a:srgbClr val="C00000"/>
                </a:solidFill>
                <a:effectLst/>
                <a:latin typeface="system-ui"/>
              </a:rPr>
              <a:t>-</a:t>
            </a:r>
            <a:r>
              <a:rPr lang="en-US" sz="1200" b="0" i="0" dirty="0">
                <a:solidFill>
                  <a:srgbClr val="C00000"/>
                </a:solidFill>
                <a:effectLst/>
                <a:latin typeface="system-ui"/>
              </a:rPr>
              <a:t>Police had to </a:t>
            </a:r>
            <a:r>
              <a:rPr lang="en-US" sz="1200" b="1" i="0" dirty="0">
                <a:solidFill>
                  <a:srgbClr val="C00000"/>
                </a:solidFill>
                <a:effectLst/>
                <a:latin typeface="system-ui"/>
              </a:rPr>
              <a:t>break down</a:t>
            </a:r>
            <a:r>
              <a:rPr lang="en-US" sz="1200" b="0" i="0" dirty="0">
                <a:solidFill>
                  <a:srgbClr val="C00000"/>
                </a:solidFill>
                <a:effectLst/>
                <a:latin typeface="system-ui"/>
              </a:rPr>
              <a:t> the door to get into the flat.</a:t>
            </a:r>
          </a:p>
          <a:p>
            <a:pPr algn="l"/>
            <a:r>
              <a:rPr lang="pt-BR" sz="1200" b="0" i="1" u="none" strike="noStrike" dirty="0">
                <a:solidFill>
                  <a:srgbClr val="C00000"/>
                </a:solidFill>
                <a:effectLst/>
                <a:latin typeface="system-ui"/>
              </a:rPr>
              <a:t>A polícia teve que </a:t>
            </a:r>
            <a:r>
              <a:rPr lang="pt-BR" sz="1200" b="1" i="1" u="none" strike="noStrike" dirty="0">
                <a:solidFill>
                  <a:srgbClr val="C00000"/>
                </a:solidFill>
                <a:effectLst/>
                <a:latin typeface="system-ui"/>
              </a:rPr>
              <a:t>arrombar</a:t>
            </a:r>
            <a:r>
              <a:rPr lang="pt-BR" sz="1200" b="0" i="1" u="none" strike="noStrike" dirty="0">
                <a:solidFill>
                  <a:srgbClr val="C00000"/>
                </a:solidFill>
                <a:effectLst/>
                <a:latin typeface="system-ui"/>
              </a:rPr>
              <a:t> a porta para entrar no apartamento</a:t>
            </a:r>
            <a:r>
              <a:rPr lang="pt-BR" sz="1200" b="0" i="0" u="none" strike="noStrike" dirty="0">
                <a:solidFill>
                  <a:srgbClr val="C00000"/>
                </a:solidFill>
                <a:effectLst/>
                <a:latin typeface="system-ui"/>
              </a:rPr>
              <a:t>.</a:t>
            </a:r>
          </a:p>
        </p:txBody>
      </p:sp>
      <p:pic>
        <p:nvPicPr>
          <p:cNvPr id="2050" name="Picture 2" descr="How to Ask Someone out on a Date | The Everygirl">
            <a:extLst>
              <a:ext uri="{FF2B5EF4-FFF2-40B4-BE49-F238E27FC236}">
                <a16:creationId xmlns:a16="http://schemas.microsoft.com/office/drawing/2014/main" id="{D4E752C7-B95A-4FFA-8C73-522EA3443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222" y="1641886"/>
            <a:ext cx="2128211" cy="127692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t Doesn't Add up- The Problem of Common Core Math - John Nelson Darby  Academy">
            <a:extLst>
              <a:ext uri="{FF2B5EF4-FFF2-40B4-BE49-F238E27FC236}">
                <a16:creationId xmlns:a16="http://schemas.microsoft.com/office/drawing/2014/main" id="{A10CD45F-79AD-4AC0-857D-B07A9058D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210" y="4442872"/>
            <a:ext cx="2628106" cy="131405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27,231 Crying Tears Stock Photos, Pictures &amp; Royalty-Free Images - iStock">
            <a:extLst>
              <a:ext uri="{FF2B5EF4-FFF2-40B4-BE49-F238E27FC236}">
                <a16:creationId xmlns:a16="http://schemas.microsoft.com/office/drawing/2014/main" id="{5AA1DC86-EF87-450B-AD59-47EF01A96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092" y="7196585"/>
            <a:ext cx="2025526" cy="134789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1CFA140E-2F21-4EF1-8BFB-0E7F9A2D3C67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7 - 9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0DE7237-518D-400D-8FA5-E160FB674032}"/>
              </a:ext>
            </a:extLst>
          </p:cNvPr>
          <p:cNvSpPr txBox="1"/>
          <p:nvPr/>
        </p:nvSpPr>
        <p:spPr>
          <a:xfrm>
            <a:off x="369248" y="916066"/>
            <a:ext cx="1447520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PHRASAL VERBS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2CF4C379-95C1-41A5-AB73-3A8F5AA70FF7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114CC67-1D8F-405E-B157-14245ACD71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145" y="782059"/>
            <a:ext cx="612334" cy="612334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A5A196AB-0C3F-4F80-BD9C-6F970E9B7E09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01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4ED5DA4-1769-4B65-8C74-3A390AB7200C}"/>
              </a:ext>
            </a:extLst>
          </p:cNvPr>
          <p:cNvSpPr txBox="1"/>
          <p:nvPr/>
        </p:nvSpPr>
        <p:spPr>
          <a:xfrm>
            <a:off x="4899338" y="690252"/>
            <a:ext cx="1327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</a:t>
            </a:r>
            <a:endParaRPr lang="pt-BR" sz="1400" i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887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6338C53-73F8-4C0E-95CB-59E45A7521F6}"/>
              </a:ext>
            </a:extLst>
          </p:cNvPr>
          <p:cNvSpPr txBox="1"/>
          <p:nvPr/>
        </p:nvSpPr>
        <p:spPr>
          <a:xfrm>
            <a:off x="377689" y="1244971"/>
            <a:ext cx="2834743" cy="44551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>
                <a:solidFill>
                  <a:srgbClr val="4472C4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REPETITION</a:t>
            </a:r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Meu filho mora em SP.</a:t>
            </a:r>
          </a:p>
          <a:p>
            <a:r>
              <a:rPr lang="pt-BR" sz="1200" dirty="0">
                <a:solidFill>
                  <a:schemeClr val="accent6"/>
                </a:solidFill>
                <a:latin typeface="system-ui"/>
                <a:cs typeface="Times New Roman" panose="02020603050405020304" pitchFamily="18" charset="0"/>
              </a:rPr>
              <a:t>2.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 joga futebol</a:t>
            </a:r>
          </a:p>
          <a:p>
            <a:r>
              <a:rPr lang="pt-BR" sz="1200" dirty="0">
                <a:solidFill>
                  <a:schemeClr val="accent6"/>
                </a:solidFill>
                <a:latin typeface="system-ui"/>
                <a:cs typeface="Times New Roman" panose="02020603050405020304" pitchFamily="18" charset="0"/>
              </a:rPr>
              <a:t>3.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Ela pega o trem todas as manhãs.</a:t>
            </a:r>
          </a:p>
          <a:p>
            <a:r>
              <a:rPr lang="pt-BR" sz="1200" dirty="0">
                <a:solidFill>
                  <a:schemeClr val="accent6"/>
                </a:solidFill>
                <a:latin typeface="system-ui"/>
                <a:cs typeface="Times New Roman" panose="02020603050405020304" pitchFamily="18" charset="0"/>
              </a:rPr>
              <a:t>4.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Bob não funciona.</a:t>
            </a:r>
          </a:p>
          <a:p>
            <a:r>
              <a:rPr lang="pt-BR" sz="1200" dirty="0">
                <a:solidFill>
                  <a:schemeClr val="accent6"/>
                </a:solidFill>
                <a:latin typeface="system-ui"/>
                <a:cs typeface="Times New Roman" panose="02020603050405020304" pitchFamily="18" charset="0"/>
              </a:rPr>
              <a:t>5.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Meu pai não fala bem inglês.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 vai à praia todos os dias.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. Ele adora jogar futebol.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8.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 vai à escola.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9.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 vai trabalhar?</a:t>
            </a:r>
          </a:p>
          <a:p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10. Ele escreve um e-mail para seu melhor amigo.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11.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 se acha muito bonito.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12.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Geralmente chove todos os dias aqui.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13.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Cheira muito bem na cozinha.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14.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Geralmente cantamos músicas à noite.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15.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Vamos a uma galeria todos os domingos. 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16.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 escreve um e-mail?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17.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 sol nasce no leste. 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18.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Bob sempre escova os dentes.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19.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Ela acorda cedo todos os dias.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20.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Eles falam inglês.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8B5CC74-6542-4B3E-A5C6-9CBB4B0906A6}"/>
              </a:ext>
            </a:extLst>
          </p:cNvPr>
          <p:cNvSpPr txBox="1"/>
          <p:nvPr/>
        </p:nvSpPr>
        <p:spPr>
          <a:xfrm>
            <a:off x="3473817" y="1244971"/>
            <a:ext cx="2929950" cy="42705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>
                <a:solidFill>
                  <a:srgbClr val="4472C4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QUESTIONS</a:t>
            </a:r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Onde você trabalha?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 que ele faz?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Como eles vêm aqui?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Quando começamos?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Por que eles jogam futebol tão tarde?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 que ela gosta de fazer no fim de semana?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7.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Onde você vai ao cinema?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8.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Quando partimos?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9.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estuda muito?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10.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tem filhos?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11.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tem tempo?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12.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Ela bebe cerveja?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13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. Você gosta de se atrasar?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14.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Ela estuda italiano?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15.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Por que você vem aqui?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16.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lê livros?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17.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vê as estrelas?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18.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Eles falam chinês?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19.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 nada?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20.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Ela ouve jazz?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4AEC405-DE2B-43A5-B016-EF4482816E64}"/>
              </a:ext>
            </a:extLst>
          </p:cNvPr>
          <p:cNvSpPr txBox="1"/>
          <p:nvPr/>
        </p:nvSpPr>
        <p:spPr>
          <a:xfrm>
            <a:off x="377688" y="6204460"/>
            <a:ext cx="5769142" cy="138499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effectLst/>
                <a:latin typeface="system-ui"/>
                <a:ea typeface="Times New Roman" panose="02020603050405020304" pitchFamily="18" charset="0"/>
              </a:rPr>
              <a:t>DAILY ROUTINE</a:t>
            </a:r>
          </a:p>
          <a:p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a)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A que horas você costuma se levantar?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b)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 que você costuma comer no café da manhã?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c)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 que você gosta de fazer depois de voltar para casa?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d)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Quantas horas você fica online todos os dias?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e)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 que você gosta de fazer nos finais de semana?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5403E68-757C-4759-B29B-7A1920A468A3}"/>
              </a:ext>
            </a:extLst>
          </p:cNvPr>
          <p:cNvSpPr txBox="1"/>
          <p:nvPr/>
        </p:nvSpPr>
        <p:spPr>
          <a:xfrm>
            <a:off x="375989" y="7753512"/>
            <a:ext cx="5769142" cy="138499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effectLst/>
                <a:latin typeface="system-ui"/>
                <a:ea typeface="Times New Roman" panose="02020603050405020304" pitchFamily="18" charset="0"/>
              </a:rPr>
              <a:t>TRANSPORTATION</a:t>
            </a:r>
          </a:p>
          <a:p>
            <a:endParaRPr lang="pt-BR" sz="1200" dirty="0">
              <a:latin typeface="system-ui"/>
              <a:cs typeface="Times New Roman" panose="02020603050405020304" pitchFamily="18" charset="0"/>
            </a:endParaRPr>
          </a:p>
          <a:p>
            <a:r>
              <a:rPr lang="pt-BR" sz="1200" dirty="0">
                <a:latin typeface="system-ui"/>
                <a:cs typeface="Times New Roman" panose="02020603050405020304" pitchFamily="18" charset="0"/>
              </a:rPr>
              <a:t>a) Com que frequência você usa transporte público?</a:t>
            </a:r>
          </a:p>
          <a:p>
            <a:r>
              <a:rPr lang="pt-BR" sz="1200" dirty="0">
                <a:latin typeface="system-ui"/>
                <a:cs typeface="Times New Roman" panose="02020603050405020304" pitchFamily="18" charset="0"/>
              </a:rPr>
              <a:t>b) O estacionamento é um problema na sua cidade?</a:t>
            </a:r>
          </a:p>
          <a:p>
            <a:r>
              <a:rPr lang="pt-BR" sz="1200" dirty="0">
                <a:latin typeface="system-ui"/>
                <a:cs typeface="Times New Roman" panose="02020603050405020304" pitchFamily="18" charset="0"/>
              </a:rPr>
              <a:t>c) Você gosta de usar o Uber? Por quê?</a:t>
            </a:r>
          </a:p>
          <a:p>
            <a:r>
              <a:rPr lang="pt-BR" sz="1200" dirty="0">
                <a:latin typeface="system-ui"/>
                <a:cs typeface="Times New Roman" panose="02020603050405020304" pitchFamily="18" charset="0"/>
              </a:rPr>
              <a:t>d) Você acha que o transporte público é caro?</a:t>
            </a:r>
          </a:p>
          <a:p>
            <a:r>
              <a:rPr lang="pt-BR" sz="1200" dirty="0">
                <a:latin typeface="system-ui"/>
                <a:cs typeface="Times New Roman" panose="02020603050405020304" pitchFamily="18" charset="0"/>
              </a:rPr>
              <a:t>e) Você prefere ônibus ou avião?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BB7AC5D-60E1-4CA5-8BBF-520A64FFE75E}"/>
              </a:ext>
            </a:extLst>
          </p:cNvPr>
          <p:cNvSpPr txBox="1"/>
          <p:nvPr/>
        </p:nvSpPr>
        <p:spPr>
          <a:xfrm>
            <a:off x="1868557" y="854923"/>
            <a:ext cx="57646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14) Fale em Inglês as frases do Site: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A2FDF48-8E76-4BAD-BAD8-EBD48FBE4B09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8 - 9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FC145101-3F44-4E2B-BFB8-9A4830AFD41E}"/>
              </a:ext>
            </a:extLst>
          </p:cNvPr>
          <p:cNvSpPr/>
          <p:nvPr/>
        </p:nvSpPr>
        <p:spPr>
          <a:xfrm>
            <a:off x="141670" y="343417"/>
            <a:ext cx="1602910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260FDFC-0482-4DA9-9557-F0073224504C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01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4080CFD-0A30-47E2-A138-4C51A0E0DEC2}"/>
              </a:ext>
            </a:extLst>
          </p:cNvPr>
          <p:cNvSpPr txBox="1"/>
          <p:nvPr/>
        </p:nvSpPr>
        <p:spPr>
          <a:xfrm>
            <a:off x="4899338" y="690252"/>
            <a:ext cx="1327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</a:t>
            </a:r>
            <a:endParaRPr lang="pt-BR" sz="1400" i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912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6F64D7B-3B86-40F9-B0E5-37BE6A1EFD44}"/>
              </a:ext>
            </a:extLst>
          </p:cNvPr>
          <p:cNvSpPr txBox="1"/>
          <p:nvPr/>
        </p:nvSpPr>
        <p:spPr>
          <a:xfrm>
            <a:off x="544429" y="1555647"/>
            <a:ext cx="5733189" cy="597304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effectLst/>
                <a:latin typeface="system-ui"/>
                <a:ea typeface="Times New Roman" panose="02020603050405020304" pitchFamily="18" charset="0"/>
              </a:rPr>
              <a:t>COMMON SENTENCES</a:t>
            </a:r>
          </a:p>
          <a:p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1.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Pretendo encontrar um novo apartamento.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2.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Pretendo relaxar nas férias.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3.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Pretendo surpreender meus pais.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4.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Pretendo lavar meu carro.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5.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Pretendo adotar uma criança.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6.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É minha vez de levá-lo para casa.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7.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É minha vez de lavar a roupa.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8.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É minha vez de trabalhar até tarde.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9.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É minha vez de tirar o lixo.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10.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É a minha vez de escolher onde vamos comer.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11.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Tem certeza?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12.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Você tem certeza disso?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13.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Você tem certeza do que disse?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14.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Tem certeza de que ele não virá?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15.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Tenho certeza da minha fé.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16.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A propósito, há banheiro no apartamento?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17.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A propósito, você tem alguma mudança em você?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18.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Aliás, ele é uma pessoa difícil.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19.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A propósito, saia daqui.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20.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A propósito, adorei sua camisa.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636D235-C220-430A-A91C-A685F0832EC0}"/>
              </a:ext>
            </a:extLst>
          </p:cNvPr>
          <p:cNvSpPr txBox="1"/>
          <p:nvPr/>
        </p:nvSpPr>
        <p:spPr>
          <a:xfrm>
            <a:off x="508476" y="7748061"/>
            <a:ext cx="5769142" cy="12640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effectLst/>
                <a:latin typeface="system-ui"/>
                <a:ea typeface="Times New Roman" panose="02020603050405020304" pitchFamily="18" charset="0"/>
              </a:rPr>
              <a:t>PHRASAL VERBS</a:t>
            </a:r>
          </a:p>
          <a:p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Bob nos convidou para jantar para comemorar seu aniversário.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2.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Sua história não bate.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3.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Jane quebrou com a morte de seu pai.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16EF325-8425-4B4F-9483-3C4E22C529AF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9- 9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9EB61E88-D430-4216-8151-3BB863BC5EE0}"/>
              </a:ext>
            </a:extLst>
          </p:cNvPr>
          <p:cNvSpPr/>
          <p:nvPr/>
        </p:nvSpPr>
        <p:spPr>
          <a:xfrm>
            <a:off x="141670" y="343417"/>
            <a:ext cx="1602910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DA8C7C9-809E-4FED-84FF-3991CB92540B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01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F041273-93D4-4D2A-9D82-6849E8A2ADDD}"/>
              </a:ext>
            </a:extLst>
          </p:cNvPr>
          <p:cNvSpPr txBox="1"/>
          <p:nvPr/>
        </p:nvSpPr>
        <p:spPr>
          <a:xfrm>
            <a:off x="4899338" y="690252"/>
            <a:ext cx="1327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</a:t>
            </a:r>
            <a:endParaRPr lang="pt-BR" sz="1400" i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827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10738</TotalTime>
  <Words>2353</Words>
  <Application>Microsoft Office PowerPoint</Application>
  <PresentationFormat>Papel A4 (210 x 297 mm)</PresentationFormat>
  <Paragraphs>452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9" baseType="lpstr">
      <vt:lpstr>Arial</vt:lpstr>
      <vt:lpstr>Calibri</vt:lpstr>
      <vt:lpstr>Calibri Light</vt:lpstr>
      <vt:lpstr>Segoe UI</vt:lpstr>
      <vt:lpstr>Symbol</vt:lpstr>
      <vt:lpstr>system-ui</vt:lpstr>
      <vt:lpstr>Times New Roman</vt:lpstr>
      <vt:lpstr>Verdana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Conta da Microsoft</dc:creator>
  <dc:description/>
  <cp:lastModifiedBy>fernando ribeiro</cp:lastModifiedBy>
  <cp:revision>530</cp:revision>
  <cp:lastPrinted>2022-03-17T12:52:41Z</cp:lastPrinted>
  <dcterms:created xsi:type="dcterms:W3CDTF">2021-10-15T13:30:39Z</dcterms:created>
  <dcterms:modified xsi:type="dcterms:W3CDTF">2022-05-11T13:51:13Z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Papel A4 (210 x 297 mm)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