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70" r:id="rId5"/>
    <p:sldId id="264" r:id="rId6"/>
    <p:sldId id="267" r:id="rId7"/>
    <p:sldId id="268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346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11/05/2022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46100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68612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chemeClr val="accent4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Pular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Manter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Beijar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Saber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Aprender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 	   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Emprestar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Gostar</a:t>
              </a:r>
              <a:r>
                <a:rPr lang="pt-BR" sz="1200" dirty="0">
                  <a:solidFill>
                    <a:srgbClr val="212529"/>
                  </a:solidFill>
                  <a:latin typeface="system-ui"/>
                </a:rPr>
                <a:t>		          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Ouvir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279" y="5874689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p_le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ea_l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B_av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H__se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M_r_ie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al_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Y_s_er_ay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F_n_y</a:t>
            </a:r>
            <a:endParaRPr lang="pt-BR" sz="1200" spc="300" dirty="0"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Caixa de Texto 2">
            <a:extLst>
              <a:ext uri="{FF2B5EF4-FFF2-40B4-BE49-F238E27FC236}">
                <a16:creationId xmlns:a16="http://schemas.microsoft.com/office/drawing/2014/main" id="{4F902302-897E-4765-A698-F94B537B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255" y="5886720"/>
            <a:ext cx="1297900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erv_us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M_o_y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S_y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ou_s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L_t_le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L_z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Fa_our_te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Ag_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 err="1">
                <a:solidFill>
                  <a:srgbClr val="068A8A"/>
                </a:solidFill>
                <a:effectLst/>
                <a:latin typeface="system-ui"/>
              </a:rPr>
              <a:t>o_est</a:t>
            </a:r>
            <a:endParaRPr lang="pt-BR" sz="1200" b="0" i="0" spc="30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 err="1">
                <a:solidFill>
                  <a:srgbClr val="068A8A"/>
                </a:solidFill>
                <a:latin typeface="system-ui"/>
              </a:rPr>
              <a:t>P_l_t</a:t>
            </a: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endParaRPr lang="pt-BR" sz="1200" spc="300" dirty="0">
              <a:latin typeface="system-ui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4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A1DDFD9-1017-49D8-93B8-68472BD6E240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  <a:solidFill>
            <a:schemeClr val="accent4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DC82AF99-5AC3-44BA-A270-79AC2DD8D8E5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241EBB6-0A8A-4E56-90BB-385C049EC8B8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D7C29256-B671-4776-A7E8-5CC776CA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47" name="CaixaDeTexto 1">
            <a:extLst>
              <a:ext uri="{FF2B5EF4-FFF2-40B4-BE49-F238E27FC236}">
                <a16:creationId xmlns:a16="http://schemas.microsoft.com/office/drawing/2014/main" id="{80D6E309-D678-457E-B9F4-E7B079618E31}"/>
              </a:ext>
            </a:extLst>
          </p:cNvPr>
          <p:cNvSpPr txBox="1"/>
          <p:nvPr/>
        </p:nvSpPr>
        <p:spPr>
          <a:xfrm>
            <a:off x="185779" y="2077474"/>
            <a:ext cx="136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1:00s </a:t>
            </a:r>
            <a:r>
              <a:rPr lang="pt-BR" sz="1200" dirty="0">
                <a:latin typeface="system-ui"/>
              </a:rPr>
              <a:t>Significados?</a:t>
            </a:r>
          </a:p>
        </p:txBody>
      </p:sp>
      <p:sp>
        <p:nvSpPr>
          <p:cNvPr id="48" name="CaixaDeTexto 35">
            <a:extLst>
              <a:ext uri="{FF2B5EF4-FFF2-40B4-BE49-F238E27FC236}">
                <a16:creationId xmlns:a16="http://schemas.microsoft.com/office/drawing/2014/main" id="{8E5A0E34-EFA0-4B28-BC92-8702342B5052}"/>
              </a:ext>
            </a:extLst>
          </p:cNvPr>
          <p:cNvSpPr txBox="1"/>
          <p:nvPr/>
        </p:nvSpPr>
        <p:spPr>
          <a:xfrm>
            <a:off x="203204" y="1840267"/>
            <a:ext cx="11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0:40s </a:t>
            </a:r>
            <a:r>
              <a:rPr lang="pt-BR" sz="1200" dirty="0">
                <a:latin typeface="system-ui"/>
              </a:rPr>
              <a:t>Formas? 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D459F77-4AC5-4B19-898F-F98D379E3BA1}"/>
              </a:ext>
            </a:extLst>
          </p:cNvPr>
          <p:cNvSpPr txBox="1"/>
          <p:nvPr/>
        </p:nvSpPr>
        <p:spPr>
          <a:xfrm>
            <a:off x="2355209" y="1906849"/>
            <a:ext cx="2600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- </a:t>
            </a:r>
          </a:p>
        </p:txBody>
      </p:sp>
      <p:sp>
        <p:nvSpPr>
          <p:cNvPr id="57" name="CaixaDeTexto 35">
            <a:extLst>
              <a:ext uri="{FF2B5EF4-FFF2-40B4-BE49-F238E27FC236}">
                <a16:creationId xmlns:a16="http://schemas.microsoft.com/office/drawing/2014/main" id="{0507A93E-D87A-438C-9FC2-C483142F9A36}"/>
              </a:ext>
            </a:extLst>
          </p:cNvPr>
          <p:cNvSpPr txBox="1"/>
          <p:nvPr/>
        </p:nvSpPr>
        <p:spPr>
          <a:xfrm>
            <a:off x="196492" y="2269408"/>
            <a:ext cx="202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2:20s </a:t>
            </a:r>
            <a:r>
              <a:rPr lang="pt-BR" sz="1200" dirty="0">
                <a:latin typeface="system-ui"/>
              </a:rPr>
              <a:t>Contrações / Encurtar? 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7A53AB9-3CFE-4720-87E8-A14832FDD43B}"/>
              </a:ext>
            </a:extLst>
          </p:cNvPr>
          <p:cNvSpPr txBox="1"/>
          <p:nvPr/>
        </p:nvSpPr>
        <p:spPr>
          <a:xfrm>
            <a:off x="1635551" y="1649941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4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4"/>
                </a:solidFill>
                <a:latin typeface="system-ui"/>
              </a:rPr>
              <a:t> 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382FB4E-6B03-41C4-B87E-E6E2120A269E}"/>
              </a:ext>
            </a:extLst>
          </p:cNvPr>
          <p:cNvSpPr txBox="1"/>
          <p:nvPr/>
        </p:nvSpPr>
        <p:spPr>
          <a:xfrm>
            <a:off x="4633257" y="1644755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accent4"/>
                </a:solidFill>
                <a:latin typeface="system-ui"/>
              </a:rPr>
              <a:t>Video</a:t>
            </a:r>
            <a:r>
              <a:rPr lang="pt-BR" sz="1200" b="1" dirty="0">
                <a:solidFill>
                  <a:schemeClr val="accent4"/>
                </a:solidFill>
                <a:latin typeface="system-ui"/>
              </a:rPr>
              <a:t> 2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D430EBC-EE7A-47FB-9DCE-1DD77E62CD1A}"/>
              </a:ext>
            </a:extLst>
          </p:cNvPr>
          <p:cNvCxnSpPr>
            <a:cxnSpLocks/>
          </p:cNvCxnSpPr>
          <p:nvPr/>
        </p:nvCxnSpPr>
        <p:spPr>
          <a:xfrm>
            <a:off x="3801972" y="1826681"/>
            <a:ext cx="16706" cy="165314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35">
            <a:extLst>
              <a:ext uri="{FF2B5EF4-FFF2-40B4-BE49-F238E27FC236}">
                <a16:creationId xmlns:a16="http://schemas.microsoft.com/office/drawing/2014/main" id="{D4F0CD0E-68AF-42DC-BC7F-3F69FA3A4D51}"/>
              </a:ext>
            </a:extLst>
          </p:cNvPr>
          <p:cNvSpPr txBox="1"/>
          <p:nvPr/>
        </p:nvSpPr>
        <p:spPr>
          <a:xfrm>
            <a:off x="3848100" y="192774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1:30s</a:t>
            </a:r>
            <a:r>
              <a:rPr lang="pt-BR" sz="1200" dirty="0">
                <a:latin typeface="system-ui"/>
              </a:rPr>
              <a:t> Singular? </a:t>
            </a:r>
          </a:p>
        </p:txBody>
      </p:sp>
      <p:sp>
        <p:nvSpPr>
          <p:cNvPr id="71" name="CaixaDeTexto 35">
            <a:extLst>
              <a:ext uri="{FF2B5EF4-FFF2-40B4-BE49-F238E27FC236}">
                <a16:creationId xmlns:a16="http://schemas.microsoft.com/office/drawing/2014/main" id="{66E01598-8CDC-4ADC-B162-212BEA61D313}"/>
              </a:ext>
            </a:extLst>
          </p:cNvPr>
          <p:cNvSpPr txBox="1"/>
          <p:nvPr/>
        </p:nvSpPr>
        <p:spPr>
          <a:xfrm>
            <a:off x="3867472" y="2141884"/>
            <a:ext cx="64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Plural? </a:t>
            </a:r>
          </a:p>
        </p:txBody>
      </p:sp>
      <p:sp>
        <p:nvSpPr>
          <p:cNvPr id="75" name="CaixaDeTexto 35">
            <a:extLst>
              <a:ext uri="{FF2B5EF4-FFF2-40B4-BE49-F238E27FC236}">
                <a16:creationId xmlns:a16="http://schemas.microsoft.com/office/drawing/2014/main" id="{2F44F2FD-B0D8-4A1A-90A5-8807276BC4DD}"/>
              </a:ext>
            </a:extLst>
          </p:cNvPr>
          <p:cNvSpPr txBox="1"/>
          <p:nvPr/>
        </p:nvSpPr>
        <p:spPr>
          <a:xfrm>
            <a:off x="3863456" y="2354444"/>
            <a:ext cx="121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1:45s</a:t>
            </a:r>
            <a:r>
              <a:rPr lang="pt-BR" sz="1200" dirty="0">
                <a:latin typeface="system-ui"/>
              </a:rPr>
              <a:t> Estranho? </a:t>
            </a:r>
          </a:p>
        </p:txBody>
      </p:sp>
      <p:sp>
        <p:nvSpPr>
          <p:cNvPr id="77" name="CaixaDeTexto 35">
            <a:extLst>
              <a:ext uri="{FF2B5EF4-FFF2-40B4-BE49-F238E27FC236}">
                <a16:creationId xmlns:a16="http://schemas.microsoft.com/office/drawing/2014/main" id="{6F4DA634-19D4-4044-98AA-2A7978029A3C}"/>
              </a:ext>
            </a:extLst>
          </p:cNvPr>
          <p:cNvSpPr txBox="1"/>
          <p:nvPr/>
        </p:nvSpPr>
        <p:spPr>
          <a:xfrm>
            <a:off x="3875090" y="2581065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3:20s</a:t>
            </a:r>
            <a:r>
              <a:rPr lang="pt-BR" sz="1200" dirty="0">
                <a:latin typeface="system-ui"/>
              </a:rPr>
              <a:t> Contração Negativa? </a:t>
            </a:r>
          </a:p>
        </p:txBody>
      </p:sp>
      <p:sp>
        <p:nvSpPr>
          <p:cNvPr id="79" name="CaixaDeTexto 35">
            <a:extLst>
              <a:ext uri="{FF2B5EF4-FFF2-40B4-BE49-F238E27FC236}">
                <a16:creationId xmlns:a16="http://schemas.microsoft.com/office/drawing/2014/main" id="{052FC914-825A-4C7E-A0BF-A69E23F3825C}"/>
              </a:ext>
            </a:extLst>
          </p:cNvPr>
          <p:cNvSpPr txBox="1"/>
          <p:nvPr/>
        </p:nvSpPr>
        <p:spPr>
          <a:xfrm>
            <a:off x="3865267" y="2953067"/>
            <a:ext cx="117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4:45s</a:t>
            </a:r>
            <a:r>
              <a:rPr lang="pt-BR" sz="1200" dirty="0">
                <a:latin typeface="system-ui"/>
              </a:rPr>
              <a:t> Passado? </a:t>
            </a:r>
          </a:p>
        </p:txBody>
      </p:sp>
      <p:sp>
        <p:nvSpPr>
          <p:cNvPr id="81" name="CaixaDeTexto 35">
            <a:extLst>
              <a:ext uri="{FF2B5EF4-FFF2-40B4-BE49-F238E27FC236}">
                <a16:creationId xmlns:a16="http://schemas.microsoft.com/office/drawing/2014/main" id="{41234760-0999-423C-ABD6-FA7FEB2DB9D2}"/>
              </a:ext>
            </a:extLst>
          </p:cNvPr>
          <p:cNvSpPr txBox="1"/>
          <p:nvPr/>
        </p:nvSpPr>
        <p:spPr>
          <a:xfrm>
            <a:off x="3874439" y="3263697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Particípio? </a:t>
            </a:r>
          </a:p>
        </p:txBody>
      </p:sp>
      <p:sp>
        <p:nvSpPr>
          <p:cNvPr id="83" name="CaixaDeTexto 35">
            <a:extLst>
              <a:ext uri="{FF2B5EF4-FFF2-40B4-BE49-F238E27FC236}">
                <a16:creationId xmlns:a16="http://schemas.microsoft.com/office/drawing/2014/main" id="{878228C1-2BF3-40D1-B81F-21DAB9A0072A}"/>
              </a:ext>
            </a:extLst>
          </p:cNvPr>
          <p:cNvSpPr txBox="1"/>
          <p:nvPr/>
        </p:nvSpPr>
        <p:spPr>
          <a:xfrm>
            <a:off x="5427889" y="2933059"/>
            <a:ext cx="861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Contínuo? </a:t>
            </a:r>
          </a:p>
        </p:txBody>
      </p:sp>
      <p:sp>
        <p:nvSpPr>
          <p:cNvPr id="85" name="CaixaDeTexto 35">
            <a:extLst>
              <a:ext uri="{FF2B5EF4-FFF2-40B4-BE49-F238E27FC236}">
                <a16:creationId xmlns:a16="http://schemas.microsoft.com/office/drawing/2014/main" id="{66D5F8A6-8E61-4188-9C69-C9716E5A426F}"/>
              </a:ext>
            </a:extLst>
          </p:cNvPr>
          <p:cNvSpPr txBox="1"/>
          <p:nvPr/>
        </p:nvSpPr>
        <p:spPr>
          <a:xfrm>
            <a:off x="5490463" y="3244394"/>
            <a:ext cx="841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system-ui"/>
              </a:rPr>
              <a:t>Infinitivo? </a:t>
            </a:r>
          </a:p>
        </p:txBody>
      </p:sp>
      <p:sp>
        <p:nvSpPr>
          <p:cNvPr id="87" name="CaixaDeTexto 35">
            <a:extLst>
              <a:ext uri="{FF2B5EF4-FFF2-40B4-BE49-F238E27FC236}">
                <a16:creationId xmlns:a16="http://schemas.microsoft.com/office/drawing/2014/main" id="{F061A657-45C6-4953-BCBD-C2ED67BB1267}"/>
              </a:ext>
            </a:extLst>
          </p:cNvPr>
          <p:cNvSpPr txBox="1"/>
          <p:nvPr/>
        </p:nvSpPr>
        <p:spPr>
          <a:xfrm>
            <a:off x="2345984" y="1694073"/>
            <a:ext cx="110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latin typeface="system-ui"/>
              </a:rPr>
              <a:t>02:50s </a:t>
            </a:r>
            <a:r>
              <a:rPr lang="pt-BR" sz="1200" dirty="0">
                <a:latin typeface="system-ui"/>
              </a:rPr>
              <a:t>Frases?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27845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 Verbo To Be                                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278584" y="5029473"/>
            <a:ext cx="57661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/ a / soccer / was / player  / famous.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born /  was / He / in 1998.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tired / were / last / We / night.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good / was / weather / week / last.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were /, / home / They / Yes / at.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No, / weren´t / They / here.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happy / She / Because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/ beautiful. / wasn´t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 movie / good / The / wasn´t.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/ poor / boys weren´t.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0CA8E4-FEB4-4D22-87D4-21463585E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11A600-0321-4037-BCB5-C5468E1D6E32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101FCE-B6B3-429A-895F-D4311BDD300C}"/>
              </a:ext>
            </a:extLst>
          </p:cNvPr>
          <p:cNvSpPr txBox="1"/>
          <p:nvPr/>
        </p:nvSpPr>
        <p:spPr>
          <a:xfrm>
            <a:off x="283685" y="1889638"/>
            <a:ext cx="3429000" cy="283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from France.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twenty-two.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name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Jane.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She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teacher.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They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students.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late. </a:t>
            </a:r>
            <a:r>
              <a:rPr lang="en-US" sz="1200" b="0" i="1" dirty="0">
                <a:solidFill>
                  <a:srgbClr val="212529"/>
                </a:solidFill>
                <a:effectLst/>
                <a:latin typeface="system-ui"/>
              </a:rPr>
              <a:t>(not)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at the hotel.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not sick.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his father. </a:t>
            </a:r>
            <a:r>
              <a:rPr lang="en-US" sz="1200" i="1" dirty="0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08000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_____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here. </a:t>
            </a:r>
            <a:r>
              <a:rPr lang="en-US" sz="1200" i="1">
                <a:solidFill>
                  <a:srgbClr val="212529"/>
                </a:solidFill>
                <a:latin typeface="system-ui"/>
              </a:rPr>
              <a:t>(not)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Who is your best friend?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married?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your family nice? Explain.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were you born?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tired?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6. 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he sick?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tall?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8. 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they Strong?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the water cold?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10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Brazilian?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11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Are you happy this week?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12. 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is your name?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13. 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time do you usually get up?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14. 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do you do after you get back home?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15. 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How many hours are you on-line every day?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16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What do you like to do on weekends?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17. 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Is the sky blue or red?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18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Is your house big?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19. 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Are you at home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4"/>
                </a:solidFill>
                <a:effectLst/>
                <a:latin typeface="system-ui"/>
              </a:rPr>
              <a:t>20. 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Where is your dog?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CB2660-DAFC-467B-BCC7-C4858A9B1EB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5CB79C6-2E20-4CEA-A8B4-736522943520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371037" y="1034089"/>
            <a:ext cx="26520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300832" y="1010635"/>
            <a:ext cx="1091027" cy="2976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2DC8BA6-161A-46E6-8606-97AB8F9F722A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8C6CC1-973B-4B8A-9B58-BC50697F0478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C5AD-952F-4B44-9AA0-FCE1C36327A4}"/>
              </a:ext>
            </a:extLst>
          </p:cNvPr>
          <p:cNvSpPr txBox="1"/>
          <p:nvPr/>
        </p:nvSpPr>
        <p:spPr>
          <a:xfrm>
            <a:off x="4136867" y="1628622"/>
            <a:ext cx="25231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job is more important for society?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>
                <a:effectLst/>
                <a:latin typeface="system-ui"/>
              </a:rPr>
              <a:t>Are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a </a:t>
            </a:r>
            <a:r>
              <a:rPr lang="pt-BR" sz="1200" b="0" i="0" dirty="0" err="1">
                <a:effectLst/>
                <a:latin typeface="system-ui"/>
              </a:rPr>
              <a:t>student</a:t>
            </a:r>
            <a:r>
              <a:rPr lang="pt-BR" sz="1200" b="0" i="0" dirty="0"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cook?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effectLst/>
                <a:latin typeface="system-ui"/>
              </a:rPr>
              <a:t>Are you a good driver?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76EC9A-0297-4C33-9F3F-18248DB06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9483" r="4817" b="37956"/>
          <a:stretch/>
        </p:blipFill>
        <p:spPr>
          <a:xfrm>
            <a:off x="359254" y="2031058"/>
            <a:ext cx="3663850" cy="30229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DA06CA-365F-42BC-B7C1-089276BCCF0D}"/>
              </a:ext>
            </a:extLst>
          </p:cNvPr>
          <p:cNvSpPr txBox="1"/>
          <p:nvPr/>
        </p:nvSpPr>
        <p:spPr>
          <a:xfrm>
            <a:off x="4182439" y="5604576"/>
            <a:ext cx="2523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soccer game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religion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Brazil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Do you know how to swim? Where did you learn?</a:t>
            </a:r>
          </a:p>
          <a:p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don´t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sports do you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Do you know how to play volleyball?</a:t>
            </a: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6C06AE-7D5C-4887-A2C2-37DC6C6A4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9274" r="4445" b="37815"/>
          <a:stretch/>
        </p:blipFill>
        <p:spPr>
          <a:xfrm>
            <a:off x="392087" y="5662179"/>
            <a:ext cx="3598184" cy="298614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39B60DF-0E35-4629-ACC8-574E7B53AF8A}"/>
              </a:ext>
            </a:extLst>
          </p:cNvPr>
          <p:cNvSpPr/>
          <p:nvPr/>
        </p:nvSpPr>
        <p:spPr>
          <a:xfrm>
            <a:off x="454510" y="2744933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E2D0C1-B1B5-4074-B44B-AE2DE7C4F678}"/>
              </a:ext>
            </a:extLst>
          </p:cNvPr>
          <p:cNvSpPr/>
          <p:nvPr/>
        </p:nvSpPr>
        <p:spPr>
          <a:xfrm>
            <a:off x="496587" y="3743083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6AA7245-7ED5-473D-897A-B8EA05CA8048}"/>
              </a:ext>
            </a:extLst>
          </p:cNvPr>
          <p:cNvSpPr/>
          <p:nvPr/>
        </p:nvSpPr>
        <p:spPr>
          <a:xfrm>
            <a:off x="496587" y="4809468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3BE24C0-2494-459E-9D40-19EFC28B9E4A}"/>
              </a:ext>
            </a:extLst>
          </p:cNvPr>
          <p:cNvSpPr/>
          <p:nvPr/>
        </p:nvSpPr>
        <p:spPr>
          <a:xfrm>
            <a:off x="519373" y="6307531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D829ECD-A8F2-4DAA-9FB9-90EF0B2756B6}"/>
              </a:ext>
            </a:extLst>
          </p:cNvPr>
          <p:cNvSpPr/>
          <p:nvPr/>
        </p:nvSpPr>
        <p:spPr>
          <a:xfrm>
            <a:off x="543132" y="7266845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E3FC34-D566-40AE-B6DB-B01CA3E51DFC}"/>
              </a:ext>
            </a:extLst>
          </p:cNvPr>
          <p:cNvSpPr/>
          <p:nvPr/>
        </p:nvSpPr>
        <p:spPr>
          <a:xfrm>
            <a:off x="603808" y="8364382"/>
            <a:ext cx="3296093" cy="2764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6257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Crie frases para os vídeos com 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- 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I'm not </a:t>
            </a:r>
            <a:r>
              <a:rPr lang="pt-BR" sz="1200" b="1" i="1" u="none" strike="noStrike" dirty="0">
                <a:solidFill>
                  <a:srgbClr val="C00000"/>
                </a:solidFill>
                <a:effectLst/>
                <a:latin typeface="system-ui"/>
              </a:rPr>
              <a:t>SURE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if  - 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 - 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281985" y="3353863"/>
            <a:ext cx="4050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11.1 Crie novas frases com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5 - 7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8AAA56-1527-4596-A565-4142475B1AE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D843A3A-E992-4E13-8F37-596F1300EF6F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4F808C-4696-429D-9677-4CCE6D132C22}"/>
              </a:ext>
            </a:extLst>
          </p:cNvPr>
          <p:cNvSpPr txBox="1"/>
          <p:nvPr/>
        </p:nvSpPr>
        <p:spPr>
          <a:xfrm>
            <a:off x="246781" y="4496474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11.2 Escute os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C522640-E130-4DA9-8538-720861AAA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99611" y="4531992"/>
            <a:ext cx="277246" cy="2646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C773833-F8C5-4E44-AE04-C3831F53B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5" t="17615" r="47794" b="28266"/>
          <a:stretch/>
        </p:blipFill>
        <p:spPr>
          <a:xfrm>
            <a:off x="517252" y="1854900"/>
            <a:ext cx="1155137" cy="7447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E0DB4E-ECDC-4200-B222-4E97C1C7A2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3" t="16002" r="43435" b="26109"/>
          <a:stretch/>
        </p:blipFill>
        <p:spPr>
          <a:xfrm>
            <a:off x="1994316" y="1876776"/>
            <a:ext cx="1130674" cy="7447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30616A-2F95-4F87-88C3-26B14C5AF0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62" t="17615" r="41197" b="29286"/>
          <a:stretch/>
        </p:blipFill>
        <p:spPr>
          <a:xfrm>
            <a:off x="3357052" y="1849704"/>
            <a:ext cx="1401985" cy="7659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7AED4-6F2C-43D0-BE56-ED960D5E4D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20" t="17615" r="38725" b="29481"/>
          <a:stretch/>
        </p:blipFill>
        <p:spPr>
          <a:xfrm>
            <a:off x="4991100" y="1849704"/>
            <a:ext cx="1413068" cy="75517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1428502" y="178766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FA2B608-E875-4E7B-BCD4-FE50DB5F64DA}"/>
              </a:ext>
            </a:extLst>
          </p:cNvPr>
          <p:cNvSpPr/>
          <p:nvPr/>
        </p:nvSpPr>
        <p:spPr>
          <a:xfrm>
            <a:off x="2854531" y="181726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4D4E33A-F81C-4118-876F-74543ED552CC}"/>
              </a:ext>
            </a:extLst>
          </p:cNvPr>
          <p:cNvSpPr/>
          <p:nvPr/>
        </p:nvSpPr>
        <p:spPr>
          <a:xfrm>
            <a:off x="4518075" y="17842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27A634F3-7879-4C54-AF73-D36094A1BE3C}"/>
              </a:ext>
            </a:extLst>
          </p:cNvPr>
          <p:cNvSpPr/>
          <p:nvPr/>
        </p:nvSpPr>
        <p:spPr>
          <a:xfrm>
            <a:off x="6115044" y="1821137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A55A9D-F7B0-46EA-9FFC-CAB6AB739DC1}"/>
              </a:ext>
            </a:extLst>
          </p:cNvPr>
          <p:cNvSpPr txBox="1"/>
          <p:nvPr/>
        </p:nvSpPr>
        <p:spPr>
          <a:xfrm>
            <a:off x="2876474" y="18205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208B9B-EAC4-49F2-9A82-7D275C2A90C2}"/>
              </a:ext>
            </a:extLst>
          </p:cNvPr>
          <p:cNvSpPr txBox="1"/>
          <p:nvPr/>
        </p:nvSpPr>
        <p:spPr>
          <a:xfrm>
            <a:off x="1443616" y="1796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4F68A23-3922-48A2-A4CD-3F5E9C74B5F2}"/>
              </a:ext>
            </a:extLst>
          </p:cNvPr>
          <p:cNvSpPr txBox="1"/>
          <p:nvPr/>
        </p:nvSpPr>
        <p:spPr>
          <a:xfrm>
            <a:off x="4540114" y="18006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C93C30-177E-488D-9E64-72FCCABAC96C}"/>
              </a:ext>
            </a:extLst>
          </p:cNvPr>
          <p:cNvSpPr txBox="1"/>
          <p:nvPr/>
        </p:nvSpPr>
        <p:spPr>
          <a:xfrm>
            <a:off x="6133364" y="18297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48AA177-81CB-46BB-9E16-F6426EBCFC54}"/>
              </a:ext>
            </a:extLst>
          </p:cNvPr>
          <p:cNvSpPr txBox="1"/>
          <p:nvPr/>
        </p:nvSpPr>
        <p:spPr>
          <a:xfrm>
            <a:off x="329822" y="3578920"/>
            <a:ext cx="3513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good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u="none" strike="noStrike" dirty="0" err="1">
                <a:solidFill>
                  <a:srgbClr val="068A8A"/>
                </a:solidFill>
                <a:effectLst/>
                <a:latin typeface="system-ui"/>
              </a:rPr>
              <a:t>at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I'm not </a:t>
            </a:r>
            <a:r>
              <a:rPr lang="pt-BR" sz="1200" b="1" i="1" dirty="0">
                <a:solidFill>
                  <a:srgbClr val="C00000"/>
                </a:solidFill>
                <a:latin typeface="system-ui"/>
              </a:rPr>
              <a:t>sure</a:t>
            </a:r>
            <a:r>
              <a:rPr lang="pt-BR" sz="1200" b="1" i="1" u="none" strike="noStrike" dirty="0">
                <a:solidFill>
                  <a:srgbClr val="DC3545"/>
                </a:solidFill>
                <a:effectLst/>
                <a:latin typeface="system-ui"/>
              </a:rPr>
              <a:t> if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Be </a:t>
            </a:r>
            <a:r>
              <a:rPr lang="pt-BR" sz="1200" b="1" i="1" u="none" strike="noStrike" dirty="0" err="1">
                <a:solidFill>
                  <a:srgbClr val="008000"/>
                </a:solidFill>
                <a:effectLst/>
                <a:latin typeface="system-ui"/>
              </a:rPr>
              <a:t>careful</a:t>
            </a:r>
            <a:r>
              <a:rPr lang="pt-BR" sz="1200" b="1" i="1" u="none" strike="noStrike" dirty="0">
                <a:solidFill>
                  <a:srgbClr val="008000"/>
                </a:solidFill>
                <a:effectLst/>
                <a:latin typeface="system-ui"/>
              </a:rPr>
              <a:t>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It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doesn’t</a:t>
            </a:r>
            <a:r>
              <a:rPr lang="pt-BR" sz="1200" b="1" i="1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8B0000"/>
                </a:solidFill>
                <a:effectLst/>
                <a:latin typeface="system-ui"/>
              </a:rPr>
              <a:t>mean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3EE5E1-A16A-4FC1-8C35-5BABC201EBC9}"/>
              </a:ext>
            </a:extLst>
          </p:cNvPr>
          <p:cNvSpPr txBox="1"/>
          <p:nvPr/>
        </p:nvSpPr>
        <p:spPr>
          <a:xfrm>
            <a:off x="342353" y="4794663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9E13474-893E-4C7A-AEC5-26DBC69849B3}"/>
              </a:ext>
            </a:extLst>
          </p:cNvPr>
          <p:cNvSpPr txBox="1"/>
          <p:nvPr/>
        </p:nvSpPr>
        <p:spPr>
          <a:xfrm>
            <a:off x="3312599" y="4837070"/>
            <a:ext cx="574196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C229F43E-7B96-4137-BBA5-DC5E3306E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56" y="5378642"/>
            <a:ext cx="612334" cy="612334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6227B8E-92A8-454B-A43F-CCDF3F86D960}"/>
              </a:ext>
            </a:extLst>
          </p:cNvPr>
          <p:cNvGrpSpPr/>
          <p:nvPr/>
        </p:nvGrpSpPr>
        <p:grpSpPr>
          <a:xfrm>
            <a:off x="369248" y="5540020"/>
            <a:ext cx="1447520" cy="314083"/>
            <a:chOff x="369248" y="6130782"/>
            <a:chExt cx="1447520" cy="314083"/>
          </a:xfrm>
          <a:solidFill>
            <a:schemeClr val="accent4"/>
          </a:solidFill>
        </p:grpSpPr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723AEE53-04F4-47B2-9961-B09F29515AB4}"/>
                </a:ext>
              </a:extLst>
            </p:cNvPr>
            <p:cNvSpPr/>
            <p:nvPr/>
          </p:nvSpPr>
          <p:spPr>
            <a:xfrm>
              <a:off x="371035" y="6130782"/>
              <a:ext cx="1342207" cy="297626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595C95BD-3F1D-4A0D-B39A-648443BC3A3C}"/>
                </a:ext>
              </a:extLst>
            </p:cNvPr>
            <p:cNvSpPr txBox="1"/>
            <p:nvPr/>
          </p:nvSpPr>
          <p:spPr>
            <a:xfrm>
              <a:off x="369248" y="6132215"/>
              <a:ext cx="1447520" cy="312650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PHRASAL VERBS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58649EC-27BC-4E3A-B501-83B0AAD9BD49}"/>
              </a:ext>
            </a:extLst>
          </p:cNvPr>
          <p:cNvSpPr txBox="1"/>
          <p:nvPr/>
        </p:nvSpPr>
        <p:spPr>
          <a:xfrm>
            <a:off x="356377" y="5964320"/>
            <a:ext cx="396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endParaRPr lang="en-US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por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endParaRPr lang="pt-BR" sz="1200" dirty="0"/>
          </a:p>
        </p:txBody>
      </p:sp>
      <p:pic>
        <p:nvPicPr>
          <p:cNvPr id="66" name="Picture 2" descr="Manager Management - RECAP">
            <a:extLst>
              <a:ext uri="{FF2B5EF4-FFF2-40B4-BE49-F238E27FC236}">
                <a16:creationId xmlns:a16="http://schemas.microsoft.com/office/drawing/2014/main" id="{013CC565-E538-4258-A874-33E4299C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29" y="6301900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C8C68FF5-79B8-4243-82D5-BE4999E0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391" y="7239569"/>
            <a:ext cx="1302492" cy="829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E4E2F7EB-2169-4B22-B285-2456C038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76" y="8098741"/>
            <a:ext cx="826501" cy="1167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BFA60771-010F-46C6-88EE-31E779AE7F0F}"/>
              </a:ext>
            </a:extLst>
          </p:cNvPr>
          <p:cNvSpPr txBox="1"/>
          <p:nvPr/>
        </p:nvSpPr>
        <p:spPr>
          <a:xfrm>
            <a:off x="2477790" y="5657850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12) Complete as frases com os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chemeClr val="accent4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4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A0F3A5A-E368-4F64-AF10-241F94CA7693}"/>
              </a:ext>
            </a:extLst>
          </p:cNvPr>
          <p:cNvSpPr txBox="1"/>
          <p:nvPr/>
        </p:nvSpPr>
        <p:spPr>
          <a:xfrm>
            <a:off x="369248" y="6684791"/>
            <a:ext cx="4791557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i="0" u="none" strike="noStrike" dirty="0">
                <a:effectLst/>
                <a:latin typeface="system-ui"/>
              </a:rPr>
              <a:t>They felt the need to </a:t>
            </a:r>
            <a:r>
              <a:rPr lang="en-US" sz="1200" b="1" i="0" u="none" strike="noStrike" dirty="0">
                <a:effectLst/>
                <a:latin typeface="system-ui"/>
              </a:rPr>
              <a:t>_____________ </a:t>
            </a:r>
            <a:r>
              <a:rPr lang="en-US" sz="1200" i="0" u="none" strike="noStrike" dirty="0">
                <a:effectLst/>
                <a:latin typeface="system-ui"/>
              </a:rPr>
              <a:t>a renewal of society.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is the worst place I've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dirty="0"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will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both inner and social conflicts.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Several causes operated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the war.</a:t>
            </a:r>
            <a:endParaRPr lang="pt-BR" sz="120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I have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on my sleep.</a:t>
            </a:r>
            <a:endParaRPr lang="pt-BR" sz="1200" b="0" i="1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You walk on and I'll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you later.</a:t>
            </a:r>
            <a:endParaRPr lang="pt-BR" sz="1200" dirty="0"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Why don't you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to our house this evening?</a:t>
            </a:r>
            <a:endParaRPr lang="pt-BR" sz="1200" b="0" i="0" u="none" strike="noStrike" dirty="0"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I want to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all your news.</a:t>
            </a:r>
            <a:endParaRPr lang="pt-BR" sz="1200" b="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effectLst/>
                <a:latin typeface="system-ui"/>
              </a:rPr>
              <a:t>Your speech didn't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b="0" i="0" dirty="0">
                <a:effectLst/>
                <a:latin typeface="system-ui"/>
              </a:rPr>
              <a:t>; nobody understood your opinion.</a:t>
            </a:r>
            <a:endParaRPr lang="en-US" sz="1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42705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Sou da França.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vinte e dois anos.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Meu nome é Jane.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é professora.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estudantes.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é tarde.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no hotel.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estamos doentes.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não sou o pai dele.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não está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era um famoso jogador de futebol.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nasceu em 1998.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Estávamos cansados ​​ontem à noite.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tempo estava bom na semana passada.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Sim, eles estavam em casa.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Não, eles não estavam aqui.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Porque ela não estava feliz.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Não era bonito.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filme não foi bom.</a:t>
            </a:r>
          </a:p>
          <a:p>
            <a:r>
              <a:rPr lang="pt-BR" sz="1200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Os meninos não eram pobres.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46398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4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Quem é seu melhor amigo?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casado?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família é legal? Explique.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Quando você nasceu?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cansado?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está doente?</a:t>
            </a:r>
          </a:p>
          <a:p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alto?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são fortes?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água está fria?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é brasileiro?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feliz esta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o seu nome?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que horas você costuma se levantar?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depois de voltar para casa?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horas você fica online todos os dias?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nos finais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céu é azul ou vermelho?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Sua casa é grande?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em casa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cachorro?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13849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Quais empregos pagam melhor?</a:t>
            </a:r>
          </a:p>
          <a:p>
            <a:pPr algn="l"/>
            <a:r>
              <a:rPr lang="pt-BR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Qual trabalho é mais importante para a sociedade?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é o novo secretário?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gostaria de ser policial?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conhece um cantor ou jogador de futebol famoso?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13849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a) </a:t>
            </a:r>
            <a:r>
              <a:rPr lang="pt-BR" sz="1200" b="0" i="0" dirty="0">
                <a:effectLst/>
                <a:latin typeface="system-ui"/>
              </a:rPr>
              <a:t>Com que frequência você usa transporte público?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b) </a:t>
            </a:r>
            <a:r>
              <a:rPr lang="pt-BR" sz="1200" b="0" i="0" dirty="0">
                <a:effectLst/>
                <a:latin typeface="system-ui"/>
              </a:rPr>
              <a:t>Estacionar é um problema em sua cidade?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c) </a:t>
            </a:r>
            <a:r>
              <a:rPr lang="pt-BR" sz="1200" b="0" i="0" dirty="0">
                <a:effectLst/>
                <a:latin typeface="system-ui"/>
              </a:rPr>
              <a:t>Você gosta de usar o Uber? Por quê?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d) </a:t>
            </a:r>
            <a:r>
              <a:rPr lang="pt-BR" sz="1200" b="0" i="0" dirty="0">
                <a:effectLst/>
                <a:latin typeface="system-ui"/>
              </a:rPr>
              <a:t>Você acha que o transporte público é caro?</a:t>
            </a: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e) </a:t>
            </a:r>
            <a:r>
              <a:rPr lang="pt-BR" sz="1200" b="0" i="0" dirty="0">
                <a:effectLst/>
                <a:latin typeface="system-ui"/>
              </a:rPr>
              <a:t>Você prefere ônibus ou avião?</a:t>
            </a:r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6 - 7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33AFB5-6EED-4056-AEB4-942AB6FB2D9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EEA2D-5041-4CE4-91EC-4243EB9EB4D9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9730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Sou bom em desenho.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Ele é bom em videogames.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é boa em natação.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sou bom em dirigir.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Somos bons em leitura.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Ela não tem certeza se vão lhe oferecer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ela retornará minha ligação.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meu filho vai aprender inglês.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iremos à praia.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Não tenho certeza se quero comprar um carro novo.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com a tinta molhada.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para não ficar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derramar o suco.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Cuidado para não perder o dinheiro.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Tenha cuidado no caminho para casa.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é mais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te apoio sem reservas.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vou me casar com você.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você está certo.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20. </a:t>
            </a:r>
            <a:r>
              <a:rPr lang="pt-BR" sz="1200" dirty="0">
                <a:effectLst/>
                <a:latin typeface="system-ui"/>
                <a:ea typeface="Times New Roman" panose="02020603050405020304" pitchFamily="18" charset="0"/>
              </a:rPr>
              <a:t>Isso não significa que eu queira me mudar.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842521"/>
            <a:ext cx="5769142" cy="1264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1.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O novo gerente decidiu trazer algumas mudanças.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Para acompanhar a classe, você precisa estudar todas as lições.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3. </a:t>
            </a:r>
            <a:r>
              <a:rPr lang="pt-BR" sz="1200" dirty="0">
                <a:latin typeface="system-ui"/>
                <a:cs typeface="Segoe UI" panose="020B0502040204020203" pitchFamily="34" charset="0"/>
              </a:rPr>
              <a:t>Ela o encontrou depois da escola.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7 - 7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872E83-960F-4D4D-8948-6F566735051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4"/>
                </a:solidFill>
              </a:rPr>
              <a:t>Lesson 02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E5C5-6631-40BC-94E1-CA05597CA44C}"/>
              </a:ext>
            </a:extLst>
          </p:cNvPr>
          <p:cNvSpPr txBox="1"/>
          <p:nvPr/>
        </p:nvSpPr>
        <p:spPr>
          <a:xfrm>
            <a:off x="5217391" y="690252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Verb To Be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10899</TotalTime>
  <Words>1749</Words>
  <Application>Microsoft Office PowerPoint</Application>
  <PresentationFormat>Papel A4 (210 x 297 mm)</PresentationFormat>
  <Paragraphs>348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559</cp:revision>
  <cp:lastPrinted>2022-03-17T18:51:05Z</cp:lastPrinted>
  <dcterms:created xsi:type="dcterms:W3CDTF">2021-10-15T13:30:39Z</dcterms:created>
  <dcterms:modified xsi:type="dcterms:W3CDTF">2022-05-11T18:39:51Z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