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70" r:id="rId5"/>
    <p:sldId id="264" r:id="rId6"/>
    <p:sldId id="267" r:id="rId7"/>
    <p:sldId id="268" r:id="rId8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346" y="60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11/05/2022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1 - 7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09" y="5845785"/>
            <a:ext cx="513226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FADA63-FE33-4DF7-8586-794FDE3FE6D3}"/>
              </a:ext>
            </a:extLst>
          </p:cNvPr>
          <p:cNvGrpSpPr/>
          <p:nvPr/>
        </p:nvGrpSpPr>
        <p:grpSpPr>
          <a:xfrm>
            <a:off x="185428" y="3868612"/>
            <a:ext cx="5878726" cy="928074"/>
            <a:chOff x="335556" y="2882416"/>
            <a:chExt cx="5878726" cy="928074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7FB8D9-479C-4E65-9D7F-667A1FD24178}"/>
                </a:ext>
              </a:extLst>
            </p:cNvPr>
            <p:cNvSpPr txBox="1"/>
            <p:nvPr/>
          </p:nvSpPr>
          <p:spPr>
            <a:xfrm>
              <a:off x="335556" y="2882416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chemeClr val="accent4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2) Escreva os verbos em Inglês:</a:t>
              </a:r>
              <a:endParaRPr lang="pt-BR" sz="1100" dirty="0">
                <a:solidFill>
                  <a:schemeClr val="accent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4F47B15-380E-41C1-96F9-992CD2938C24}"/>
                </a:ext>
              </a:extLst>
            </p:cNvPr>
            <p:cNvSpPr txBox="1"/>
            <p:nvPr/>
          </p:nvSpPr>
          <p:spPr>
            <a:xfrm>
              <a:off x="449588" y="3164159"/>
              <a:ext cx="57646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Pular </a:t>
              </a:r>
              <a:r>
                <a:rPr lang="pt-BR" sz="1200" b="0" i="0" dirty="0">
                  <a:solidFill>
                    <a:schemeClr val="bg1">
                      <a:lumMod val="50000"/>
                    </a:schemeClr>
                  </a:solidFill>
                  <a:effectLst/>
                  <a:latin typeface="system-ui"/>
                </a:rPr>
                <a:t>to </a:t>
              </a:r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system-ui"/>
                </a:rPr>
                <a:t>J</a:t>
              </a:r>
              <a:r>
                <a:rPr lang="pt-BR" sz="1200" b="0" i="0" dirty="0">
                  <a:solidFill>
                    <a:schemeClr val="bg1">
                      <a:lumMod val="50000"/>
                    </a:schemeClr>
                  </a:solidFill>
                  <a:effectLst/>
                  <a:latin typeface="system-ui"/>
                </a:rPr>
                <a:t>ump</a:t>
              </a:r>
              <a:r>
                <a:rPr lang="pt-BR" sz="1200" b="0" i="0" dirty="0">
                  <a:solidFill>
                    <a:srgbClr val="C00000"/>
                  </a:solidFill>
                  <a:effectLst/>
                  <a:latin typeface="system-ui"/>
                </a:rPr>
                <a:t>	         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Manter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</a:t>
              </a:r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system-ui"/>
                </a:rPr>
                <a:t>to </a:t>
              </a:r>
              <a:r>
                <a:rPr lang="pt-BR" sz="1200" dirty="0" err="1">
                  <a:solidFill>
                    <a:schemeClr val="bg1">
                      <a:lumMod val="50000"/>
                    </a:schemeClr>
                  </a:solidFill>
                  <a:latin typeface="system-ui"/>
                </a:rPr>
                <a:t>keep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   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Beijar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</a:t>
              </a:r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system-ui"/>
                </a:rPr>
                <a:t>to </a:t>
              </a:r>
              <a:r>
                <a:rPr lang="pt-BR" sz="1200" dirty="0" err="1">
                  <a:solidFill>
                    <a:schemeClr val="bg1">
                      <a:lumMod val="50000"/>
                    </a:schemeClr>
                  </a:solidFill>
                  <a:latin typeface="system-ui"/>
                </a:rPr>
                <a:t>kiss</a:t>
              </a:r>
              <a:endPara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Saber </a:t>
              </a:r>
              <a:r>
                <a:rPr lang="pt-BR" sz="1200" b="0" i="0" dirty="0">
                  <a:solidFill>
                    <a:schemeClr val="bg1">
                      <a:lumMod val="50000"/>
                    </a:schemeClr>
                  </a:solidFill>
                  <a:effectLst/>
                  <a:latin typeface="system-ui"/>
                </a:rPr>
                <a:t>to </a:t>
              </a:r>
              <a:r>
                <a:rPr lang="pt-BR" sz="1200" b="0" i="0" dirty="0" err="1">
                  <a:solidFill>
                    <a:schemeClr val="bg1">
                      <a:lumMod val="50000"/>
                    </a:schemeClr>
                  </a:solidFill>
                  <a:effectLst/>
                  <a:latin typeface="system-ui"/>
                </a:rPr>
                <a:t>Know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Aprender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 </a:t>
              </a:r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system-ui"/>
                </a:rPr>
                <a:t>to </a:t>
              </a:r>
              <a:r>
                <a:rPr lang="pt-BR" sz="1200" dirty="0" err="1">
                  <a:solidFill>
                    <a:schemeClr val="bg1">
                      <a:lumMod val="50000"/>
                    </a:schemeClr>
                  </a:solidFill>
                  <a:latin typeface="system-ui"/>
                </a:rPr>
                <a:t>learn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   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Emprestar </a:t>
              </a:r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system-ui"/>
                </a:rPr>
                <a:t>to </a:t>
              </a:r>
              <a:r>
                <a:rPr lang="pt-BR" sz="1200" dirty="0" err="1">
                  <a:solidFill>
                    <a:schemeClr val="bg1">
                      <a:lumMod val="50000"/>
                    </a:schemeClr>
                  </a:solidFill>
                  <a:latin typeface="system-ui"/>
                </a:rPr>
                <a:t>lend</a:t>
              </a:r>
              <a:endPara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Gostar </a:t>
              </a:r>
              <a:r>
                <a:rPr lang="pt-BR" sz="1200" b="0" i="0" dirty="0">
                  <a:solidFill>
                    <a:schemeClr val="bg1">
                      <a:lumMod val="50000"/>
                    </a:schemeClr>
                  </a:solidFill>
                  <a:effectLst/>
                  <a:latin typeface="system-ui"/>
                </a:rPr>
                <a:t>to like</a:t>
              </a:r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system-ui"/>
                </a:rPr>
                <a:t>	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Ouvir </a:t>
              </a:r>
              <a:r>
                <a:rPr lang="pt-BR" sz="1200" b="0" i="0" dirty="0">
                  <a:solidFill>
                    <a:schemeClr val="bg1">
                      <a:lumMod val="50000"/>
                    </a:schemeClr>
                  </a:solidFill>
                  <a:effectLst/>
                  <a:latin typeface="system-ui"/>
                </a:rPr>
                <a:t>to </a:t>
              </a:r>
              <a:r>
                <a:rPr lang="pt-BR" sz="1200" b="0" i="0" dirty="0" err="1">
                  <a:solidFill>
                    <a:schemeClr val="bg1">
                      <a:lumMod val="50000"/>
                    </a:schemeClr>
                  </a:solidFill>
                  <a:effectLst/>
                  <a:latin typeface="system-ui"/>
                </a:rPr>
                <a:t>listen</a:t>
              </a:r>
              <a:endPara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20556" y="5401790"/>
            <a:ext cx="6416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4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200" b="1" i="1" dirty="0">
                <a:solidFill>
                  <a:schemeClr val="accent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pt-BR" sz="1200" b="1" i="1" dirty="0">
                <a:solidFill>
                  <a:schemeClr val="accent4"/>
                </a:solidFill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pt-BR" sz="1200" b="1" i="1" dirty="0">
                <a:solidFill>
                  <a:schemeClr val="accent4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 </a:t>
            </a:r>
            <a:endParaRPr lang="pt-BR" sz="1200" b="1" dirty="0">
              <a:solidFill>
                <a:schemeClr val="accent4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4"/>
                </a:solidFill>
              </a:rPr>
              <a:t>Lesson 02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70" y="5857756"/>
            <a:ext cx="971550" cy="327775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Baby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Keys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Money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Heart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City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Park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Last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Tired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Happy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Quite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986" y="5874571"/>
            <a:ext cx="923925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Bebê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Cidade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Dinheiro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Chaves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Coração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Feliz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Parque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Cansado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Bastante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Ultimo</a:t>
            </a:r>
          </a:p>
        </p:txBody>
      </p:sp>
      <p:sp>
        <p:nvSpPr>
          <p:cNvPr id="32" name="Caixa de Texto 2">
            <a:extLst>
              <a:ext uri="{FF2B5EF4-FFF2-40B4-BE49-F238E27FC236}">
                <a16:creationId xmlns:a16="http://schemas.microsoft.com/office/drawing/2014/main" id="{34B7E2EA-0BAB-452D-B8F0-12949D7A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279" y="5874689"/>
            <a:ext cx="1297900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Ap</a:t>
            </a:r>
            <a:r>
              <a:rPr lang="pt-BR" sz="1200" spc="300" dirty="0" err="1">
                <a:solidFill>
                  <a:srgbClr val="068A8A"/>
                </a:solidFill>
                <a:latin typeface="system-ui"/>
              </a:rPr>
              <a:t>P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le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Car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Rea</a:t>
            </a:r>
            <a:r>
              <a:rPr lang="pt-BR" sz="1200" spc="300" dirty="0" err="1">
                <a:solidFill>
                  <a:srgbClr val="068A8A"/>
                </a:solidFill>
                <a:latin typeface="system-ui"/>
              </a:rPr>
              <a:t>L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l</a:t>
            </a:r>
            <a:r>
              <a:rPr lang="pt-BR" sz="1200" spc="300" dirty="0" err="1">
                <a:solidFill>
                  <a:srgbClr val="068A8A"/>
                </a:solidFill>
                <a:latin typeface="system-ui"/>
              </a:rPr>
              <a:t>Y</a:t>
            </a:r>
            <a:endParaRPr lang="pt-BR" sz="1200" spc="3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BRav</a:t>
            </a:r>
            <a:r>
              <a:rPr lang="pt-BR" sz="1200" spc="300" dirty="0" err="1">
                <a:solidFill>
                  <a:srgbClr val="068A8A"/>
                </a:solidFill>
                <a:latin typeface="system-ui"/>
              </a:rPr>
              <a:t>E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H</a:t>
            </a:r>
            <a:r>
              <a:rPr lang="pt-BR" sz="1200" spc="300" dirty="0" err="1">
                <a:solidFill>
                  <a:srgbClr val="068A8A"/>
                </a:solidFill>
                <a:latin typeface="system-ui"/>
              </a:rPr>
              <a:t>OU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se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FLor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MAr</a:t>
            </a:r>
            <a:r>
              <a:rPr lang="pt-BR" sz="1200" spc="300" dirty="0" err="1">
                <a:solidFill>
                  <a:srgbClr val="068A8A"/>
                </a:solidFill>
                <a:latin typeface="system-ui"/>
              </a:rPr>
              <a:t>R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ie</a:t>
            </a:r>
            <a:r>
              <a:rPr lang="pt-BR" sz="1200" spc="300" dirty="0" err="1">
                <a:solidFill>
                  <a:srgbClr val="068A8A"/>
                </a:solidFill>
                <a:latin typeface="system-ui"/>
              </a:rPr>
              <a:t>D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TalL</a:t>
            </a:r>
            <a:endParaRPr lang="pt-BR" sz="1200" spc="3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YEs</a:t>
            </a:r>
            <a:r>
              <a:rPr lang="pt-BR" sz="1200" spc="300" dirty="0" err="1">
                <a:solidFill>
                  <a:srgbClr val="068A8A"/>
                </a:solidFill>
                <a:latin typeface="system-ui"/>
              </a:rPr>
              <a:t>T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er</a:t>
            </a:r>
            <a:r>
              <a:rPr lang="pt-BR" sz="1200" spc="300" dirty="0" err="1">
                <a:solidFill>
                  <a:srgbClr val="068A8A"/>
                </a:solidFill>
                <a:latin typeface="system-ui"/>
              </a:rPr>
              <a:t>D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ay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FUn</a:t>
            </a:r>
            <a:r>
              <a:rPr lang="pt-BR" sz="1200" spc="300" dirty="0" err="1">
                <a:solidFill>
                  <a:srgbClr val="068A8A"/>
                </a:solidFill>
                <a:latin typeface="system-ui"/>
              </a:rPr>
              <a:t>N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y</a:t>
            </a:r>
            <a:endParaRPr lang="pt-BR" sz="1200" spc="300" dirty="0">
              <a:latin typeface="system-ui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Caixa de Texto 2">
            <a:extLst>
              <a:ext uri="{FF2B5EF4-FFF2-40B4-BE49-F238E27FC236}">
                <a16:creationId xmlns:a16="http://schemas.microsoft.com/office/drawing/2014/main" id="{4F902302-897E-4765-A698-F94B537BB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255" y="5886720"/>
            <a:ext cx="1297900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Nerv</a:t>
            </a:r>
            <a:r>
              <a:rPr lang="pt-BR" sz="1200" spc="300" dirty="0" err="1">
                <a:solidFill>
                  <a:srgbClr val="068A8A"/>
                </a:solidFill>
                <a:latin typeface="system-ui"/>
              </a:rPr>
              <a:t>O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us</a:t>
            </a:r>
            <a:endParaRPr lang="pt-BR" sz="1200" spc="3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MOo</a:t>
            </a:r>
            <a:r>
              <a:rPr lang="pt-BR" sz="1200" spc="300" dirty="0" err="1">
                <a:solidFill>
                  <a:srgbClr val="068A8A"/>
                </a:solidFill>
                <a:latin typeface="system-ui"/>
              </a:rPr>
              <a:t>D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y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SHy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Hou</a:t>
            </a:r>
            <a:r>
              <a:rPr lang="pt-BR" sz="1200" spc="300" dirty="0" err="1">
                <a:solidFill>
                  <a:srgbClr val="068A8A"/>
                </a:solidFill>
                <a:latin typeface="system-ui"/>
              </a:rPr>
              <a:t>R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s</a:t>
            </a:r>
            <a:endParaRPr lang="pt-BR" sz="1200" spc="3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LIt</a:t>
            </a:r>
            <a:r>
              <a:rPr lang="pt-BR" sz="1200" spc="300" dirty="0" err="1">
                <a:solidFill>
                  <a:srgbClr val="068A8A"/>
                </a:solidFill>
                <a:latin typeface="system-ui"/>
              </a:rPr>
              <a:t>L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le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068A8A"/>
                </a:solidFill>
                <a:latin typeface="system-ui"/>
              </a:rPr>
              <a:t>lAzY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FaVour</a:t>
            </a:r>
            <a:r>
              <a:rPr lang="pt-BR" sz="1200" spc="300" dirty="0" err="1">
                <a:solidFill>
                  <a:srgbClr val="068A8A"/>
                </a:solidFill>
                <a:latin typeface="system-ui"/>
              </a:rPr>
              <a:t>I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te</a:t>
            </a:r>
            <a:endParaRPr lang="pt-BR" sz="1200" spc="3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AgE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Ho</a:t>
            </a:r>
            <a:r>
              <a:rPr lang="pt-BR" sz="1200" spc="300" dirty="0" err="1">
                <a:solidFill>
                  <a:srgbClr val="068A8A"/>
                </a:solidFill>
                <a:latin typeface="system-ui"/>
              </a:rPr>
              <a:t>N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est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068A8A"/>
                </a:solidFill>
                <a:latin typeface="system-ui"/>
              </a:rPr>
              <a:t>POlItE</a:t>
            </a:r>
            <a:endParaRPr lang="pt-BR" sz="1200" spc="300" dirty="0">
              <a:latin typeface="system-ui"/>
            </a:endParaRP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181" y="5845785"/>
            <a:ext cx="375973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3377092"/>
            <a:ext cx="1590080" cy="327826"/>
            <a:chOff x="418914" y="2874304"/>
            <a:chExt cx="1590080" cy="327826"/>
          </a:xfrm>
          <a:solidFill>
            <a:schemeClr val="accent4"/>
          </a:solidFill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3279513"/>
            <a:ext cx="526578" cy="526578"/>
          </a:xfrm>
          <a:prstGeom prst="rect">
            <a:avLst/>
          </a:prstGeom>
        </p:spPr>
      </p:pic>
      <p:sp>
        <p:nvSpPr>
          <p:cNvPr id="43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65894" y="1489759"/>
            <a:ext cx="26840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i="1" dirty="0">
                <a:solidFill>
                  <a:schemeClr val="accent4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1) Escreva as frases usadas no vídeo:</a:t>
            </a:r>
            <a:endParaRPr lang="pt-BR" sz="1200" dirty="0">
              <a:solidFill>
                <a:schemeClr val="accent4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CaixaDeTexto 1">
            <a:extLst>
              <a:ext uri="{FF2B5EF4-FFF2-40B4-BE49-F238E27FC236}">
                <a16:creationId xmlns:a16="http://schemas.microsoft.com/office/drawing/2014/main" id="{9C9C617D-FEDE-40B6-BAA4-70B00B5288BA}"/>
              </a:ext>
            </a:extLst>
          </p:cNvPr>
          <p:cNvSpPr txBox="1"/>
          <p:nvPr/>
        </p:nvSpPr>
        <p:spPr>
          <a:xfrm>
            <a:off x="185779" y="2077474"/>
            <a:ext cx="136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latin typeface="system-ui"/>
              </a:rPr>
              <a:t>1:00s </a:t>
            </a:r>
            <a:r>
              <a:rPr lang="pt-BR" sz="1200" dirty="0">
                <a:latin typeface="system-ui"/>
              </a:rPr>
              <a:t>Significados?</a:t>
            </a:r>
          </a:p>
        </p:txBody>
      </p:sp>
      <p:sp>
        <p:nvSpPr>
          <p:cNvPr id="45" name="CaixaDeTexto 35">
            <a:extLst>
              <a:ext uri="{FF2B5EF4-FFF2-40B4-BE49-F238E27FC236}">
                <a16:creationId xmlns:a16="http://schemas.microsoft.com/office/drawing/2014/main" id="{529CACDE-A9E3-400C-8E5D-1D1AC11F5BAF}"/>
              </a:ext>
            </a:extLst>
          </p:cNvPr>
          <p:cNvSpPr txBox="1"/>
          <p:nvPr/>
        </p:nvSpPr>
        <p:spPr>
          <a:xfrm>
            <a:off x="203204" y="1840267"/>
            <a:ext cx="11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latin typeface="system-ui"/>
              </a:rPr>
              <a:t>0:40s </a:t>
            </a:r>
            <a:r>
              <a:rPr lang="pt-BR" sz="1200" dirty="0">
                <a:latin typeface="system-ui"/>
              </a:rPr>
              <a:t>Formas?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24E002D-DE36-4588-9000-784C55C32427}"/>
              </a:ext>
            </a:extLst>
          </p:cNvPr>
          <p:cNvSpPr txBox="1"/>
          <p:nvPr/>
        </p:nvSpPr>
        <p:spPr>
          <a:xfrm>
            <a:off x="1408338" y="2085168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Ser ou estar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587EC36-0DC1-4F85-BF98-5B1577270E06}"/>
              </a:ext>
            </a:extLst>
          </p:cNvPr>
          <p:cNvSpPr txBox="1"/>
          <p:nvPr/>
        </p:nvSpPr>
        <p:spPr>
          <a:xfrm>
            <a:off x="1146358" y="1840267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>
                    <a:lumMod val="50000"/>
                  </a:schemeClr>
                </a:solidFill>
              </a:rPr>
              <a:t>am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, are, is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967F21D-44E6-4863-8100-E7B6201392B1}"/>
              </a:ext>
            </a:extLst>
          </p:cNvPr>
          <p:cNvSpPr txBox="1"/>
          <p:nvPr/>
        </p:nvSpPr>
        <p:spPr>
          <a:xfrm>
            <a:off x="2355209" y="1906849"/>
            <a:ext cx="145424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The </a:t>
            </a:r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dress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is </a:t>
            </a:r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beautiful</a:t>
            </a:r>
            <a:endParaRPr lang="pt-BR" sz="11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  <a:p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The </a:t>
            </a:r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dress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is </a:t>
            </a:r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expensive</a:t>
            </a:r>
            <a:endParaRPr lang="pt-BR" sz="11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  <a:p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The </a:t>
            </a:r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dress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looks </a:t>
            </a:r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great</a:t>
            </a:r>
            <a:endParaRPr lang="pt-BR" sz="11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48" name="CaixaDeTexto 35">
            <a:extLst>
              <a:ext uri="{FF2B5EF4-FFF2-40B4-BE49-F238E27FC236}">
                <a16:creationId xmlns:a16="http://schemas.microsoft.com/office/drawing/2014/main" id="{350A16AF-2E6E-4339-A4CF-2770123475A1}"/>
              </a:ext>
            </a:extLst>
          </p:cNvPr>
          <p:cNvSpPr txBox="1"/>
          <p:nvPr/>
        </p:nvSpPr>
        <p:spPr>
          <a:xfrm>
            <a:off x="196492" y="2269408"/>
            <a:ext cx="202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latin typeface="system-ui"/>
              </a:rPr>
              <a:t>2:20s </a:t>
            </a:r>
            <a:r>
              <a:rPr lang="pt-BR" sz="1200" dirty="0">
                <a:latin typeface="system-ui"/>
              </a:rPr>
              <a:t>Contrações / Encurtar? 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9382020-5BE2-42DC-B2D8-0F1B7E7FB29D}"/>
              </a:ext>
            </a:extLst>
          </p:cNvPr>
          <p:cNvSpPr txBox="1"/>
          <p:nvPr/>
        </p:nvSpPr>
        <p:spPr>
          <a:xfrm>
            <a:off x="203204" y="2437812"/>
            <a:ext cx="18421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I’m, </a:t>
            </a:r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He’s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(z) , </a:t>
            </a:r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She’s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(z), It’s (s)</a:t>
            </a:r>
          </a:p>
          <a:p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You’re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, </a:t>
            </a:r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They’re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03EC12-85FE-438E-9D7C-F043D5096E11}"/>
              </a:ext>
            </a:extLst>
          </p:cNvPr>
          <p:cNvSpPr txBox="1"/>
          <p:nvPr/>
        </p:nvSpPr>
        <p:spPr>
          <a:xfrm>
            <a:off x="1635551" y="1649941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chemeClr val="accent4"/>
                </a:solidFill>
                <a:latin typeface="system-ui"/>
              </a:rPr>
              <a:t>Video</a:t>
            </a:r>
            <a:r>
              <a:rPr lang="pt-BR" sz="1200" b="1" dirty="0">
                <a:solidFill>
                  <a:schemeClr val="accent4"/>
                </a:solidFill>
                <a:latin typeface="system-ui"/>
              </a:rPr>
              <a:t> 1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F1A06CA-7E9D-43DC-A7C0-3C659A35296F}"/>
              </a:ext>
            </a:extLst>
          </p:cNvPr>
          <p:cNvSpPr txBox="1"/>
          <p:nvPr/>
        </p:nvSpPr>
        <p:spPr>
          <a:xfrm>
            <a:off x="4633257" y="1644755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chemeClr val="accent4"/>
                </a:solidFill>
                <a:latin typeface="system-ui"/>
              </a:rPr>
              <a:t>Video</a:t>
            </a:r>
            <a:r>
              <a:rPr lang="pt-BR" sz="1200" b="1" dirty="0">
                <a:solidFill>
                  <a:schemeClr val="accent4"/>
                </a:solidFill>
                <a:latin typeface="system-ui"/>
              </a:rPr>
              <a:t> 2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2C721A8-D62A-43D9-9E87-58F4906C4CB3}"/>
              </a:ext>
            </a:extLst>
          </p:cNvPr>
          <p:cNvCxnSpPr>
            <a:cxnSpLocks/>
          </p:cNvCxnSpPr>
          <p:nvPr/>
        </p:nvCxnSpPr>
        <p:spPr>
          <a:xfrm>
            <a:off x="3801972" y="1826681"/>
            <a:ext cx="16706" cy="1653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35">
            <a:extLst>
              <a:ext uri="{FF2B5EF4-FFF2-40B4-BE49-F238E27FC236}">
                <a16:creationId xmlns:a16="http://schemas.microsoft.com/office/drawing/2014/main" id="{A706B749-5D65-42A6-9565-ACE8BD09E7D0}"/>
              </a:ext>
            </a:extLst>
          </p:cNvPr>
          <p:cNvSpPr txBox="1"/>
          <p:nvPr/>
        </p:nvSpPr>
        <p:spPr>
          <a:xfrm>
            <a:off x="3848100" y="1927741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latin typeface="system-ui"/>
              </a:rPr>
              <a:t>1:30s</a:t>
            </a:r>
            <a:r>
              <a:rPr lang="pt-BR" sz="1200" dirty="0">
                <a:latin typeface="system-ui"/>
              </a:rPr>
              <a:t> Singular? 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69690FC-31EC-44D3-B981-CEBEDBAFA082}"/>
              </a:ext>
            </a:extLst>
          </p:cNvPr>
          <p:cNvSpPr txBox="1"/>
          <p:nvPr/>
        </p:nvSpPr>
        <p:spPr>
          <a:xfrm>
            <a:off x="4484001" y="1935719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is</a:t>
            </a:r>
          </a:p>
        </p:txBody>
      </p:sp>
      <p:sp>
        <p:nvSpPr>
          <p:cNvPr id="54" name="CaixaDeTexto 35">
            <a:extLst>
              <a:ext uri="{FF2B5EF4-FFF2-40B4-BE49-F238E27FC236}">
                <a16:creationId xmlns:a16="http://schemas.microsoft.com/office/drawing/2014/main" id="{66ADDA61-547A-480D-A447-31CB6A42A2EB}"/>
              </a:ext>
            </a:extLst>
          </p:cNvPr>
          <p:cNvSpPr txBox="1"/>
          <p:nvPr/>
        </p:nvSpPr>
        <p:spPr>
          <a:xfrm>
            <a:off x="3867472" y="2141884"/>
            <a:ext cx="644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system-ui"/>
              </a:rPr>
              <a:t>Plural? 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0920359-5DD0-4652-9829-408B933439AD}"/>
              </a:ext>
            </a:extLst>
          </p:cNvPr>
          <p:cNvSpPr txBox="1"/>
          <p:nvPr/>
        </p:nvSpPr>
        <p:spPr>
          <a:xfrm>
            <a:off x="4386845" y="2159645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are</a:t>
            </a:r>
          </a:p>
        </p:txBody>
      </p:sp>
      <p:sp>
        <p:nvSpPr>
          <p:cNvPr id="56" name="CaixaDeTexto 35">
            <a:extLst>
              <a:ext uri="{FF2B5EF4-FFF2-40B4-BE49-F238E27FC236}">
                <a16:creationId xmlns:a16="http://schemas.microsoft.com/office/drawing/2014/main" id="{80B4ABCD-639E-4237-9DD8-3150A4E12469}"/>
              </a:ext>
            </a:extLst>
          </p:cNvPr>
          <p:cNvSpPr txBox="1"/>
          <p:nvPr/>
        </p:nvSpPr>
        <p:spPr>
          <a:xfrm>
            <a:off x="3863456" y="2354444"/>
            <a:ext cx="1215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latin typeface="system-ui"/>
              </a:rPr>
              <a:t>1:45s</a:t>
            </a:r>
            <a:r>
              <a:rPr lang="pt-BR" sz="1200" dirty="0">
                <a:latin typeface="system-ui"/>
              </a:rPr>
              <a:t> Estranho? 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2CBE0B7-F393-4872-BF39-41D01A2B92AF}"/>
              </a:ext>
            </a:extLst>
          </p:cNvPr>
          <p:cNvSpPr txBox="1"/>
          <p:nvPr/>
        </p:nvSpPr>
        <p:spPr>
          <a:xfrm>
            <a:off x="4935578" y="2333148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am</a:t>
            </a:r>
            <a:endParaRPr lang="pt-BR" sz="11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58" name="CaixaDeTexto 35">
            <a:extLst>
              <a:ext uri="{FF2B5EF4-FFF2-40B4-BE49-F238E27FC236}">
                <a16:creationId xmlns:a16="http://schemas.microsoft.com/office/drawing/2014/main" id="{5437DC96-3320-44FD-8FB3-1C343759903A}"/>
              </a:ext>
            </a:extLst>
          </p:cNvPr>
          <p:cNvSpPr txBox="1"/>
          <p:nvPr/>
        </p:nvSpPr>
        <p:spPr>
          <a:xfrm>
            <a:off x="3875090" y="2581065"/>
            <a:ext cx="1881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latin typeface="system-ui"/>
              </a:rPr>
              <a:t>3:20s</a:t>
            </a:r>
            <a:r>
              <a:rPr lang="pt-BR" sz="1200" dirty="0">
                <a:latin typeface="system-ui"/>
              </a:rPr>
              <a:t> Contração Negativa? </a:t>
            </a:r>
          </a:p>
        </p:txBody>
      </p:sp>
      <p:sp>
        <p:nvSpPr>
          <p:cNvPr id="59" name="CaixaDeTexto 35">
            <a:extLst>
              <a:ext uri="{FF2B5EF4-FFF2-40B4-BE49-F238E27FC236}">
                <a16:creationId xmlns:a16="http://schemas.microsoft.com/office/drawing/2014/main" id="{2CE4C10B-E7E1-4A2B-B850-4CBEC7135CA9}"/>
              </a:ext>
            </a:extLst>
          </p:cNvPr>
          <p:cNvSpPr txBox="1"/>
          <p:nvPr/>
        </p:nvSpPr>
        <p:spPr>
          <a:xfrm>
            <a:off x="3881798" y="2721012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aren’t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, </a:t>
            </a:r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isn’t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, </a:t>
            </a:r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am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not </a:t>
            </a:r>
          </a:p>
        </p:txBody>
      </p:sp>
      <p:sp>
        <p:nvSpPr>
          <p:cNvPr id="60" name="CaixaDeTexto 35">
            <a:extLst>
              <a:ext uri="{FF2B5EF4-FFF2-40B4-BE49-F238E27FC236}">
                <a16:creationId xmlns:a16="http://schemas.microsoft.com/office/drawing/2014/main" id="{4062602A-F9E1-440F-A24A-99F05B3B36A8}"/>
              </a:ext>
            </a:extLst>
          </p:cNvPr>
          <p:cNvSpPr txBox="1"/>
          <p:nvPr/>
        </p:nvSpPr>
        <p:spPr>
          <a:xfrm>
            <a:off x="3865267" y="2953067"/>
            <a:ext cx="1171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latin typeface="system-ui"/>
              </a:rPr>
              <a:t>4:45s</a:t>
            </a:r>
            <a:r>
              <a:rPr lang="pt-BR" sz="1200" dirty="0">
                <a:latin typeface="system-ui"/>
              </a:rPr>
              <a:t> Passado? </a:t>
            </a:r>
          </a:p>
        </p:txBody>
      </p:sp>
      <p:sp>
        <p:nvSpPr>
          <p:cNvPr id="61" name="CaixaDeTexto 35">
            <a:extLst>
              <a:ext uri="{FF2B5EF4-FFF2-40B4-BE49-F238E27FC236}">
                <a16:creationId xmlns:a16="http://schemas.microsoft.com/office/drawing/2014/main" id="{CB5774BC-91AA-4B27-82B8-D70DFA2314DF}"/>
              </a:ext>
            </a:extLst>
          </p:cNvPr>
          <p:cNvSpPr txBox="1"/>
          <p:nvPr/>
        </p:nvSpPr>
        <p:spPr>
          <a:xfrm>
            <a:off x="4510655" y="3070985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was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, </a:t>
            </a:r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were</a:t>
            </a:r>
            <a:endParaRPr lang="pt-BR" sz="11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62" name="CaixaDeTexto 35">
            <a:extLst>
              <a:ext uri="{FF2B5EF4-FFF2-40B4-BE49-F238E27FC236}">
                <a16:creationId xmlns:a16="http://schemas.microsoft.com/office/drawing/2014/main" id="{09749A7D-4E69-4253-A1F7-E72EC3273BD9}"/>
              </a:ext>
            </a:extLst>
          </p:cNvPr>
          <p:cNvSpPr txBox="1"/>
          <p:nvPr/>
        </p:nvSpPr>
        <p:spPr>
          <a:xfrm>
            <a:off x="3874439" y="3263697"/>
            <a:ext cx="878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system-ui"/>
              </a:rPr>
              <a:t>Particípio? </a:t>
            </a:r>
          </a:p>
        </p:txBody>
      </p:sp>
      <p:sp>
        <p:nvSpPr>
          <p:cNvPr id="63" name="CaixaDeTexto 35">
            <a:extLst>
              <a:ext uri="{FF2B5EF4-FFF2-40B4-BE49-F238E27FC236}">
                <a16:creationId xmlns:a16="http://schemas.microsoft.com/office/drawing/2014/main" id="{283D3994-797B-40AC-85F6-D0444337915E}"/>
              </a:ext>
            </a:extLst>
          </p:cNvPr>
          <p:cNvSpPr txBox="1"/>
          <p:nvPr/>
        </p:nvSpPr>
        <p:spPr>
          <a:xfrm>
            <a:off x="4574108" y="3283039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been</a:t>
            </a:r>
            <a:endParaRPr lang="pt-BR" sz="11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64" name="CaixaDeTexto 35">
            <a:extLst>
              <a:ext uri="{FF2B5EF4-FFF2-40B4-BE49-F238E27FC236}">
                <a16:creationId xmlns:a16="http://schemas.microsoft.com/office/drawing/2014/main" id="{12FFAEF5-9E9E-42FD-89F3-74722B628BB3}"/>
              </a:ext>
            </a:extLst>
          </p:cNvPr>
          <p:cNvSpPr txBox="1"/>
          <p:nvPr/>
        </p:nvSpPr>
        <p:spPr>
          <a:xfrm>
            <a:off x="5427889" y="2933059"/>
            <a:ext cx="861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system-ui"/>
              </a:rPr>
              <a:t>Contínuo? </a:t>
            </a:r>
          </a:p>
        </p:txBody>
      </p:sp>
      <p:sp>
        <p:nvSpPr>
          <p:cNvPr id="65" name="CaixaDeTexto 35">
            <a:extLst>
              <a:ext uri="{FF2B5EF4-FFF2-40B4-BE49-F238E27FC236}">
                <a16:creationId xmlns:a16="http://schemas.microsoft.com/office/drawing/2014/main" id="{5A4DFFD8-4D97-4DF2-A5BF-0A8C5A98A55E}"/>
              </a:ext>
            </a:extLst>
          </p:cNvPr>
          <p:cNvSpPr txBox="1"/>
          <p:nvPr/>
        </p:nvSpPr>
        <p:spPr>
          <a:xfrm>
            <a:off x="6111121" y="2952852"/>
            <a:ext cx="356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ing</a:t>
            </a:r>
            <a:endParaRPr lang="pt-BR" sz="11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66" name="CaixaDeTexto 35">
            <a:extLst>
              <a:ext uri="{FF2B5EF4-FFF2-40B4-BE49-F238E27FC236}">
                <a16:creationId xmlns:a16="http://schemas.microsoft.com/office/drawing/2014/main" id="{628449AA-2E07-46AC-89C9-4F9D3E1594DE}"/>
              </a:ext>
            </a:extLst>
          </p:cNvPr>
          <p:cNvSpPr txBox="1"/>
          <p:nvPr/>
        </p:nvSpPr>
        <p:spPr>
          <a:xfrm>
            <a:off x="5490463" y="3244394"/>
            <a:ext cx="841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system-ui"/>
              </a:rPr>
              <a:t>Infinitivo? </a:t>
            </a:r>
          </a:p>
        </p:txBody>
      </p:sp>
      <p:sp>
        <p:nvSpPr>
          <p:cNvPr id="67" name="CaixaDeTexto 35">
            <a:extLst>
              <a:ext uri="{FF2B5EF4-FFF2-40B4-BE49-F238E27FC236}">
                <a16:creationId xmlns:a16="http://schemas.microsoft.com/office/drawing/2014/main" id="{D77342E5-68E9-4135-84F2-DAF6BFE355F4}"/>
              </a:ext>
            </a:extLst>
          </p:cNvPr>
          <p:cNvSpPr txBox="1"/>
          <p:nvPr/>
        </p:nvSpPr>
        <p:spPr>
          <a:xfrm>
            <a:off x="6235604" y="327673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be</a:t>
            </a:r>
          </a:p>
        </p:txBody>
      </p:sp>
      <p:sp>
        <p:nvSpPr>
          <p:cNvPr id="69" name="CaixaDeTexto 35">
            <a:extLst>
              <a:ext uri="{FF2B5EF4-FFF2-40B4-BE49-F238E27FC236}">
                <a16:creationId xmlns:a16="http://schemas.microsoft.com/office/drawing/2014/main" id="{69756309-58D2-4388-BFB6-49E392D637A0}"/>
              </a:ext>
            </a:extLst>
          </p:cNvPr>
          <p:cNvSpPr txBox="1"/>
          <p:nvPr/>
        </p:nvSpPr>
        <p:spPr>
          <a:xfrm>
            <a:off x="2345984" y="1694073"/>
            <a:ext cx="1100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latin typeface="system-ui"/>
              </a:rPr>
              <a:t>02:50s </a:t>
            </a:r>
            <a:r>
              <a:rPr lang="pt-BR" sz="1200" dirty="0">
                <a:latin typeface="system-ui"/>
              </a:rPr>
              <a:t>Frases?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14B42FB-C17D-46BD-8135-D7272D65E519}"/>
              </a:ext>
            </a:extLst>
          </p:cNvPr>
          <p:cNvCxnSpPr>
            <a:cxnSpLocks/>
          </p:cNvCxnSpPr>
          <p:nvPr/>
        </p:nvCxnSpPr>
        <p:spPr>
          <a:xfrm flipV="1">
            <a:off x="1040487" y="5985246"/>
            <a:ext cx="907694" cy="94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EB461BFA-1949-4BDC-949F-3DD12880E0D4}"/>
              </a:ext>
            </a:extLst>
          </p:cNvPr>
          <p:cNvCxnSpPr>
            <a:cxnSpLocks/>
          </p:cNvCxnSpPr>
          <p:nvPr/>
        </p:nvCxnSpPr>
        <p:spPr>
          <a:xfrm>
            <a:off x="1025836" y="6317368"/>
            <a:ext cx="922345" cy="5065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7EC16D22-B4CA-4045-83D3-566AC8D5DE4C}"/>
              </a:ext>
            </a:extLst>
          </p:cNvPr>
          <p:cNvCxnSpPr>
            <a:cxnSpLocks/>
          </p:cNvCxnSpPr>
          <p:nvPr/>
        </p:nvCxnSpPr>
        <p:spPr>
          <a:xfrm flipV="1">
            <a:off x="1150992" y="6588770"/>
            <a:ext cx="797189" cy="632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955FCF89-1A50-4421-8B31-B9BD78FB661A}"/>
              </a:ext>
            </a:extLst>
          </p:cNvPr>
          <p:cNvCxnSpPr>
            <a:cxnSpLocks/>
          </p:cNvCxnSpPr>
          <p:nvPr/>
        </p:nvCxnSpPr>
        <p:spPr>
          <a:xfrm>
            <a:off x="1084684" y="6915362"/>
            <a:ext cx="786360" cy="2242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BFC8222A-6A87-4755-8C90-5AB4AB14516F}"/>
              </a:ext>
            </a:extLst>
          </p:cNvPr>
          <p:cNvCxnSpPr>
            <a:cxnSpLocks/>
          </p:cNvCxnSpPr>
          <p:nvPr/>
        </p:nvCxnSpPr>
        <p:spPr>
          <a:xfrm flipV="1">
            <a:off x="963350" y="6301116"/>
            <a:ext cx="984831" cy="9270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6AA8AAE8-E446-421C-9FA5-2269B1189B52}"/>
              </a:ext>
            </a:extLst>
          </p:cNvPr>
          <p:cNvCxnSpPr>
            <a:cxnSpLocks/>
          </p:cNvCxnSpPr>
          <p:nvPr/>
        </p:nvCxnSpPr>
        <p:spPr>
          <a:xfrm>
            <a:off x="999974" y="7542231"/>
            <a:ext cx="987602" cy="22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2716455F-C04A-4DEF-A1D2-799E9D9AAE23}"/>
              </a:ext>
            </a:extLst>
          </p:cNvPr>
          <p:cNvCxnSpPr>
            <a:cxnSpLocks/>
          </p:cNvCxnSpPr>
          <p:nvPr/>
        </p:nvCxnSpPr>
        <p:spPr>
          <a:xfrm>
            <a:off x="999974" y="7831671"/>
            <a:ext cx="987602" cy="8277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A0AC5551-E7B0-4947-963F-89384FBE3E67}"/>
              </a:ext>
            </a:extLst>
          </p:cNvPr>
          <p:cNvCxnSpPr>
            <a:cxnSpLocks/>
          </p:cNvCxnSpPr>
          <p:nvPr/>
        </p:nvCxnSpPr>
        <p:spPr>
          <a:xfrm flipV="1">
            <a:off x="1039063" y="8108980"/>
            <a:ext cx="907694" cy="94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ACFE7498-D99D-4379-AC2C-6E004E101CFA}"/>
              </a:ext>
            </a:extLst>
          </p:cNvPr>
          <p:cNvCxnSpPr>
            <a:cxnSpLocks/>
          </p:cNvCxnSpPr>
          <p:nvPr/>
        </p:nvCxnSpPr>
        <p:spPr>
          <a:xfrm flipV="1">
            <a:off x="1063010" y="8416241"/>
            <a:ext cx="908530" cy="2709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C7639967-ABAE-4D21-9EFB-BFE4504A350F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1182470" y="7484535"/>
            <a:ext cx="765711" cy="9133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2" y="1587349"/>
            <a:ext cx="6699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4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Complete com os verbos:	</a:t>
            </a:r>
            <a:r>
              <a:rPr lang="pt-BR" sz="1200" b="1" i="1" dirty="0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pt-BR" sz="1200" b="1" i="1" dirty="0">
                <a:solidFill>
                  <a:schemeClr val="accent4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 OU Positiva:</a:t>
            </a:r>
            <a:endParaRPr lang="pt-BR" sz="1200" dirty="0">
              <a:solidFill>
                <a:schemeClr val="accent4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266552" y="5029473"/>
            <a:ext cx="309026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4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</a:p>
          <a:p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/ a / soccer / was / player  / famous.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born /  was / He / in 1998.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tired / were / last / We / night.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/ good / was / weather / week / last.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were /, / home / They / Yes / at.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No, / weren´t / They / here.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happy / She / Because / wasn´t.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It / beautiful. / wasn´t 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movie / good / The / wasn´t.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/ poor / boys weren´t.</a:t>
            </a:r>
          </a:p>
          <a:p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320370" y="987668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2 - 7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30CA8E4-FEB4-4D22-87D4-21463585E93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4"/>
                </a:solidFill>
              </a:rPr>
              <a:t>Lesson 02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411A600-0321-4037-BCB5-C5468E1D6E32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9101FCE-B6B3-429A-895F-D4311BDD300C}"/>
              </a:ext>
            </a:extLst>
          </p:cNvPr>
          <p:cNvSpPr txBox="1"/>
          <p:nvPr/>
        </p:nvSpPr>
        <p:spPr>
          <a:xfrm>
            <a:off x="283685" y="1889638"/>
            <a:ext cx="3429000" cy="283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’m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from France.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You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’re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twenty-two.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My name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is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Jane.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She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is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 teacher.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They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are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students.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It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is not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late. 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(not)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system-ui"/>
              </a:rPr>
              <a:t>sn’t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at the hotel. </a:t>
            </a:r>
            <a:r>
              <a:rPr lang="en-US" sz="1200" i="1" dirty="0">
                <a:solidFill>
                  <a:srgbClr val="212529"/>
                </a:solidFill>
                <a:latin typeface="system-ui"/>
              </a:rPr>
              <a:t>(not)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We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are not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sick. </a:t>
            </a:r>
            <a:r>
              <a:rPr lang="en-US" sz="1200" i="1" dirty="0">
                <a:solidFill>
                  <a:srgbClr val="212529"/>
                </a:solidFill>
                <a:latin typeface="system-ui"/>
              </a:rPr>
              <a:t>(not)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am not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his father. </a:t>
            </a:r>
            <a:r>
              <a:rPr lang="en-US" sz="1200" i="1" dirty="0">
                <a:solidFill>
                  <a:srgbClr val="212529"/>
                </a:solidFill>
                <a:latin typeface="system-ui"/>
              </a:rPr>
              <a:t>(not)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isn’t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here. </a:t>
            </a:r>
            <a:r>
              <a:rPr lang="en-US" sz="1200" i="1" dirty="0">
                <a:solidFill>
                  <a:srgbClr val="212529"/>
                </a:solidFill>
                <a:latin typeface="system-ui"/>
              </a:rPr>
              <a:t>(not)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A4A1BB7-B796-495F-A515-EF033BA736D6}"/>
              </a:ext>
            </a:extLst>
          </p:cNvPr>
          <p:cNvSpPr txBox="1"/>
          <p:nvPr/>
        </p:nvSpPr>
        <p:spPr>
          <a:xfrm>
            <a:off x="3843970" y="2021850"/>
            <a:ext cx="2376516" cy="2605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1. I´m not from France.</a:t>
            </a:r>
          </a:p>
          <a:p>
            <a:pPr algn="l">
              <a:lnSpc>
                <a:spcPct val="15000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2. You´re not twenty-two.</a:t>
            </a:r>
          </a:p>
          <a:p>
            <a:pPr algn="l">
              <a:lnSpc>
                <a:spcPct val="15000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3. My name isn’t Jane.</a:t>
            </a:r>
          </a:p>
          <a:p>
            <a:pPr algn="l">
              <a:lnSpc>
                <a:spcPct val="15000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4. She isn’t a teacher.</a:t>
            </a:r>
          </a:p>
          <a:p>
            <a:pPr algn="l">
              <a:lnSpc>
                <a:spcPct val="15000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5. They aren’t students.</a:t>
            </a:r>
          </a:p>
          <a:p>
            <a:pPr algn="l">
              <a:lnSpc>
                <a:spcPct val="15000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6. It is late.</a:t>
            </a:r>
          </a:p>
          <a:p>
            <a:pPr algn="l">
              <a:lnSpc>
                <a:spcPct val="15000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7. He is at the hotel.</a:t>
            </a:r>
          </a:p>
          <a:p>
            <a:pPr algn="l">
              <a:lnSpc>
                <a:spcPct val="15000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8. We are sick.</a:t>
            </a:r>
          </a:p>
          <a:p>
            <a:pPr algn="l">
              <a:lnSpc>
                <a:spcPct val="15000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9. I’m his father.</a:t>
            </a:r>
          </a:p>
          <a:p>
            <a:pPr algn="l">
              <a:lnSpc>
                <a:spcPct val="15000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10. He is here.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36C0280-0FD4-4989-8C54-31961B96F544}"/>
              </a:ext>
            </a:extLst>
          </p:cNvPr>
          <p:cNvSpPr txBox="1"/>
          <p:nvPr/>
        </p:nvSpPr>
        <p:spPr>
          <a:xfrm>
            <a:off x="3837239" y="5334294"/>
            <a:ext cx="2760304" cy="2603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11. I was a famous soccer player.</a:t>
            </a:r>
          </a:p>
          <a:p>
            <a:pPr algn="l">
              <a:lnSpc>
                <a:spcPct val="15000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12. He was born in 1998.</a:t>
            </a:r>
          </a:p>
          <a:p>
            <a:pPr algn="l">
              <a:lnSpc>
                <a:spcPct val="15000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13. We were tired last night.</a:t>
            </a:r>
          </a:p>
          <a:p>
            <a:pPr algn="l">
              <a:lnSpc>
                <a:spcPct val="15000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14. The weather was good last week.</a:t>
            </a:r>
          </a:p>
          <a:p>
            <a:pPr algn="l">
              <a:lnSpc>
                <a:spcPct val="15000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15. Yes, They were at home.</a:t>
            </a:r>
          </a:p>
          <a:p>
            <a:pPr algn="l">
              <a:lnSpc>
                <a:spcPct val="15000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16. No, They weren´t here.</a:t>
            </a:r>
          </a:p>
          <a:p>
            <a:pPr algn="l">
              <a:lnSpc>
                <a:spcPct val="15000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17. Because She wasn´t happy.</a:t>
            </a:r>
          </a:p>
          <a:p>
            <a:pPr algn="l">
              <a:lnSpc>
                <a:spcPct val="15000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18. It wasn´t beautiful.</a:t>
            </a:r>
          </a:p>
          <a:p>
            <a:pPr algn="l">
              <a:lnSpc>
                <a:spcPct val="15000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19. The movie wasn´t good.</a:t>
            </a:r>
          </a:p>
          <a:p>
            <a:pPr algn="l">
              <a:lnSpc>
                <a:spcPct val="15000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20. The boys weren´t poor.</a:t>
            </a: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832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chemeClr val="accent4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1. 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Who is your best friend?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2. 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Are you married?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3. 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Is your family nice? Explain.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4. 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When were you born?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5. 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Are you tired?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6. 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Is he sick?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7. 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Are you tall?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8. 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Are they Strong?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9. 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Is the water cold?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10. 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Are you Brazilian?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11. 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Are you happy this week?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What is your name?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13. 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time do you usually get up?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14. 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do you do after you get back home?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15. 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How many hours are you on-line every day?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16. 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do you like to do on weekends?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17. 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Is the sky blue or red?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18. 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Is your house big?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19. 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Are you at home now?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20. 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Where is your dog?</a:t>
            </a:r>
          </a:p>
          <a:p>
            <a:pPr>
              <a:lnSpc>
                <a:spcPct val="250000"/>
              </a:lnSpc>
            </a:pPr>
            <a:endParaRPr lang="pt-BR" sz="1200" b="1" i="1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46876" cy="318910"/>
            <a:chOff x="283685" y="987668"/>
            <a:chExt cx="1146876" cy="318910"/>
          </a:xfrm>
          <a:solidFill>
            <a:schemeClr val="accent4"/>
          </a:soli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20371" y="987668"/>
              <a:ext cx="1110190" cy="312650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QUESTIONS</a:t>
              </a:r>
              <a:endPara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ACB2660-DAFC-467B-BCC7-C4858A9B1EB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4"/>
                </a:solidFill>
              </a:rPr>
              <a:t>Lesson 02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5CB79C6-2E20-4CEA-A8B4-736522943520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1371037" y="1034089"/>
            <a:ext cx="26520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4 - 7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300832" y="1010635"/>
            <a:ext cx="1091027" cy="29762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02 TOPICS</a:t>
            </a:r>
            <a:endParaRPr lang="pt-BR" sz="1200" dirty="0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01D0FFA0-293A-459A-A210-CC350A97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" y="1386084"/>
            <a:ext cx="485077" cy="485077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32DC8BA6-161A-46E6-8606-97AB8F9F722A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4"/>
                </a:solidFill>
              </a:rPr>
              <a:t>Lesson 02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D8C6CC1-973B-4B8A-9B58-BC50697F0478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C5AD-952F-4B44-9AA0-FCE1C36327A4}"/>
              </a:ext>
            </a:extLst>
          </p:cNvPr>
          <p:cNvSpPr txBox="1"/>
          <p:nvPr/>
        </p:nvSpPr>
        <p:spPr>
          <a:xfrm>
            <a:off x="4136867" y="1628622"/>
            <a:ext cx="25231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jobs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pay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better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 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job is more important for society?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>
                <a:effectLst/>
                <a:latin typeface="system-ui"/>
              </a:rPr>
              <a:t>Are </a:t>
            </a:r>
            <a:r>
              <a:rPr lang="pt-BR" sz="1200" b="0" i="0" dirty="0" err="1">
                <a:effectLst/>
                <a:latin typeface="system-ui"/>
              </a:rPr>
              <a:t>you</a:t>
            </a:r>
            <a:r>
              <a:rPr lang="pt-BR" sz="1200" b="0" i="0" dirty="0">
                <a:effectLst/>
                <a:latin typeface="system-ui"/>
              </a:rPr>
              <a:t> a </a:t>
            </a:r>
            <a:r>
              <a:rPr lang="pt-BR" sz="1200" b="0" i="0" dirty="0" err="1">
                <a:effectLst/>
                <a:latin typeface="system-ui"/>
              </a:rPr>
              <a:t>student</a:t>
            </a:r>
            <a:r>
              <a:rPr lang="pt-BR" sz="1200" b="0" i="0" dirty="0"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d)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effectLst/>
                <a:latin typeface="system-ui"/>
              </a:rPr>
              <a:t>Are you a good cook?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e)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effectLst/>
                <a:latin typeface="system-ui"/>
              </a:rPr>
              <a:t>Are you a good driver?</a:t>
            </a:r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76EC9A-0297-4C33-9F3F-18248DB06E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" t="9483" r="4817" b="37956"/>
          <a:stretch/>
        </p:blipFill>
        <p:spPr>
          <a:xfrm>
            <a:off x="359254" y="2031058"/>
            <a:ext cx="3663850" cy="302295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ADA06CA-365F-42BC-B7C1-089276BCCF0D}"/>
              </a:ext>
            </a:extLst>
          </p:cNvPr>
          <p:cNvSpPr txBox="1"/>
          <p:nvPr/>
        </p:nvSpPr>
        <p:spPr>
          <a:xfrm>
            <a:off x="4182439" y="5604576"/>
            <a:ext cx="25231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soccer game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religion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Brazil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Do you know how to swim? Where did you learn?</a:t>
            </a:r>
          </a:p>
          <a:p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sports don´t you like?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d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sports do you like?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e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Do you know how to play volleyball?</a:t>
            </a:r>
            <a:endParaRPr lang="pt-BR" sz="1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6C06AE-7D5C-4887-A2C2-37DC6C6A49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" t="9274" r="4445" b="37815"/>
          <a:stretch/>
        </p:blipFill>
        <p:spPr>
          <a:xfrm>
            <a:off x="392087" y="5662179"/>
            <a:ext cx="3598184" cy="29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4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51668" y="1377209"/>
            <a:ext cx="62579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 11. Crie frases para os vídeos com 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I'm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good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 - </a:t>
            </a:r>
            <a:r>
              <a:rPr lang="pt-BR" sz="1200" b="1" i="1" u="none" strike="noStrike" dirty="0">
                <a:solidFill>
                  <a:srgbClr val="DC3545"/>
                </a:solidFill>
                <a:effectLst/>
                <a:latin typeface="system-ui"/>
              </a:rPr>
              <a:t>I'm not </a:t>
            </a:r>
            <a:r>
              <a:rPr lang="pt-BR" sz="1200" b="1" i="1" u="none" strike="noStrike" dirty="0">
                <a:solidFill>
                  <a:srgbClr val="C00000"/>
                </a:solidFill>
                <a:effectLst/>
                <a:latin typeface="system-ui"/>
              </a:rPr>
              <a:t>SURE</a:t>
            </a:r>
            <a:r>
              <a:rPr lang="pt-BR" sz="1200" b="1" i="1" u="none" strike="noStrike" dirty="0">
                <a:solidFill>
                  <a:srgbClr val="DC3545"/>
                </a:solidFill>
                <a:effectLst/>
                <a:latin typeface="system-ui"/>
              </a:rPr>
              <a:t> if  - </a:t>
            </a: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Be </a:t>
            </a:r>
            <a:r>
              <a:rPr lang="pt-BR" sz="1200" b="1" i="1" u="none" strike="noStrike" dirty="0" err="1">
                <a:solidFill>
                  <a:srgbClr val="008000"/>
                </a:solidFill>
                <a:effectLst/>
                <a:latin typeface="system-ui"/>
              </a:rPr>
              <a:t>careful</a:t>
            </a: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  - 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It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doesn’t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mean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4ADA41-66DE-443B-8BF7-A721F70AA226}"/>
              </a:ext>
            </a:extLst>
          </p:cNvPr>
          <p:cNvSpPr txBox="1"/>
          <p:nvPr/>
        </p:nvSpPr>
        <p:spPr>
          <a:xfrm>
            <a:off x="281985" y="3353863"/>
            <a:ext cx="40508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</a:rPr>
              <a:t>11.1 Crie novas frases com</a:t>
            </a:r>
            <a:r>
              <a:rPr lang="pt-BR" sz="1200" b="1" i="1" dirty="0">
                <a:solidFill>
                  <a:schemeClr val="accent4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chemeClr val="accent4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5 - 7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369248" y="916066"/>
            <a:ext cx="1944762" cy="31265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C8AAA56-1527-4596-A565-4142475B1AE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4"/>
                </a:solidFill>
              </a:rPr>
              <a:t>Lesson 02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D843A3A-E992-4E13-8F37-596F1300EF6F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B223DD-0D44-45CD-8C45-C87ED22D3365}"/>
              </a:ext>
            </a:extLst>
          </p:cNvPr>
          <p:cNvSpPr txBox="1"/>
          <p:nvPr/>
        </p:nvSpPr>
        <p:spPr>
          <a:xfrm>
            <a:off x="3599697" y="5351230"/>
            <a:ext cx="342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B4F808C-4696-429D-9677-4CCE6D132C22}"/>
              </a:ext>
            </a:extLst>
          </p:cNvPr>
          <p:cNvSpPr txBox="1"/>
          <p:nvPr/>
        </p:nvSpPr>
        <p:spPr>
          <a:xfrm>
            <a:off x="246781" y="4496474"/>
            <a:ext cx="33177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</a:rPr>
              <a:t>11.2 Escute os </a:t>
            </a:r>
            <a:r>
              <a:rPr lang="pt-BR" sz="1200" b="1" i="1" dirty="0" err="1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</a:rPr>
              <a:t>audios</a:t>
            </a:r>
            <a:r>
              <a:rPr lang="pt-BR" sz="1200" b="1" i="1" dirty="0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</a:rPr>
              <a:t> no site e escreva</a:t>
            </a:r>
            <a:r>
              <a:rPr lang="pt-BR" sz="1200" b="1" i="1" dirty="0">
                <a:solidFill>
                  <a:schemeClr val="accent4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chemeClr val="accent4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2C522640-E130-4DA9-8538-720861AAA7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05" t="62828" r="70139" b="31984"/>
          <a:stretch/>
        </p:blipFill>
        <p:spPr>
          <a:xfrm>
            <a:off x="2899611" y="4531992"/>
            <a:ext cx="277246" cy="2646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C773833-F8C5-4E44-AE04-C3831F53BF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15" t="17615" r="47794" b="28266"/>
          <a:stretch/>
        </p:blipFill>
        <p:spPr>
          <a:xfrm>
            <a:off x="517252" y="1854900"/>
            <a:ext cx="1155137" cy="7447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6E0DB4E-ECDC-4200-B222-4E97C1C7A2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43" t="16002" r="43435" b="26109"/>
          <a:stretch/>
        </p:blipFill>
        <p:spPr>
          <a:xfrm>
            <a:off x="1994316" y="1876776"/>
            <a:ext cx="1130674" cy="7447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E30616A-2F95-4F87-88C3-26B14C5AF0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62" t="17615" r="41197" b="29286"/>
          <a:stretch/>
        </p:blipFill>
        <p:spPr>
          <a:xfrm>
            <a:off x="3357052" y="1849704"/>
            <a:ext cx="1401985" cy="76597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4F7AED4-6F2C-43D0-BE56-ED960D5E4D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620" t="17615" r="38725" b="29481"/>
          <a:stretch/>
        </p:blipFill>
        <p:spPr>
          <a:xfrm>
            <a:off x="4991100" y="1849704"/>
            <a:ext cx="1413068" cy="755174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E8DE5A5E-9C3F-411D-8B29-7A043DEA8390}"/>
              </a:ext>
            </a:extLst>
          </p:cNvPr>
          <p:cNvSpPr/>
          <p:nvPr/>
        </p:nvSpPr>
        <p:spPr>
          <a:xfrm>
            <a:off x="1428502" y="1787660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FA2B608-E875-4E7B-BCD4-FE50DB5F64DA}"/>
              </a:ext>
            </a:extLst>
          </p:cNvPr>
          <p:cNvSpPr/>
          <p:nvPr/>
        </p:nvSpPr>
        <p:spPr>
          <a:xfrm>
            <a:off x="2854531" y="1817262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C4D4E33A-F81C-4118-876F-74543ED552CC}"/>
              </a:ext>
            </a:extLst>
          </p:cNvPr>
          <p:cNvSpPr/>
          <p:nvPr/>
        </p:nvSpPr>
        <p:spPr>
          <a:xfrm>
            <a:off x="4518075" y="1784234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27A634F3-7879-4C54-AF73-D36094A1BE3C}"/>
              </a:ext>
            </a:extLst>
          </p:cNvPr>
          <p:cNvSpPr/>
          <p:nvPr/>
        </p:nvSpPr>
        <p:spPr>
          <a:xfrm>
            <a:off x="6115044" y="1821137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4A55A9D-F7B0-46EA-9FFC-CAB6AB739DC1}"/>
              </a:ext>
            </a:extLst>
          </p:cNvPr>
          <p:cNvSpPr txBox="1"/>
          <p:nvPr/>
        </p:nvSpPr>
        <p:spPr>
          <a:xfrm>
            <a:off x="2876474" y="1820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2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7208B9B-EAC4-49F2-9A82-7D275C2A90C2}"/>
              </a:ext>
            </a:extLst>
          </p:cNvPr>
          <p:cNvSpPr txBox="1"/>
          <p:nvPr/>
        </p:nvSpPr>
        <p:spPr>
          <a:xfrm>
            <a:off x="1443616" y="17962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1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4F68A23-3922-48A2-A4CD-3F5E9C74B5F2}"/>
              </a:ext>
            </a:extLst>
          </p:cNvPr>
          <p:cNvSpPr txBox="1"/>
          <p:nvPr/>
        </p:nvSpPr>
        <p:spPr>
          <a:xfrm>
            <a:off x="4540114" y="18006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3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EC93C30-177E-488D-9E64-72FCCABAC96C}"/>
              </a:ext>
            </a:extLst>
          </p:cNvPr>
          <p:cNvSpPr txBox="1"/>
          <p:nvPr/>
        </p:nvSpPr>
        <p:spPr>
          <a:xfrm>
            <a:off x="6133364" y="18297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4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48AA177-81CB-46BB-9E16-F6426EBCFC54}"/>
              </a:ext>
            </a:extLst>
          </p:cNvPr>
          <p:cNvSpPr txBox="1"/>
          <p:nvPr/>
        </p:nvSpPr>
        <p:spPr>
          <a:xfrm>
            <a:off x="329822" y="3578920"/>
            <a:ext cx="35132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I'm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good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1" u="none" strike="noStrike" dirty="0">
                <a:solidFill>
                  <a:srgbClr val="DC3545"/>
                </a:solidFill>
                <a:effectLst/>
                <a:latin typeface="system-ui"/>
              </a:rPr>
              <a:t>I'm not </a:t>
            </a:r>
            <a:r>
              <a:rPr lang="pt-BR" sz="1200" b="1" i="1" dirty="0">
                <a:solidFill>
                  <a:srgbClr val="C00000"/>
                </a:solidFill>
                <a:latin typeface="system-ui"/>
              </a:rPr>
              <a:t>sure</a:t>
            </a:r>
            <a:r>
              <a:rPr lang="pt-BR" sz="1200" b="1" i="1" u="none" strike="noStrike" dirty="0">
                <a:solidFill>
                  <a:srgbClr val="DC3545"/>
                </a:solidFill>
                <a:effectLst/>
                <a:latin typeface="system-ui"/>
              </a:rPr>
              <a:t> if 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Be </a:t>
            </a:r>
            <a:r>
              <a:rPr lang="pt-BR" sz="1200" b="1" i="1" u="none" strike="noStrike" dirty="0" err="1">
                <a:solidFill>
                  <a:srgbClr val="008000"/>
                </a:solidFill>
                <a:effectLst/>
                <a:latin typeface="system-ui"/>
              </a:rPr>
              <a:t>careful</a:t>
            </a: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 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It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doesn’t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mean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63EE5E1-A16A-4FC1-8C35-5BABC201EBC9}"/>
              </a:ext>
            </a:extLst>
          </p:cNvPr>
          <p:cNvSpPr txBox="1"/>
          <p:nvPr/>
        </p:nvSpPr>
        <p:spPr>
          <a:xfrm>
            <a:off x="342353" y="4794663"/>
            <a:ext cx="2919389" cy="612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Be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careful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with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my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new car.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I’m not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good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at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speaking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in public.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9E13474-893E-4C7A-AEC5-26DBC69849B3}"/>
              </a:ext>
            </a:extLst>
          </p:cNvPr>
          <p:cNvSpPr txBox="1"/>
          <p:nvPr/>
        </p:nvSpPr>
        <p:spPr>
          <a:xfrm>
            <a:off x="3312599" y="4837070"/>
            <a:ext cx="3312125" cy="612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 startAt="3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It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doesn’t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mean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I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don’t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want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my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Money.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 startAt="3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I’m not sure about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solution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C229F43E-7B96-4137-BBA5-DC5E3306E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56" y="5378642"/>
            <a:ext cx="612334" cy="612334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6227B8E-92A8-454B-A43F-CCDF3F86D960}"/>
              </a:ext>
            </a:extLst>
          </p:cNvPr>
          <p:cNvGrpSpPr/>
          <p:nvPr/>
        </p:nvGrpSpPr>
        <p:grpSpPr>
          <a:xfrm>
            <a:off x="369248" y="5540020"/>
            <a:ext cx="1447520" cy="314083"/>
            <a:chOff x="369248" y="6130782"/>
            <a:chExt cx="1447520" cy="314083"/>
          </a:xfrm>
        </p:grpSpPr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723AEE53-04F4-47B2-9961-B09F29515AB4}"/>
                </a:ext>
              </a:extLst>
            </p:cNvPr>
            <p:cNvSpPr/>
            <p:nvPr/>
          </p:nvSpPr>
          <p:spPr>
            <a:xfrm>
              <a:off x="371035" y="6130782"/>
              <a:ext cx="1342207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595C95BD-3F1D-4A0D-B39A-648443BC3A3C}"/>
                </a:ext>
              </a:extLst>
            </p:cNvPr>
            <p:cNvSpPr txBox="1"/>
            <p:nvPr/>
          </p:nvSpPr>
          <p:spPr>
            <a:xfrm>
              <a:off x="369248" y="6132215"/>
              <a:ext cx="144752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PHRASAL VERBS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058649EC-27BC-4E3A-B501-83B0AAD9BD49}"/>
              </a:ext>
            </a:extLst>
          </p:cNvPr>
          <p:cNvSpPr txBox="1"/>
          <p:nvPr/>
        </p:nvSpPr>
        <p:spPr>
          <a:xfrm>
            <a:off x="356377" y="5964320"/>
            <a:ext cx="3967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8B0000"/>
                </a:solidFill>
                <a:effectLst/>
                <a:latin typeface="system-ui"/>
              </a:rPr>
              <a:t>Bring about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dirty="0">
                <a:solidFill>
                  <a:srgbClr val="0D6EFD"/>
                </a:solidFill>
                <a:effectLst/>
                <a:latin typeface="system-ui"/>
              </a:rPr>
              <a:t>(cause)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causar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provocar</a:t>
            </a:r>
            <a:endParaRPr lang="en-US" sz="1200" b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dirty="0">
                <a:solidFill>
                  <a:srgbClr val="8B0000"/>
                </a:solidFill>
                <a:effectLst/>
                <a:latin typeface="system-ui"/>
              </a:rPr>
              <a:t>Catch up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dirty="0">
                <a:solidFill>
                  <a:srgbClr val="0D6EFD"/>
                </a:solidFill>
                <a:effectLst/>
                <a:latin typeface="system-ui"/>
              </a:rPr>
              <a:t>(reach a standard )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alcançar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 um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padrão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ou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nível</a:t>
            </a:r>
            <a:br>
              <a:rPr lang="en-US" sz="1200" dirty="0"/>
            </a:br>
            <a:r>
              <a:rPr lang="en-US" sz="1200" b="1" dirty="0">
                <a:solidFill>
                  <a:srgbClr val="8B0000"/>
                </a:solidFill>
                <a:effectLst/>
                <a:latin typeface="system-ui"/>
              </a:rPr>
              <a:t>Come across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dirty="0">
                <a:solidFill>
                  <a:srgbClr val="0D6EFD"/>
                </a:solidFill>
                <a:effectLst/>
                <a:latin typeface="system-ui"/>
              </a:rPr>
              <a:t>(meet by chance)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encontrar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 por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acaso</a:t>
            </a:r>
            <a:endParaRPr lang="pt-BR" sz="1200" dirty="0"/>
          </a:p>
        </p:txBody>
      </p:sp>
      <p:pic>
        <p:nvPicPr>
          <p:cNvPr id="66" name="Picture 2" descr="Manager Management - RECAP">
            <a:extLst>
              <a:ext uri="{FF2B5EF4-FFF2-40B4-BE49-F238E27FC236}">
                <a16:creationId xmlns:a16="http://schemas.microsoft.com/office/drawing/2014/main" id="{013CC565-E538-4258-A874-33E4299C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829" y="6301900"/>
            <a:ext cx="1670218" cy="9503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Study Hard Vector Art, Icons, and Graphics for Free Download">
            <a:extLst>
              <a:ext uri="{FF2B5EF4-FFF2-40B4-BE49-F238E27FC236}">
                <a16:creationId xmlns:a16="http://schemas.microsoft.com/office/drawing/2014/main" id="{C8C68FF5-79B8-4243-82D5-BE4999E0D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391" y="7239569"/>
            <a:ext cx="1302492" cy="8297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8" descr="Shaking hands with teenage boy Stock Photos - Page 1 : Masterfile">
            <a:extLst>
              <a:ext uri="{FF2B5EF4-FFF2-40B4-BE49-F238E27FC236}">
                <a16:creationId xmlns:a16="http://schemas.microsoft.com/office/drawing/2014/main" id="{E4E2F7EB-2169-4B22-B285-2456C038B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76" y="8098741"/>
            <a:ext cx="826501" cy="11675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65560263-D71B-4381-93B0-BC10EF37594F}"/>
              </a:ext>
            </a:extLst>
          </p:cNvPr>
          <p:cNvSpPr txBox="1"/>
          <p:nvPr/>
        </p:nvSpPr>
        <p:spPr>
          <a:xfrm>
            <a:off x="369248" y="6684791"/>
            <a:ext cx="4791557" cy="2556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They felt the need to </a:t>
            </a:r>
            <a:r>
              <a:rPr lang="en-US" sz="12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bring about </a:t>
            </a:r>
            <a:r>
              <a:rPr lang="en-US" sz="120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a renewal of society.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This is the worst place I've 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come across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This will 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bring about 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both inner and social conflicts.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Several causes operated to 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bring about 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the war.</a:t>
            </a:r>
            <a:endParaRPr lang="pt-BR" sz="1200" i="0" u="none" strike="noStrike" dirty="0">
              <a:solidFill>
                <a:schemeClr val="bg1">
                  <a:lumMod val="50000"/>
                </a:schemeClr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I have to 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catch up 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on my sleep.</a:t>
            </a:r>
            <a:endParaRPr lang="pt-BR" sz="1200" b="0" i="1" u="none" strike="noStrike" dirty="0">
              <a:solidFill>
                <a:schemeClr val="bg1">
                  <a:lumMod val="50000"/>
                </a:schemeClr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You walk on and I'll 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catch up 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with you later.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Why don't you 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come across 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to our house this evening?</a:t>
            </a:r>
            <a:endParaRPr lang="pt-BR" sz="12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system-ui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I want to 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catch up 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with all your news.</a:t>
            </a:r>
            <a:endParaRPr lang="pt-BR" sz="12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Your speech didn't </a:t>
            </a:r>
            <a:r>
              <a:rPr lang="en-US" sz="1200" b="1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come across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; nobody understood your opinion.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FA60771-010F-46C6-88EE-31E779AE7F0F}"/>
              </a:ext>
            </a:extLst>
          </p:cNvPr>
          <p:cNvSpPr txBox="1"/>
          <p:nvPr/>
        </p:nvSpPr>
        <p:spPr>
          <a:xfrm>
            <a:off x="2477790" y="5657850"/>
            <a:ext cx="33177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</a:rPr>
              <a:t>12) Complete as frases com os </a:t>
            </a:r>
            <a:r>
              <a:rPr lang="pt-BR" sz="1200" b="1" i="1" dirty="0" err="1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chemeClr val="accent4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chemeClr val="accent4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377689" y="1244971"/>
            <a:ext cx="2834743" cy="4270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solidFill>
                <a:schemeClr val="accent4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Sou da França.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tem vinte e dois anos.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Meu nome é Jane.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é professora.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são estudantes.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Não é tarde.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não está no hotel.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Não estamos doentes.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Eu não sou o pai dele.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não está aqui.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Eu era um famoso jogador de futebol.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nasceu em 1998.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Estávamos cansados ​​ontem à noite.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tempo estava bom na semana passada.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Sim, eles estavam em casa.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Não, eles não estavam aqui.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Porque ela não estava feliz.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Não era bonito.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filme não foi bom.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Os meninos não eram pobres.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B5CC74-6542-4B3E-A5C6-9CBB4B0906A6}"/>
              </a:ext>
            </a:extLst>
          </p:cNvPr>
          <p:cNvSpPr txBox="1"/>
          <p:nvPr/>
        </p:nvSpPr>
        <p:spPr>
          <a:xfrm>
            <a:off x="3473817" y="1244971"/>
            <a:ext cx="2929950" cy="46398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solidFill>
                <a:schemeClr val="accent4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Quem é seu melhor amigo?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é casado?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Sua família é legal? Explique.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Quando você nasceu?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está cansado?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está doente?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é alto?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são fortes?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água está fria?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é brasileiro?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está feliz esta semana?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Qual é o seu nome?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que horas você costuma se levantar?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faz depois de voltar para casa?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Quantas horas você fica online todos os dias?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gosta de fazer nos finais de semana?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céu é azul ou vermelho?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Sua casa é grande?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está em casa agora?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está seu cachorro?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AEC405-DE2B-43A5-B016-EF4482816E64}"/>
              </a:ext>
            </a:extLst>
          </p:cNvPr>
          <p:cNvSpPr txBox="1"/>
          <p:nvPr/>
        </p:nvSpPr>
        <p:spPr>
          <a:xfrm>
            <a:off x="377688" y="6204460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JOBS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  <a:cs typeface="Times New Roman" panose="02020603050405020304" pitchFamily="18" charset="0"/>
              </a:rPr>
              <a:t>a)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Quais empregos pagam melhor?</a:t>
            </a:r>
          </a:p>
          <a:p>
            <a:pPr algn="l"/>
            <a:r>
              <a:rPr lang="pt-BR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b) </a:t>
            </a:r>
            <a:r>
              <a:rPr lang="pt-BR" sz="1200" b="0" i="0" dirty="0">
                <a:effectLst/>
                <a:latin typeface="system-ui"/>
              </a:rPr>
              <a:t>Qual trabalho é mais importante para a sociedade?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c) </a:t>
            </a:r>
            <a:r>
              <a:rPr lang="pt-BR" sz="1200" b="0" i="0" dirty="0">
                <a:effectLst/>
                <a:latin typeface="system-ui"/>
              </a:rPr>
              <a:t>Você é o novo secretário?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d) </a:t>
            </a:r>
            <a:r>
              <a:rPr lang="pt-BR" sz="1200" b="0" i="0" dirty="0">
                <a:effectLst/>
                <a:latin typeface="system-ui"/>
              </a:rPr>
              <a:t>Você gostaria de ser policial?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e) </a:t>
            </a:r>
            <a:r>
              <a:rPr lang="pt-BR" sz="1200" b="0" i="0" dirty="0">
                <a:effectLst/>
                <a:latin typeface="system-ui"/>
              </a:rPr>
              <a:t>Você conhece um cantor ou jogador de futebol famoso?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5403E68-757C-4759-B29B-7A1920A468A3}"/>
              </a:ext>
            </a:extLst>
          </p:cNvPr>
          <p:cNvSpPr txBox="1"/>
          <p:nvPr/>
        </p:nvSpPr>
        <p:spPr>
          <a:xfrm>
            <a:off x="375989" y="7753512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TRANSPORTATION</a:t>
            </a:r>
          </a:p>
          <a:p>
            <a:endParaRPr lang="pt-BR" sz="1200" dirty="0">
              <a:latin typeface="system-ui"/>
              <a:cs typeface="Times New Roman" panose="02020603050405020304" pitchFamily="18" charset="0"/>
            </a:endParaRP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a) </a:t>
            </a:r>
            <a:r>
              <a:rPr lang="pt-BR" sz="1200" b="0" i="0" dirty="0">
                <a:effectLst/>
                <a:latin typeface="system-ui"/>
              </a:rPr>
              <a:t>Com que frequência você usa transporte público?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b) </a:t>
            </a:r>
            <a:r>
              <a:rPr lang="pt-BR" sz="1200" b="0" i="0" dirty="0">
                <a:effectLst/>
                <a:latin typeface="system-ui"/>
              </a:rPr>
              <a:t>Estacionar é um problema em sua cidade?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c) </a:t>
            </a:r>
            <a:r>
              <a:rPr lang="pt-BR" sz="1200" b="0" i="0" dirty="0">
                <a:effectLst/>
                <a:latin typeface="system-ui"/>
              </a:rPr>
              <a:t>Você gosta de usar o Uber? Por quê?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d) </a:t>
            </a:r>
            <a:r>
              <a:rPr lang="pt-BR" sz="1200" b="0" i="0" dirty="0">
                <a:effectLst/>
                <a:latin typeface="system-ui"/>
              </a:rPr>
              <a:t>Você acha que o transporte público é caro?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e) </a:t>
            </a:r>
            <a:r>
              <a:rPr lang="pt-BR" sz="1200" b="0" i="0" dirty="0">
                <a:effectLst/>
                <a:latin typeface="system-ui"/>
              </a:rPr>
              <a:t>Você prefere ônibus ou avião?</a:t>
            </a:r>
            <a:endParaRPr lang="pt-BR" sz="1200" dirty="0"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13) Fale em Inglês as frases do Site:</a:t>
            </a:r>
            <a:endParaRPr lang="pt-BR" sz="1200" dirty="0">
              <a:solidFill>
                <a:schemeClr val="accent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2FDF48-8E76-4BAD-BAD8-EBD48FBE4B09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6 - 7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33AFB5-6EED-4056-AEB4-942AB6FB2D9B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4"/>
                </a:solidFill>
              </a:rPr>
              <a:t>Lesson 02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DFEEA2D-5041-4CE4-91EC-4243EB9EB4D9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</p:spTree>
    <p:extLst>
      <p:ext uri="{BB962C8B-B14F-4D97-AF65-F5344CB8AC3E}">
        <p14:creationId xmlns:p14="http://schemas.microsoft.com/office/powerpoint/2010/main" val="252991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F64D7B-3B86-40F9-B0E5-37BE6A1EFD44}"/>
              </a:ext>
            </a:extLst>
          </p:cNvPr>
          <p:cNvSpPr txBox="1"/>
          <p:nvPr/>
        </p:nvSpPr>
        <p:spPr>
          <a:xfrm>
            <a:off x="544429" y="1555647"/>
            <a:ext cx="5733189" cy="59730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Sou bom em desenho.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Ele é bom em videogames.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Ela é boa em natação.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Não sou bom em dirigir.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Somos bons em leitura.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Ela não tem certeza se vão lhe oferecer o emprego.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Não tenho certeza se ela retornará minha ligação.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Não tenho certeza se meu filho vai aprender inglês.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Não tenho certeza se iremos à praia.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Não tenho certeza se quero comprar um carro novo.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Cuidado com a tinta molhada.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Tenha cuidado para não ficar doente.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Cuidado para não derramar o suco.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Cuidado para não perder o dinheiro.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Tenha cuidado no caminho para casa.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Isso não significa que você é mais inteligente.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Isso não significa que eu te apoio sem reservas.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Isso não significa que vou me casar com você.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Isso não significa que você está certo.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20.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Isso não significa que eu queira me mudar.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36D235-C220-430A-A91C-A685F0832EC0}"/>
              </a:ext>
            </a:extLst>
          </p:cNvPr>
          <p:cNvSpPr txBox="1"/>
          <p:nvPr/>
        </p:nvSpPr>
        <p:spPr>
          <a:xfrm>
            <a:off x="544429" y="7842521"/>
            <a:ext cx="5769142" cy="1264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1.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O novo gerente decidiu trazer algumas mudanças.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2.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Para acompanhar a classe, você precisa estudar todas as lições.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3.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Ela o encontrou depois da escola.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7 -7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872E83-960F-4D4D-8948-6F566735051F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4"/>
                </a:solidFill>
              </a:rPr>
              <a:t>Lesson 02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7DE5C5-6631-40BC-94E1-CA05597CA44C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11034</TotalTime>
  <Words>1944</Words>
  <Application>Microsoft Office PowerPoint</Application>
  <PresentationFormat>Papel A4 (210 x 297 mm)</PresentationFormat>
  <Paragraphs>379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580</cp:revision>
  <cp:lastPrinted>2022-03-23T17:29:41Z</cp:lastPrinted>
  <dcterms:created xsi:type="dcterms:W3CDTF">2021-10-15T13:30:39Z</dcterms:created>
  <dcterms:modified xsi:type="dcterms:W3CDTF">2022-05-11T18:41:23Z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