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686" y="-1782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23/03/2022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1 - 9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46100" y="1489729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Escreva as frases usadas no vídeo: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928074"/>
            <a:chOff x="335556" y="2882416"/>
            <a:chExt cx="5878726" cy="92807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Pular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Manter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Beijar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Saber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Aprender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 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Emprestar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Gostar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Ouvir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Baby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Keys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Money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Heart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City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Park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Last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Tired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Happy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Quite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Bebê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Cidade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Dinheiro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Chaves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Coração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Feliz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Parque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Cansado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Bastante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Ultimo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279" y="5874689"/>
            <a:ext cx="1297900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p_le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ea_l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_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B_av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H__se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__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M_r_ie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al_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Y_s_er_ay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F_n_y</a:t>
            </a: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 de Texto 2">
            <a:extLst>
              <a:ext uri="{FF2B5EF4-FFF2-40B4-BE49-F238E27FC236}">
                <a16:creationId xmlns:a16="http://schemas.microsoft.com/office/drawing/2014/main" id="{4F902302-897E-4765-A698-F94B537B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255" y="5886720"/>
            <a:ext cx="1297900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erv_us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M_o_y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S_y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ou_s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L_t_le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L_z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Fa_our_te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Ag_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o_est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P_l_t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A1DDFD9-1017-49D8-93B8-68472BD6E240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  <a:solidFill>
            <a:srgbClr val="FFFF00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DC82AF99-5AC3-44BA-A270-79AC2DD8D8E5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241EBB6-0A8A-4E56-90BB-385C049EC8B8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4" name="Imagem 43">
            <a:extLst>
              <a:ext uri="{FF2B5EF4-FFF2-40B4-BE49-F238E27FC236}">
                <a16:creationId xmlns:a16="http://schemas.microsoft.com/office/drawing/2014/main" id="{D7C29256-B671-4776-A7E8-5CC776CA8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  <p:sp>
        <p:nvSpPr>
          <p:cNvPr id="45" name="CaixaDeTexto 1">
            <a:extLst>
              <a:ext uri="{FF2B5EF4-FFF2-40B4-BE49-F238E27FC236}">
                <a16:creationId xmlns:a16="http://schemas.microsoft.com/office/drawing/2014/main" id="{F72FC2CC-9488-4AE0-B932-EF986850E88F}"/>
              </a:ext>
            </a:extLst>
          </p:cNvPr>
          <p:cNvSpPr txBox="1"/>
          <p:nvPr/>
        </p:nvSpPr>
        <p:spPr>
          <a:xfrm>
            <a:off x="185779" y="2077474"/>
            <a:ext cx="99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Significados?</a:t>
            </a:r>
          </a:p>
        </p:txBody>
      </p:sp>
      <p:sp>
        <p:nvSpPr>
          <p:cNvPr id="46" name="CaixaDeTexto 35">
            <a:extLst>
              <a:ext uri="{FF2B5EF4-FFF2-40B4-BE49-F238E27FC236}">
                <a16:creationId xmlns:a16="http://schemas.microsoft.com/office/drawing/2014/main" id="{2C2B6001-EE7A-4691-8786-5C77617F4801}"/>
              </a:ext>
            </a:extLst>
          </p:cNvPr>
          <p:cNvSpPr txBox="1"/>
          <p:nvPr/>
        </p:nvSpPr>
        <p:spPr>
          <a:xfrm>
            <a:off x="203204" y="1840267"/>
            <a:ext cx="751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Formas? </a:t>
            </a:r>
          </a:p>
        </p:txBody>
      </p:sp>
      <p:sp>
        <p:nvSpPr>
          <p:cNvPr id="50" name="CaixaDeTexto 35">
            <a:extLst>
              <a:ext uri="{FF2B5EF4-FFF2-40B4-BE49-F238E27FC236}">
                <a16:creationId xmlns:a16="http://schemas.microsoft.com/office/drawing/2014/main" id="{25F3F264-E510-4DAC-84C9-619B22849903}"/>
              </a:ext>
            </a:extLst>
          </p:cNvPr>
          <p:cNvSpPr txBox="1"/>
          <p:nvPr/>
        </p:nvSpPr>
        <p:spPr>
          <a:xfrm>
            <a:off x="196492" y="2269408"/>
            <a:ext cx="165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Contrações / Encurtar?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8D38467-D1E5-44A2-AF96-50FD0E143C86}"/>
              </a:ext>
            </a:extLst>
          </p:cNvPr>
          <p:cNvSpPr txBox="1"/>
          <p:nvPr/>
        </p:nvSpPr>
        <p:spPr>
          <a:xfrm>
            <a:off x="1262568" y="164994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chemeClr val="accent1"/>
                </a:solidFill>
                <a:latin typeface="system-ui"/>
              </a:rPr>
              <a:t>Video</a:t>
            </a:r>
            <a:r>
              <a:rPr lang="pt-BR" sz="1200" b="1" dirty="0">
                <a:solidFill>
                  <a:schemeClr val="accent1"/>
                </a:solidFill>
                <a:latin typeface="system-ui"/>
              </a:rPr>
              <a:t> 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FCB9D9E-3E5A-4D08-8F0F-2CA6824ABEE1}"/>
              </a:ext>
            </a:extLst>
          </p:cNvPr>
          <p:cNvSpPr txBox="1"/>
          <p:nvPr/>
        </p:nvSpPr>
        <p:spPr>
          <a:xfrm>
            <a:off x="4633257" y="1644755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chemeClr val="accent1"/>
                </a:solidFill>
                <a:latin typeface="system-ui"/>
              </a:rPr>
              <a:t>Video</a:t>
            </a:r>
            <a:r>
              <a:rPr lang="pt-BR" sz="1200" b="1" dirty="0">
                <a:solidFill>
                  <a:schemeClr val="accent1"/>
                </a:solidFill>
                <a:latin typeface="system-ui"/>
              </a:rPr>
              <a:t> 2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77C02D6A-08C3-4722-A276-8961DB6AB744}"/>
              </a:ext>
            </a:extLst>
          </p:cNvPr>
          <p:cNvCxnSpPr>
            <a:cxnSpLocks/>
          </p:cNvCxnSpPr>
          <p:nvPr/>
        </p:nvCxnSpPr>
        <p:spPr>
          <a:xfrm>
            <a:off x="3801972" y="1826681"/>
            <a:ext cx="16706" cy="165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35">
            <a:extLst>
              <a:ext uri="{FF2B5EF4-FFF2-40B4-BE49-F238E27FC236}">
                <a16:creationId xmlns:a16="http://schemas.microsoft.com/office/drawing/2014/main" id="{37480A02-C2C9-476F-B5E3-3F25038A7FAE}"/>
              </a:ext>
            </a:extLst>
          </p:cNvPr>
          <p:cNvSpPr txBox="1"/>
          <p:nvPr/>
        </p:nvSpPr>
        <p:spPr>
          <a:xfrm>
            <a:off x="3848100" y="1927741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Singular? </a:t>
            </a:r>
          </a:p>
        </p:txBody>
      </p:sp>
      <p:sp>
        <p:nvSpPr>
          <p:cNvPr id="58" name="CaixaDeTexto 35">
            <a:extLst>
              <a:ext uri="{FF2B5EF4-FFF2-40B4-BE49-F238E27FC236}">
                <a16:creationId xmlns:a16="http://schemas.microsoft.com/office/drawing/2014/main" id="{A9892DCC-2DE9-4E1D-9A1D-9DCAA9A02AFF}"/>
              </a:ext>
            </a:extLst>
          </p:cNvPr>
          <p:cNvSpPr txBox="1"/>
          <p:nvPr/>
        </p:nvSpPr>
        <p:spPr>
          <a:xfrm>
            <a:off x="3867472" y="2141884"/>
            <a:ext cx="64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Plural? </a:t>
            </a:r>
          </a:p>
        </p:txBody>
      </p:sp>
      <p:sp>
        <p:nvSpPr>
          <p:cNvPr id="60" name="CaixaDeTexto 35">
            <a:extLst>
              <a:ext uri="{FF2B5EF4-FFF2-40B4-BE49-F238E27FC236}">
                <a16:creationId xmlns:a16="http://schemas.microsoft.com/office/drawing/2014/main" id="{88DEEF6A-4F27-4F7C-9CA2-EEAAB930F480}"/>
              </a:ext>
            </a:extLst>
          </p:cNvPr>
          <p:cNvSpPr txBox="1"/>
          <p:nvPr/>
        </p:nvSpPr>
        <p:spPr>
          <a:xfrm>
            <a:off x="3863456" y="2354444"/>
            <a:ext cx="841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Estranho? </a:t>
            </a:r>
          </a:p>
        </p:txBody>
      </p:sp>
      <p:sp>
        <p:nvSpPr>
          <p:cNvPr id="62" name="CaixaDeTexto 35">
            <a:extLst>
              <a:ext uri="{FF2B5EF4-FFF2-40B4-BE49-F238E27FC236}">
                <a16:creationId xmlns:a16="http://schemas.microsoft.com/office/drawing/2014/main" id="{C640FABC-0100-4D26-ABAD-9D3393F66322}"/>
              </a:ext>
            </a:extLst>
          </p:cNvPr>
          <p:cNvSpPr txBox="1"/>
          <p:nvPr/>
        </p:nvSpPr>
        <p:spPr>
          <a:xfrm>
            <a:off x="3875090" y="2581065"/>
            <a:ext cx="1507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Contração Negativa? </a:t>
            </a:r>
          </a:p>
        </p:txBody>
      </p:sp>
      <p:sp>
        <p:nvSpPr>
          <p:cNvPr id="64" name="CaixaDeTexto 35">
            <a:extLst>
              <a:ext uri="{FF2B5EF4-FFF2-40B4-BE49-F238E27FC236}">
                <a16:creationId xmlns:a16="http://schemas.microsoft.com/office/drawing/2014/main" id="{4E48FBB1-B53F-4917-968C-39E59C98A579}"/>
              </a:ext>
            </a:extLst>
          </p:cNvPr>
          <p:cNvSpPr txBox="1"/>
          <p:nvPr/>
        </p:nvSpPr>
        <p:spPr>
          <a:xfrm>
            <a:off x="3865267" y="2953067"/>
            <a:ext cx="79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Passado? </a:t>
            </a:r>
          </a:p>
        </p:txBody>
      </p:sp>
      <p:sp>
        <p:nvSpPr>
          <p:cNvPr id="66" name="CaixaDeTexto 35">
            <a:extLst>
              <a:ext uri="{FF2B5EF4-FFF2-40B4-BE49-F238E27FC236}">
                <a16:creationId xmlns:a16="http://schemas.microsoft.com/office/drawing/2014/main" id="{9A07EA09-962C-4002-816D-D1676067E8A7}"/>
              </a:ext>
            </a:extLst>
          </p:cNvPr>
          <p:cNvSpPr txBox="1"/>
          <p:nvPr/>
        </p:nvSpPr>
        <p:spPr>
          <a:xfrm>
            <a:off x="3874439" y="3263697"/>
            <a:ext cx="87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Particípio? </a:t>
            </a:r>
          </a:p>
        </p:txBody>
      </p:sp>
      <p:sp>
        <p:nvSpPr>
          <p:cNvPr id="68" name="CaixaDeTexto 35">
            <a:extLst>
              <a:ext uri="{FF2B5EF4-FFF2-40B4-BE49-F238E27FC236}">
                <a16:creationId xmlns:a16="http://schemas.microsoft.com/office/drawing/2014/main" id="{8D9436DB-C988-4D13-B91F-378EE24CE56F}"/>
              </a:ext>
            </a:extLst>
          </p:cNvPr>
          <p:cNvSpPr txBox="1"/>
          <p:nvPr/>
        </p:nvSpPr>
        <p:spPr>
          <a:xfrm>
            <a:off x="5294539" y="2933059"/>
            <a:ext cx="861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Contínuo? </a:t>
            </a:r>
          </a:p>
        </p:txBody>
      </p:sp>
      <p:sp>
        <p:nvSpPr>
          <p:cNvPr id="70" name="CaixaDeTexto 35">
            <a:extLst>
              <a:ext uri="{FF2B5EF4-FFF2-40B4-BE49-F238E27FC236}">
                <a16:creationId xmlns:a16="http://schemas.microsoft.com/office/drawing/2014/main" id="{0CEC92BA-EEBD-4DEB-99A6-82B5BCA93CB1}"/>
              </a:ext>
            </a:extLst>
          </p:cNvPr>
          <p:cNvSpPr txBox="1"/>
          <p:nvPr/>
        </p:nvSpPr>
        <p:spPr>
          <a:xfrm>
            <a:off x="5319013" y="3244394"/>
            <a:ext cx="841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Infinitivo? </a:t>
            </a:r>
          </a:p>
        </p:txBody>
      </p:sp>
      <p:sp>
        <p:nvSpPr>
          <p:cNvPr id="72" name="CaixaDeTexto 35">
            <a:extLst>
              <a:ext uri="{FF2B5EF4-FFF2-40B4-BE49-F238E27FC236}">
                <a16:creationId xmlns:a16="http://schemas.microsoft.com/office/drawing/2014/main" id="{7B410FB5-066A-4507-8168-69CF7AEC7B54}"/>
              </a:ext>
            </a:extLst>
          </p:cNvPr>
          <p:cNvSpPr txBox="1"/>
          <p:nvPr/>
        </p:nvSpPr>
        <p:spPr>
          <a:xfrm>
            <a:off x="5489905" y="1826126"/>
            <a:ext cx="647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Frases?</a:t>
            </a:r>
          </a:p>
          <a:p>
            <a:r>
              <a:rPr lang="pt-BR" sz="1200" dirty="0">
                <a:latin typeface="system-ui"/>
              </a:rPr>
              <a:t>- 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r>
              <a:rPr lang="pt-BR" sz="1200" dirty="0">
                <a:latin typeface="system-ui"/>
              </a:rPr>
              <a:t>-  </a:t>
            </a:r>
          </a:p>
        </p:txBody>
      </p:sp>
      <p:sp>
        <p:nvSpPr>
          <p:cNvPr id="73" name="CaixaDeTexto 35">
            <a:extLst>
              <a:ext uri="{FF2B5EF4-FFF2-40B4-BE49-F238E27FC236}">
                <a16:creationId xmlns:a16="http://schemas.microsoft.com/office/drawing/2014/main" id="{689D118D-8CE0-46FC-AE6E-B4500BE53951}"/>
              </a:ext>
            </a:extLst>
          </p:cNvPr>
          <p:cNvSpPr txBox="1"/>
          <p:nvPr/>
        </p:nvSpPr>
        <p:spPr>
          <a:xfrm>
            <a:off x="2069894" y="1691433"/>
            <a:ext cx="6479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Frases?</a:t>
            </a:r>
          </a:p>
          <a:p>
            <a:r>
              <a:rPr lang="pt-BR" sz="1200" dirty="0">
                <a:latin typeface="system-ui"/>
              </a:rPr>
              <a:t>- 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r>
              <a:rPr lang="pt-BR" sz="1200" dirty="0">
                <a:latin typeface="system-ui"/>
              </a:rPr>
              <a:t>-  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r>
              <a:rPr lang="pt-BR" sz="1200" dirty="0">
                <a:latin typeface="system-ui"/>
              </a:rPr>
              <a:t>-</a:t>
            </a:r>
          </a:p>
          <a:p>
            <a:endParaRPr lang="pt-BR" sz="12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9730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Sou bom em desenho.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Ele é bom em videogames.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Ela é boa em natação.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sou bom em dirigir.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Somos bons em leitura.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Ela não tem certeza se vão lhe oferecer o emprego.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ela retornará minha ligação.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meu filho vai aprender inglês.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iremos à praia.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quero comprar um carro novo.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com a tinta molhada.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Tenha cuidado para não ficar doente.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para não derramar o suco.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para não perder o dinheiro.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Tenha cuidado no caminho para casa.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você é mais inteligente.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eu te apoio sem reservas.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vou me casar com você.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você está certo.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20.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eu queira me mudar.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44429" y="7842521"/>
            <a:ext cx="5769142" cy="1264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O novo gerente decidiu trazer algumas mudanças.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Para acompanhar a classe, você precisa estudar todas as lições.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Ela o encontrou depois da escola.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10 - 10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872E83-960F-4D4D-8948-6F566735051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7DE5C5-6631-40BC-94E1-CA05597CA44C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27845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278584" y="5029473"/>
            <a:ext cx="57661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/ a / soccer / was / player  / famous.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born /  was / He / in 1998.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tired / were / last / We / night.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good / was / weather / week / last.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were /, / home / They / Yes / at.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No, / weren´t / They / here.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happy / She / Because / wasn´t.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/ beautiful. / wasn´t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movie / good / The / wasn´t.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poor / boys weren´t.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30CA8E4-FEB4-4D22-87D4-21463585E93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11A600-0321-4037-BCB5-C5468E1D6E32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101FCE-B6B3-429A-895F-D4311BDD300C}"/>
              </a:ext>
            </a:extLst>
          </p:cNvPr>
          <p:cNvSpPr txBox="1"/>
          <p:nvPr/>
        </p:nvSpPr>
        <p:spPr>
          <a:xfrm>
            <a:off x="283685" y="1889638"/>
            <a:ext cx="3429000" cy="283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from France.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twenty-two.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My name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Jane.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 teacher.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They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students.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not late. 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(not)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at the hotel. </a:t>
            </a:r>
            <a:r>
              <a:rPr lang="en-US" sz="1200" i="1" dirty="0">
                <a:solidFill>
                  <a:srgbClr val="212529"/>
                </a:solidFill>
                <a:latin typeface="system-ui"/>
              </a:rPr>
              <a:t>(not)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not sick. </a:t>
            </a:r>
            <a:r>
              <a:rPr lang="en-US" sz="1200" i="1" dirty="0">
                <a:solidFill>
                  <a:srgbClr val="212529"/>
                </a:solidFill>
                <a:latin typeface="system-ui"/>
              </a:rPr>
              <a:t>(not)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his father. </a:t>
            </a:r>
            <a:r>
              <a:rPr lang="en-US" sz="1200" i="1" dirty="0">
                <a:solidFill>
                  <a:srgbClr val="212529"/>
                </a:solidFill>
                <a:latin typeface="system-ui"/>
              </a:rPr>
              <a:t>(not)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here. </a:t>
            </a:r>
            <a:r>
              <a:rPr lang="en-US" sz="1200" i="1">
                <a:solidFill>
                  <a:srgbClr val="212529"/>
                </a:solidFill>
                <a:latin typeface="system-ui"/>
              </a:rPr>
              <a:t>(not)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832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 your best friend?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married?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your family nice? Explain.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When were you born?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tired?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he sick?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tall?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they Strong?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the water cold?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Brazilian?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happy this week?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is your name?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time do you usually get up?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do you do after you get back home?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How many hours are you on-line every day?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do you like to do on weekends?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the sky blue or red?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your house big?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at home now?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Where is your dog?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CB2660-DAFC-467B-BCC7-C4858A9B1EB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CB79C6-2E20-4CEA-A8B4-736522943520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4 - 10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2DC8BA6-161A-46E6-8606-97AB8F9F722A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D8C6CC1-973B-4B8A-9B58-BC50697F0478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pic>
        <p:nvPicPr>
          <p:cNvPr id="1026" name="Picture 2" descr="Jobs">
            <a:extLst>
              <a:ext uri="{FF2B5EF4-FFF2-40B4-BE49-F238E27FC236}">
                <a16:creationId xmlns:a16="http://schemas.microsoft.com/office/drawing/2014/main" id="{22E9FB65-0676-4411-BA75-A5C5B6C45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11" y="1457624"/>
            <a:ext cx="4301233" cy="332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orts">
            <a:extLst>
              <a:ext uri="{FF2B5EF4-FFF2-40B4-BE49-F238E27FC236}">
                <a16:creationId xmlns:a16="http://schemas.microsoft.com/office/drawing/2014/main" id="{2DA74317-6250-45A8-BB79-A6629483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78" y="4778137"/>
            <a:ext cx="4437059" cy="443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237C0A8-516A-4430-A67E-34F3A8CBA42A}"/>
              </a:ext>
            </a:extLst>
          </p:cNvPr>
          <p:cNvSpPr/>
          <p:nvPr/>
        </p:nvSpPr>
        <p:spPr>
          <a:xfrm>
            <a:off x="1582680" y="2524125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FA75C82-A35E-4244-9A5B-8FDC37B211AD}"/>
              </a:ext>
            </a:extLst>
          </p:cNvPr>
          <p:cNvSpPr/>
          <p:nvPr/>
        </p:nvSpPr>
        <p:spPr>
          <a:xfrm>
            <a:off x="2281670" y="2524125"/>
            <a:ext cx="785379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680EFAD7-8759-4967-9FEA-1958701B2621}"/>
              </a:ext>
            </a:extLst>
          </p:cNvPr>
          <p:cNvSpPr/>
          <p:nvPr/>
        </p:nvSpPr>
        <p:spPr>
          <a:xfrm>
            <a:off x="3776022" y="2490709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C508F06-CA76-46F4-A806-0DE8C9AC5F22}"/>
              </a:ext>
            </a:extLst>
          </p:cNvPr>
          <p:cNvSpPr/>
          <p:nvPr/>
        </p:nvSpPr>
        <p:spPr>
          <a:xfrm>
            <a:off x="4380802" y="3479681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0AFDF2E-56E7-4F20-AFCD-75DEEC06B2C6}"/>
              </a:ext>
            </a:extLst>
          </p:cNvPr>
          <p:cNvSpPr/>
          <p:nvPr/>
        </p:nvSpPr>
        <p:spPr>
          <a:xfrm>
            <a:off x="2086432" y="3424539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D7C34A-0AB6-4455-9640-471EE91D1542}"/>
              </a:ext>
            </a:extLst>
          </p:cNvPr>
          <p:cNvSpPr/>
          <p:nvPr/>
        </p:nvSpPr>
        <p:spPr>
          <a:xfrm>
            <a:off x="1478040" y="4334677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F1DB43A-D40C-4D8B-B08D-98904A39A80D}"/>
              </a:ext>
            </a:extLst>
          </p:cNvPr>
          <p:cNvSpPr/>
          <p:nvPr/>
        </p:nvSpPr>
        <p:spPr>
          <a:xfrm>
            <a:off x="3776022" y="4334677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A61904D-43C2-43DB-BF12-3F8F6CF9EDE0}"/>
              </a:ext>
            </a:extLst>
          </p:cNvPr>
          <p:cNvSpPr/>
          <p:nvPr/>
        </p:nvSpPr>
        <p:spPr>
          <a:xfrm>
            <a:off x="2617963" y="4334677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3F8BFCE-B581-4FE2-8547-2109D75603BE}"/>
              </a:ext>
            </a:extLst>
          </p:cNvPr>
          <p:cNvSpPr/>
          <p:nvPr/>
        </p:nvSpPr>
        <p:spPr>
          <a:xfrm>
            <a:off x="3975157" y="5850390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D88F31C-BE38-46EE-814D-CD1AA74ED2EE}"/>
              </a:ext>
            </a:extLst>
          </p:cNvPr>
          <p:cNvSpPr/>
          <p:nvPr/>
        </p:nvSpPr>
        <p:spPr>
          <a:xfrm>
            <a:off x="2206764" y="6553353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B920DC8-DA5A-4890-A229-E5A514EB0CF0}"/>
              </a:ext>
            </a:extLst>
          </p:cNvPr>
          <p:cNvSpPr/>
          <p:nvPr/>
        </p:nvSpPr>
        <p:spPr>
          <a:xfrm>
            <a:off x="2223822" y="7322348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3F97D68-E3DA-4CBD-9628-541D041A54C4}"/>
              </a:ext>
            </a:extLst>
          </p:cNvPr>
          <p:cNvSpPr/>
          <p:nvPr/>
        </p:nvSpPr>
        <p:spPr>
          <a:xfrm>
            <a:off x="4889201" y="5850390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6D3F153F-81DF-478B-A9D7-AB2A2D468CCE}"/>
              </a:ext>
            </a:extLst>
          </p:cNvPr>
          <p:cNvSpPr/>
          <p:nvPr/>
        </p:nvSpPr>
        <p:spPr>
          <a:xfrm>
            <a:off x="4023104" y="8085371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FB4343F-D77A-431F-B8AC-F0F763AB4B38}"/>
              </a:ext>
            </a:extLst>
          </p:cNvPr>
          <p:cNvSpPr/>
          <p:nvPr/>
        </p:nvSpPr>
        <p:spPr>
          <a:xfrm>
            <a:off x="4849878" y="8047087"/>
            <a:ext cx="826066" cy="187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0949010A-AB7A-4155-9A05-4D2E1020F283}"/>
              </a:ext>
            </a:extLst>
          </p:cNvPr>
          <p:cNvSpPr/>
          <p:nvPr/>
        </p:nvSpPr>
        <p:spPr>
          <a:xfrm>
            <a:off x="4859693" y="8783481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411395E8-886F-4D0F-A999-669652F8AF05}"/>
              </a:ext>
            </a:extLst>
          </p:cNvPr>
          <p:cNvSpPr/>
          <p:nvPr/>
        </p:nvSpPr>
        <p:spPr>
          <a:xfrm>
            <a:off x="1371037" y="8796616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job is more important for society?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>
                <a:effectLst/>
                <a:latin typeface="system-ui"/>
              </a:rPr>
              <a:t>Are </a:t>
            </a:r>
            <a:r>
              <a:rPr lang="pt-BR" sz="1200" b="0" i="0" dirty="0" err="1">
                <a:effectLst/>
                <a:latin typeface="system-ui"/>
              </a:rPr>
              <a:t>you</a:t>
            </a:r>
            <a:r>
              <a:rPr lang="pt-BR" sz="1200" b="0" i="0" dirty="0">
                <a:effectLst/>
                <a:latin typeface="system-ui"/>
              </a:rPr>
              <a:t> a </a:t>
            </a:r>
            <a:r>
              <a:rPr lang="pt-BR" sz="1200" b="0" i="0" dirty="0" err="1">
                <a:effectLst/>
                <a:latin typeface="system-ui"/>
              </a:rPr>
              <a:t>student</a:t>
            </a:r>
            <a:r>
              <a:rPr lang="pt-BR" sz="1200" b="0" i="0" dirty="0"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effectLst/>
                <a:latin typeface="system-ui"/>
              </a:rPr>
              <a:t>Are you a good cook?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effectLst/>
                <a:latin typeface="system-ui"/>
              </a:rPr>
              <a:t>Are you a good driver?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095767" y="5858714"/>
            <a:ext cx="57661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soccer game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religion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Brazil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Do you know how to swim? Where did you learn?</a:t>
            </a:r>
          </a:p>
          <a:p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sports don´t you like?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sports do you like?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Do you know how to play volleyball?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1114050" y="616646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SPORTS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5 - 10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CD37600-0FD6-4D49-90EB-E7B9F8D2DE46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F94243-3081-46AD-AEBA-2A7298B567CC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pic>
        <p:nvPicPr>
          <p:cNvPr id="2050" name="Picture 2" descr="LinkedIn: Most In-Demand Jobs For August 2020">
            <a:extLst>
              <a:ext uri="{FF2B5EF4-FFF2-40B4-BE49-F238E27FC236}">
                <a16:creationId xmlns:a16="http://schemas.microsoft.com/office/drawing/2014/main" id="{6F7D567B-EBC4-4155-A9B5-AC278BB9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0" y="2264019"/>
            <a:ext cx="2521920" cy="132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20F996-CE4E-4A49-91B2-451E7DDCA987}"/>
              </a:ext>
            </a:extLst>
          </p:cNvPr>
          <p:cNvSpPr txBox="1"/>
          <p:nvPr/>
        </p:nvSpPr>
        <p:spPr>
          <a:xfrm>
            <a:off x="1176158" y="189468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JOBS</a:t>
            </a:r>
          </a:p>
        </p:txBody>
      </p:sp>
      <p:pic>
        <p:nvPicPr>
          <p:cNvPr id="2052" name="Picture 4" descr="Overview - Sport - Eurostat">
            <a:extLst>
              <a:ext uri="{FF2B5EF4-FFF2-40B4-BE49-F238E27FC236}">
                <a16:creationId xmlns:a16="http://schemas.microsoft.com/office/drawing/2014/main" id="{0DD781AD-0E53-49DF-BBFE-C41D6482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70" y="6657815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 Numere as imagens: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933659" y="3989889"/>
            <a:ext cx="2455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Complete as palavras de acordo com o site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8AAA56-1527-4596-A565-4142475B1AE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843A3A-E992-4E13-8F37-596F1300EF6F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9198554-8658-4597-BC37-6CD009134288}"/>
              </a:ext>
            </a:extLst>
          </p:cNvPr>
          <p:cNvSpPr txBox="1"/>
          <p:nvPr/>
        </p:nvSpPr>
        <p:spPr>
          <a:xfrm>
            <a:off x="309087" y="1730407"/>
            <a:ext cx="3433010" cy="1725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1. I'm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u="none" strike="noStrike" dirty="0" err="1">
                <a:solidFill>
                  <a:srgbClr val="212529"/>
                </a:solidFill>
                <a:effectLst/>
                <a:latin typeface="system-ui"/>
              </a:rPr>
              <a:t>drawing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He's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u="none" strike="noStrike" dirty="0" err="1">
                <a:solidFill>
                  <a:srgbClr val="212529"/>
                </a:solidFill>
                <a:effectLst/>
                <a:latin typeface="system-ui"/>
              </a:rPr>
              <a:t>video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 games.</a:t>
            </a:r>
            <a:b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3.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She's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u="none" strike="noStrike" dirty="0" err="1">
                <a:solidFill>
                  <a:srgbClr val="212529"/>
                </a:solidFill>
                <a:effectLst/>
                <a:latin typeface="system-ui"/>
              </a:rPr>
              <a:t>swimming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4. I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am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not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u="none" strike="noStrike" dirty="0" err="1">
                <a:solidFill>
                  <a:srgbClr val="212529"/>
                </a:solidFill>
                <a:effectLst/>
                <a:latin typeface="system-ui"/>
              </a:rPr>
              <a:t>driving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5.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We're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u="none" strike="noStrike" dirty="0" err="1">
                <a:solidFill>
                  <a:srgbClr val="212529"/>
                </a:solidFill>
                <a:effectLst/>
                <a:latin typeface="system-ui"/>
              </a:rPr>
              <a:t>reading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3074" name="Picture 2" descr="How To Draw a Girl With Cap | Girly drawings, Easy drawings sketches, Girl  drawing sketches">
            <a:extLst>
              <a:ext uri="{FF2B5EF4-FFF2-40B4-BE49-F238E27FC236}">
                <a16:creationId xmlns:a16="http://schemas.microsoft.com/office/drawing/2014/main" id="{90192702-0AB9-48CD-ADA2-267FC7990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6"/>
          <a:stretch/>
        </p:blipFill>
        <p:spPr bwMode="auto">
          <a:xfrm>
            <a:off x="2740507" y="1378228"/>
            <a:ext cx="710030" cy="8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ME for Kids | Should Summer Reading Be Mandatory?">
            <a:extLst>
              <a:ext uri="{FF2B5EF4-FFF2-40B4-BE49-F238E27FC236}">
                <a16:creationId xmlns:a16="http://schemas.microsoft.com/office/drawing/2014/main" id="{48CAAC25-887D-4A22-9884-CA89AA84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27" y="1531241"/>
            <a:ext cx="1088438" cy="72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00+ Swimming Pictures | Download Free Images on Unsplash">
            <a:extLst>
              <a:ext uri="{FF2B5EF4-FFF2-40B4-BE49-F238E27FC236}">
                <a16:creationId xmlns:a16="http://schemas.microsoft.com/office/drawing/2014/main" id="{E2AA7D7E-606C-4124-9359-F42FAA98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07" y="2511292"/>
            <a:ext cx="1193152" cy="6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ack Pain and Driving - Back Pain Center - Everydayhealth.com | Everyday  Health">
            <a:extLst>
              <a:ext uri="{FF2B5EF4-FFF2-40B4-BE49-F238E27FC236}">
                <a16:creationId xmlns:a16="http://schemas.microsoft.com/office/drawing/2014/main" id="{5358E4D1-7B6D-4029-B294-3FDCE39A6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436" y="2493219"/>
            <a:ext cx="1197143" cy="6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S4 / Playstation 4 Em Promoção | Magazine Luiza">
            <a:extLst>
              <a:ext uri="{FF2B5EF4-FFF2-40B4-BE49-F238E27FC236}">
                <a16:creationId xmlns:a16="http://schemas.microsoft.com/office/drawing/2014/main" id="{8077B5A0-A3FE-4F9E-AC62-A7BA4C458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32" y="1377208"/>
            <a:ext cx="974109" cy="9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8DE5A5E-9C3F-411D-8B29-7A043DEA8390}"/>
              </a:ext>
            </a:extLst>
          </p:cNvPr>
          <p:cNvSpPr/>
          <p:nvPr/>
        </p:nvSpPr>
        <p:spPr>
          <a:xfrm>
            <a:off x="3396589" y="1291110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CE1CA95-1A02-43C5-9D98-ADF62F9ECE55}"/>
              </a:ext>
            </a:extLst>
          </p:cNvPr>
          <p:cNvSpPr/>
          <p:nvPr/>
        </p:nvSpPr>
        <p:spPr>
          <a:xfrm>
            <a:off x="5098044" y="1240152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5F3BB26-9C53-443E-825D-BC244FC6DCB5}"/>
              </a:ext>
            </a:extLst>
          </p:cNvPr>
          <p:cNvSpPr/>
          <p:nvPr/>
        </p:nvSpPr>
        <p:spPr>
          <a:xfrm>
            <a:off x="6199038" y="1256433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93E81F8-2DDD-4F13-BC37-0150EB9BD9F0}"/>
              </a:ext>
            </a:extLst>
          </p:cNvPr>
          <p:cNvSpPr/>
          <p:nvPr/>
        </p:nvSpPr>
        <p:spPr>
          <a:xfrm>
            <a:off x="4048195" y="2741365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5C10066-633A-4BC5-882F-33C8C782AF1F}"/>
              </a:ext>
            </a:extLst>
          </p:cNvPr>
          <p:cNvSpPr/>
          <p:nvPr/>
        </p:nvSpPr>
        <p:spPr>
          <a:xfrm>
            <a:off x="6060919" y="2702034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F19B26B-E531-4A29-96C3-BAB4DBDE00F9}"/>
              </a:ext>
            </a:extLst>
          </p:cNvPr>
          <p:cNvSpPr txBox="1"/>
          <p:nvPr/>
        </p:nvSpPr>
        <p:spPr>
          <a:xfrm>
            <a:off x="343888" y="3427203"/>
            <a:ext cx="3535324" cy="1448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1" i="1" u="none" strike="noStrike" dirty="0" err="1">
                <a:solidFill>
                  <a:srgbClr val="DC3545"/>
                </a:solidFill>
                <a:effectLst/>
                <a:latin typeface="system-ui"/>
              </a:rPr>
              <a:t>She’s</a:t>
            </a: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 ___ sure if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____ will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offer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the ____.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7. I'm not _____ if 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she’ll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______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call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8. I'm not sure if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______will ______ English.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9. _____ not sure____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we will __ to the _________.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10. _______ not sure if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I _____ to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a new _____.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E724397-ACC9-4858-B4F1-1EFB2958A351}"/>
              </a:ext>
            </a:extLst>
          </p:cNvPr>
          <p:cNvSpPr txBox="1"/>
          <p:nvPr/>
        </p:nvSpPr>
        <p:spPr>
          <a:xfrm>
            <a:off x="343888" y="5099649"/>
            <a:ext cx="3429000" cy="1448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11. 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with the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wet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paint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12. 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that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don’t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sick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13. 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not to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spill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juice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14. 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not to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lose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15. 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on the way home.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27CB368-B06A-425D-8C2E-76C5959BA77B}"/>
              </a:ext>
            </a:extLst>
          </p:cNvPr>
          <p:cNvSpPr txBox="1"/>
          <p:nvPr/>
        </p:nvSpPr>
        <p:spPr>
          <a:xfrm>
            <a:off x="3276600" y="5125217"/>
            <a:ext cx="3429000" cy="1447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lphaUcPeriod"/>
            </a:pP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Tenha cuidado no caminho para casa.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UcPeriod"/>
            </a:pP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Cuidado com a tinta molhada.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UcPeriod"/>
            </a:pP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Cuidado para não derramar o suco.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UcPeriod"/>
            </a:pP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Tenha cuidado para não ficar doente.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UcPeriod"/>
            </a:pP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Cuidado para não perder o dinheiro.</a:t>
            </a:r>
            <a:endParaRPr lang="pt-BR" sz="12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96D22AF-EE79-4DA2-AD51-9184C8490662}"/>
              </a:ext>
            </a:extLst>
          </p:cNvPr>
          <p:cNvSpPr txBox="1"/>
          <p:nvPr/>
        </p:nvSpPr>
        <p:spPr>
          <a:xfrm>
            <a:off x="4017453" y="4897398"/>
            <a:ext cx="2455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Ligue as frases: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C7FE98A-D56E-41E1-B93D-8F3390183FDD}"/>
              </a:ext>
            </a:extLst>
          </p:cNvPr>
          <p:cNvSpPr txBox="1"/>
          <p:nvPr/>
        </p:nvSpPr>
        <p:spPr>
          <a:xfrm>
            <a:off x="369248" y="6690789"/>
            <a:ext cx="4277188" cy="1448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16. 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I  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17. 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We </a:t>
            </a:r>
          </a:p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18. 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She</a:t>
            </a:r>
          </a:p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19. 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1" i="1" dirty="0">
                <a:solidFill>
                  <a:srgbClr val="8B0000"/>
                </a:solidFill>
                <a:latin typeface="system-ui"/>
              </a:rPr>
              <a:t>They</a:t>
            </a:r>
            <a:endParaRPr lang="pt-BR" sz="1200" b="1" i="1" u="none" strike="noStrike" dirty="0">
              <a:solidFill>
                <a:srgbClr val="8B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20. 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 He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71F8FDF-546C-49D6-8CD6-16ED5C498F23}"/>
              </a:ext>
            </a:extLst>
          </p:cNvPr>
          <p:cNvSpPr txBox="1"/>
          <p:nvPr/>
        </p:nvSpPr>
        <p:spPr>
          <a:xfrm>
            <a:off x="868981" y="8589181"/>
            <a:ext cx="2753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Crie frases com as opções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FE91502-0BF1-433B-8A78-BB750759D16D}"/>
              </a:ext>
            </a:extLst>
          </p:cNvPr>
          <p:cNvSpPr txBox="1"/>
          <p:nvPr/>
        </p:nvSpPr>
        <p:spPr>
          <a:xfrm>
            <a:off x="868981" y="8851434"/>
            <a:ext cx="98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system-ui"/>
              </a:rPr>
              <a:t>was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at</a:t>
            </a:r>
            <a:r>
              <a:rPr lang="pt-BR" sz="1200" dirty="0">
                <a:latin typeface="system-ui"/>
              </a:rPr>
              <a:t> home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88D9F76-50E6-40BD-A39A-A128D2EB0712}"/>
              </a:ext>
            </a:extLst>
          </p:cNvPr>
          <p:cNvSpPr txBox="1"/>
          <p:nvPr/>
        </p:nvSpPr>
        <p:spPr>
          <a:xfrm>
            <a:off x="2111550" y="8859176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212529"/>
                </a:solidFill>
                <a:latin typeface="system-ui"/>
              </a:rPr>
              <a:t>Need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help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1700F49-7186-45A2-9805-2D1C1B840ACD}"/>
              </a:ext>
            </a:extLst>
          </p:cNvPr>
          <p:cNvSpPr txBox="1"/>
          <p:nvPr/>
        </p:nvSpPr>
        <p:spPr>
          <a:xfrm>
            <a:off x="3200982" y="8864324"/>
            <a:ext cx="1169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212529"/>
                </a:solidFill>
                <a:latin typeface="system-ui"/>
              </a:rPr>
              <a:t>Will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study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again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BC6E48D-9973-48F0-B1DB-65019E4081D0}"/>
              </a:ext>
            </a:extLst>
          </p:cNvPr>
          <p:cNvSpPr txBox="1"/>
          <p:nvPr/>
        </p:nvSpPr>
        <p:spPr>
          <a:xfrm>
            <a:off x="4633650" y="8859175"/>
            <a:ext cx="71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212529"/>
                </a:solidFill>
                <a:latin typeface="system-ui"/>
              </a:rPr>
              <a:t>Is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wrong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3AC3637-9177-4CB1-A52D-5043D2DB362C}"/>
              </a:ext>
            </a:extLst>
          </p:cNvPr>
          <p:cNvSpPr txBox="1"/>
          <p:nvPr/>
        </p:nvSpPr>
        <p:spPr>
          <a:xfrm>
            <a:off x="5490063" y="8866180"/>
            <a:ext cx="734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212529"/>
                </a:solidFill>
                <a:latin typeface="system-ui"/>
              </a:rPr>
              <a:t>Sing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well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1" dirty="0">
                <a:solidFill>
                  <a:srgbClr val="8B0000"/>
                </a:solidFill>
                <a:effectLst/>
                <a:latin typeface="system-ui"/>
              </a:rPr>
              <a:t>Bring about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(cause)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causar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provocar</a:t>
            </a:r>
            <a:br>
              <a:rPr lang="en-US" sz="1200" dirty="0"/>
            </a:b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The new manager decided to bring some changes about.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1" dirty="0">
                <a:solidFill>
                  <a:srgbClr val="8B0000"/>
                </a:solidFill>
                <a:effectLst/>
                <a:latin typeface="system-ui"/>
              </a:rPr>
              <a:t>Catch up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(reach a standard )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alcançar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 um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padrão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nível</a:t>
            </a:r>
            <a:br>
              <a:rPr lang="en-US" sz="1200" dirty="0"/>
            </a:b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To catch up with the class, you need to study all the lessons.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1" dirty="0">
                <a:solidFill>
                  <a:srgbClr val="8B0000"/>
                </a:solidFill>
                <a:effectLst/>
                <a:latin typeface="system-ui"/>
              </a:rPr>
              <a:t>Come across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(meet by chance)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por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acaso</a:t>
            </a:r>
            <a:br>
              <a:rPr lang="en-US" sz="1200" dirty="0"/>
            </a:b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She came across him after school.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E71AA8-09C0-4544-919A-F08ABED4F2E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D85107-E9A0-4C19-8D6C-E3AAF03C9F7A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pic>
        <p:nvPicPr>
          <p:cNvPr id="4098" name="Picture 2" descr="Manager Management - RECAP">
            <a:extLst>
              <a:ext uri="{FF2B5EF4-FFF2-40B4-BE49-F238E27FC236}">
                <a16:creationId xmlns:a16="http://schemas.microsoft.com/office/drawing/2014/main" id="{168A79CF-4171-4472-9159-ECB8A95BA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55" y="1641886"/>
            <a:ext cx="1670218" cy="9503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udy Hard Vector Art, Icons, and Graphics for Free Download">
            <a:extLst>
              <a:ext uri="{FF2B5EF4-FFF2-40B4-BE49-F238E27FC236}">
                <a16:creationId xmlns:a16="http://schemas.microsoft.com/office/drawing/2014/main" id="{FA4C1982-D3C7-4A42-8BBD-243D87D4B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94" y="4139379"/>
            <a:ext cx="1662555" cy="10590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haking hands with teenage boy Stock Photos - Page 1 : Masterfile">
            <a:extLst>
              <a:ext uri="{FF2B5EF4-FFF2-40B4-BE49-F238E27FC236}">
                <a16:creationId xmlns:a16="http://schemas.microsoft.com/office/drawing/2014/main" id="{255674ED-A93D-49D7-BD2C-196EBECB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272" y="6792696"/>
            <a:ext cx="1099398" cy="15531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4217122" y="1094743"/>
            <a:ext cx="217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13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C0C0CC-9AFC-4DE4-99D4-2FE692AB1C5C}"/>
              </a:ext>
            </a:extLst>
          </p:cNvPr>
          <p:cNvSpPr txBox="1"/>
          <p:nvPr/>
        </p:nvSpPr>
        <p:spPr>
          <a:xfrm>
            <a:off x="384821" y="5661384"/>
            <a:ext cx="57691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babies?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with babies?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babies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can we as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adults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learn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from babies?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baby likes to be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babies?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kind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music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babies like?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babies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worry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beautiful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baby?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Which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, baby boys or baby girls?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will one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able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birth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a baby?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0D173E-0BF8-4728-93DE-7EA5835AE181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8F915E-7116-4851-B850-B7C795FBEE64}"/>
              </a:ext>
            </a:extLst>
          </p:cNvPr>
          <p:cNvSpPr/>
          <p:nvPr/>
        </p:nvSpPr>
        <p:spPr>
          <a:xfrm>
            <a:off x="141669" y="343417"/>
            <a:ext cx="3058731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CONVERSATION TOPICS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525C6A8-0FA9-4862-8C33-21A984DC7AAB}"/>
              </a:ext>
            </a:extLst>
          </p:cNvPr>
          <p:cNvGrpSpPr/>
          <p:nvPr/>
        </p:nvGrpSpPr>
        <p:grpSpPr>
          <a:xfrm>
            <a:off x="366106" y="1066346"/>
            <a:ext cx="1681026" cy="312650"/>
            <a:chOff x="329578" y="919847"/>
            <a:chExt cx="1591714" cy="312650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05FB5817-CB2F-471F-9D66-510D22046C7E}"/>
                </a:ext>
              </a:extLst>
            </p:cNvPr>
            <p:cNvSpPr/>
            <p:nvPr/>
          </p:nvSpPr>
          <p:spPr>
            <a:xfrm>
              <a:off x="329578" y="919847"/>
              <a:ext cx="1533083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B9EFC5A-10B8-4598-A59D-10C8F63BC1C7}"/>
                </a:ext>
              </a:extLst>
            </p:cNvPr>
            <p:cNvSpPr txBox="1"/>
            <p:nvPr/>
          </p:nvSpPr>
          <p:spPr>
            <a:xfrm>
              <a:off x="653520" y="919847"/>
              <a:ext cx="1267772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BREAKFAST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83B6296-E9A3-47EC-90B7-DB802D114014}"/>
              </a:ext>
            </a:extLst>
          </p:cNvPr>
          <p:cNvSpPr/>
          <p:nvPr/>
        </p:nvSpPr>
        <p:spPr>
          <a:xfrm>
            <a:off x="384821" y="5305274"/>
            <a:ext cx="1533083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596EC33-FF7F-49A6-B49D-C86190C16216}"/>
              </a:ext>
            </a:extLst>
          </p:cNvPr>
          <p:cNvSpPr txBox="1"/>
          <p:nvPr/>
        </p:nvSpPr>
        <p:spPr>
          <a:xfrm>
            <a:off x="842099" y="5305274"/>
            <a:ext cx="141085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BABIES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524A76-D59D-4FC0-A86A-950CE75B86C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FF2266F-B73B-46F8-9CF6-386DFF27D97B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BF470BD-23BC-4FF2-9340-9D88CF3F7072}"/>
              </a:ext>
            </a:extLst>
          </p:cNvPr>
          <p:cNvSpPr txBox="1"/>
          <p:nvPr/>
        </p:nvSpPr>
        <p:spPr>
          <a:xfrm>
            <a:off x="384821" y="1492496"/>
            <a:ext cx="65531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morning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Has 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changed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over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years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while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alone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people?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ever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restaurant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canteen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etc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very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healthy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skip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it on the go?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“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lunch-style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food” or “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dinner-style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food”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hotels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679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427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Sou da França.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vinte e dois anos.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nome é Jane.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é professora.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são estudantes.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é tarde.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não está no hotel.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estamos doentes.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não sou o pai dele.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não está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era um famoso jogador de futebol.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nasceu em 1998.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Estávamos cansados ​​ontem à noite.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tempo estava bom na semana passada.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Sim, eles estavam em casa.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Não, eles não estavam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Porque ela não estava feliz.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era bonito.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filme não foi bom.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Os meninos não eram pobres.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46398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Quem é seu melhor amigo?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casado?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Sua família é legal? Explique.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você nasceu?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cansado?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está doente?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alto?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são fortes?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água está fria?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brasileiro?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feliz esta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é o seu nome?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que horas você costuma se levantar?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faz depois de voltar para casa?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horas você fica online todos os dias?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nos finais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céu é azul ou vermelho?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Sua casa é grande?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em casa agora?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está seu cachorro?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JOBS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Quais empregos pagam melhor?</a:t>
            </a:r>
          </a:p>
          <a:p>
            <a:pPr algn="l"/>
            <a:r>
              <a:rPr lang="pt-BR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b) </a:t>
            </a:r>
            <a:r>
              <a:rPr lang="pt-BR" sz="1200" b="0" i="0" dirty="0">
                <a:effectLst/>
                <a:latin typeface="system-ui"/>
              </a:rPr>
              <a:t>Qual trabalho é mais importante para a sociedade?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c) </a:t>
            </a:r>
            <a:r>
              <a:rPr lang="pt-BR" sz="1200" b="0" i="0" dirty="0">
                <a:effectLst/>
                <a:latin typeface="system-ui"/>
              </a:rPr>
              <a:t>Você é o novo secretário?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d) </a:t>
            </a:r>
            <a:r>
              <a:rPr lang="pt-BR" sz="1200" b="0" i="0" dirty="0">
                <a:effectLst/>
                <a:latin typeface="system-ui"/>
              </a:rPr>
              <a:t>Você gostaria de ser policial?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e) </a:t>
            </a:r>
            <a:r>
              <a:rPr lang="pt-BR" sz="1200" b="0" i="0" dirty="0">
                <a:effectLst/>
                <a:latin typeface="system-ui"/>
              </a:rPr>
              <a:t>Você conhece um cantor ou jogador de futebol famoso?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a) </a:t>
            </a:r>
            <a:r>
              <a:rPr lang="pt-BR" sz="1200" b="0" i="0" dirty="0">
                <a:effectLst/>
                <a:latin typeface="system-ui"/>
              </a:rPr>
              <a:t>Com que frequência você usa transporte público?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b) </a:t>
            </a:r>
            <a:r>
              <a:rPr lang="pt-BR" sz="1200" b="0" i="0" dirty="0">
                <a:effectLst/>
                <a:latin typeface="system-ui"/>
              </a:rPr>
              <a:t>Estacionar é um problema em sua cidade?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c) </a:t>
            </a:r>
            <a:r>
              <a:rPr lang="pt-BR" sz="1200" b="0" i="0" dirty="0">
                <a:effectLst/>
                <a:latin typeface="system-ui"/>
              </a:rPr>
              <a:t>Você gosta de usar o Uber? Por quê?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d) </a:t>
            </a:r>
            <a:r>
              <a:rPr lang="pt-BR" sz="1200" b="0" i="0" dirty="0">
                <a:effectLst/>
                <a:latin typeface="system-ui"/>
              </a:rPr>
              <a:t>Você acha que o transporte público é caro?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e) </a:t>
            </a:r>
            <a:r>
              <a:rPr lang="pt-BR" sz="1200" b="0" i="0" dirty="0">
                <a:effectLst/>
                <a:latin typeface="system-ui"/>
              </a:rPr>
              <a:t>Você prefere ônibus ou avião?</a:t>
            </a:r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33AFB5-6EED-4056-AEB4-942AB6FB2D9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DFEEA2D-5041-4CE4-91EC-4243EB9EB4D9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10854</TotalTime>
  <Words>2266</Words>
  <Application>Microsoft Office PowerPoint</Application>
  <PresentationFormat>Papel A4 (210 x 297 mm)</PresentationFormat>
  <Paragraphs>466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547</cp:revision>
  <cp:lastPrinted>2022-03-17T18:51:05Z</cp:lastPrinted>
  <dcterms:created xsi:type="dcterms:W3CDTF">2021-10-15T13:30:39Z</dcterms:created>
  <dcterms:modified xsi:type="dcterms:W3CDTF">2022-03-23T17:37:34Z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