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4" r:id="rId6"/>
    <p:sldId id="271" r:id="rId7"/>
    <p:sldId id="268" r:id="rId8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3402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01/04/2022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41669" y="9398860"/>
            <a:ext cx="6563930" cy="276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1 - 7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6387215"/>
            <a:ext cx="513226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en-US" sz="1200" b="1" kern="1200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7FB8D9-479C-4E65-9D7F-667A1FD24178}"/>
              </a:ext>
            </a:extLst>
          </p:cNvPr>
          <p:cNvSpPr txBox="1"/>
          <p:nvPr/>
        </p:nvSpPr>
        <p:spPr>
          <a:xfrm>
            <a:off x="185428" y="5071787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2) Escreva os verbos em Inglês:</a:t>
            </a:r>
            <a:endParaRPr lang="pt-BR" sz="1100" dirty="0">
              <a:solidFill>
                <a:schemeClr val="accent6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05256" y="6123145"/>
            <a:ext cx="1505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endParaRPr lang="pt-BR" sz="1200" b="1" dirty="0">
              <a:solidFill>
                <a:schemeClr val="accent6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03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69" y="6399186"/>
            <a:ext cx="1505463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Teacher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Glad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chemeClr val="tx1"/>
                </a:solidFill>
                <a:latin typeface="system-ui"/>
              </a:rPr>
              <a:t>Child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Water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Books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Rain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Mother</a:t>
            </a:r>
            <a:endParaRPr lang="pt-BR" sz="1200" b="0" i="0" dirty="0">
              <a:solidFill>
                <a:schemeClr val="tx1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Year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Exercices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Classes</a:t>
            </a:r>
            <a:endParaRPr lang="en-US" sz="120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882" y="6416001"/>
            <a:ext cx="1071928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Livros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Criança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Alegre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Água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Professora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Chuva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Mãe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Aulas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Aulas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8077" y="6387215"/>
            <a:ext cx="215263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  <a:endParaRPr lang="en-US" sz="1200" b="1" kern="1200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4664491"/>
            <a:ext cx="1590080" cy="327826"/>
            <a:chOff x="418914" y="2874304"/>
            <a:chExt cx="1590080" cy="327826"/>
          </a:xfrm>
          <a:solidFill>
            <a:schemeClr val="accent6"/>
          </a:solidFill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5177632" y="690252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Tense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4566912"/>
            <a:ext cx="526578" cy="526578"/>
          </a:xfrm>
          <a:prstGeom prst="rect">
            <a:avLst/>
          </a:prstGeom>
        </p:spPr>
      </p:pic>
      <p:sp>
        <p:nvSpPr>
          <p:cNvPr id="43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65894" y="1489759"/>
            <a:ext cx="3564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Responda as perguntas (Video 1):</a:t>
            </a:r>
            <a:endParaRPr lang="pt-BR" sz="1200" dirty="0">
              <a:solidFill>
                <a:schemeClr val="accent6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BFCDA5-AB64-49AA-A9AE-58C37A7A5B90}"/>
              </a:ext>
            </a:extLst>
          </p:cNvPr>
          <p:cNvSpPr txBox="1"/>
          <p:nvPr/>
        </p:nvSpPr>
        <p:spPr>
          <a:xfrm>
            <a:off x="248161" y="5304801"/>
            <a:ext cx="6151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Parar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Terminar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Lavar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    </a:t>
            </a:r>
          </a:p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Acordar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	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Dar, entregar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Usar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	</a:t>
            </a:r>
          </a:p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Precisar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Perder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Vestir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	</a:t>
            </a:r>
          </a:p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Levar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 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Viajar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              </a:t>
            </a:r>
            <a:r>
              <a:rPr lang="pt-BR" sz="1200" b="0" i="0" dirty="0">
                <a:solidFill>
                  <a:srgbClr val="C00000"/>
                </a:solidFill>
                <a:effectLst/>
                <a:latin typeface="system-ui"/>
              </a:rPr>
              <a:t>					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AD89B2B-F3BB-46D2-84CF-4427F196EB06}"/>
              </a:ext>
            </a:extLst>
          </p:cNvPr>
          <p:cNvSpPr txBox="1"/>
          <p:nvPr/>
        </p:nvSpPr>
        <p:spPr>
          <a:xfrm>
            <a:off x="3905403" y="6153119"/>
            <a:ext cx="24531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</a:t>
            </a:r>
            <a:endParaRPr lang="pt-BR" sz="1200" dirty="0">
              <a:solidFill>
                <a:schemeClr val="accent6"/>
              </a:solidFill>
            </a:endParaRPr>
          </a:p>
        </p:txBody>
      </p:sp>
      <p:sp>
        <p:nvSpPr>
          <p:cNvPr id="108" name="Caixa de Texto 2">
            <a:extLst>
              <a:ext uri="{FF2B5EF4-FFF2-40B4-BE49-F238E27FC236}">
                <a16:creationId xmlns:a16="http://schemas.microsoft.com/office/drawing/2014/main" id="{FC63DAE9-6F64-4D16-94B4-8AE8B28EE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741" y="6427273"/>
            <a:ext cx="2035257" cy="26829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latin typeface="system-ui"/>
              </a:rPr>
              <a:t>B_st</a:t>
            </a:r>
            <a:r>
              <a:rPr lang="pt-BR" sz="1200" spc="300" dirty="0">
                <a:latin typeface="system-ui"/>
              </a:rPr>
              <a:t> </a:t>
            </a:r>
            <a:r>
              <a:rPr lang="pt-BR" sz="1200" b="0" i="0" spc="300" dirty="0">
                <a:effectLst/>
                <a:latin typeface="system-ui"/>
              </a:rPr>
              <a:t>	 </a:t>
            </a:r>
            <a:r>
              <a:rPr lang="pt-BR" sz="1200" b="0" i="0" spc="300" dirty="0" err="1">
                <a:effectLst/>
                <a:latin typeface="system-ui"/>
              </a:rPr>
              <a:t>C_ot_es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P_rt</a:t>
            </a:r>
            <a:r>
              <a:rPr lang="pt-BR" sz="1200" b="0" i="0" spc="300" dirty="0">
                <a:effectLst/>
                <a:latin typeface="system-ui"/>
              </a:rPr>
              <a:t>_	 _</a:t>
            </a:r>
            <a:r>
              <a:rPr lang="pt-BR" sz="1200" spc="300" dirty="0" err="1">
                <a:latin typeface="system-ui"/>
              </a:rPr>
              <a:t>ic</a:t>
            </a:r>
            <a:r>
              <a:rPr lang="pt-BR" sz="1200" spc="300" dirty="0">
                <a:latin typeface="system-ui"/>
              </a:rPr>
              <a:t>_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O_lin</a:t>
            </a:r>
            <a:r>
              <a:rPr lang="pt-BR" sz="1200" b="0" i="0" spc="300" dirty="0">
                <a:effectLst/>
                <a:latin typeface="system-ui"/>
              </a:rPr>
              <a:t>_	 </a:t>
            </a:r>
            <a:r>
              <a:rPr lang="pt-BR" sz="1200" b="0" i="0" spc="300" dirty="0" err="1">
                <a:effectLst/>
                <a:latin typeface="system-ui"/>
              </a:rPr>
              <a:t>M_vie</a:t>
            </a:r>
            <a:r>
              <a:rPr lang="pt-BR" sz="1200" b="0" i="0" spc="300" dirty="0">
                <a:effectLst/>
                <a:latin typeface="system-ui"/>
              </a:rPr>
              <a:t>_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S_rpr_se</a:t>
            </a:r>
            <a:r>
              <a:rPr lang="pt-BR" sz="1200" b="0" i="0" spc="300" dirty="0">
                <a:effectLst/>
                <a:latin typeface="system-ui"/>
              </a:rPr>
              <a:t>	 </a:t>
            </a:r>
            <a:r>
              <a:rPr lang="pt-BR" sz="1200" b="0" i="0" spc="300" dirty="0" err="1">
                <a:effectLst/>
                <a:latin typeface="system-ui"/>
              </a:rPr>
              <a:t>P_rso</a:t>
            </a:r>
            <a:r>
              <a:rPr lang="pt-BR" sz="1200" b="0" i="0" spc="300" dirty="0">
                <a:effectLst/>
                <a:latin typeface="system-ui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Y_ars</a:t>
            </a:r>
            <a:r>
              <a:rPr lang="pt-BR" sz="1200" b="0" i="0" spc="300" dirty="0">
                <a:effectLst/>
                <a:latin typeface="system-ui"/>
              </a:rPr>
              <a:t>	 </a:t>
            </a:r>
            <a:r>
              <a:rPr lang="pt-BR" sz="1200" spc="300" dirty="0" err="1">
                <a:latin typeface="system-ui"/>
              </a:rPr>
              <a:t>H_b_ies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Th_ng</a:t>
            </a:r>
            <a:r>
              <a:rPr lang="pt-BR" sz="1200" b="0" i="0" spc="300" dirty="0">
                <a:effectLst/>
                <a:latin typeface="system-ui"/>
              </a:rPr>
              <a:t>_	 </a:t>
            </a:r>
            <a:r>
              <a:rPr lang="pt-BR" sz="1200" b="0" i="0" spc="300" dirty="0" err="1">
                <a:effectLst/>
                <a:latin typeface="system-ui"/>
              </a:rPr>
              <a:t>Goa_s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Mone</a:t>
            </a:r>
            <a:r>
              <a:rPr lang="pt-BR" sz="1200" b="0" i="0" spc="300" dirty="0">
                <a:effectLst/>
                <a:latin typeface="system-ui"/>
              </a:rPr>
              <a:t>_ </a:t>
            </a:r>
            <a:r>
              <a:rPr lang="pt-BR" sz="1200" spc="300" dirty="0">
                <a:latin typeface="system-ui"/>
              </a:rPr>
              <a:t>	</a:t>
            </a:r>
            <a:r>
              <a:rPr lang="pt-BR" sz="1200" b="0" i="0" spc="300" dirty="0">
                <a:effectLst/>
                <a:latin typeface="system-ui"/>
              </a:rPr>
              <a:t> </a:t>
            </a:r>
            <a:r>
              <a:rPr lang="pt-BR" sz="1200" b="0" i="0" spc="300" dirty="0" err="1">
                <a:effectLst/>
                <a:latin typeface="system-ui"/>
              </a:rPr>
              <a:t>B_fo_e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P_ea_e</a:t>
            </a:r>
            <a:r>
              <a:rPr lang="pt-BR" sz="1200" b="0" i="0" spc="300" dirty="0">
                <a:effectLst/>
                <a:latin typeface="system-ui"/>
              </a:rPr>
              <a:t>	 </a:t>
            </a:r>
            <a:r>
              <a:rPr lang="pt-BR" sz="1200" b="0" i="0" spc="300" dirty="0" err="1">
                <a:effectLst/>
                <a:latin typeface="system-ui"/>
              </a:rPr>
              <a:t>k_d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Wh_r</a:t>
            </a:r>
            <a:r>
              <a:rPr lang="pt-BR" sz="1200" b="0" i="0" spc="300" dirty="0">
                <a:effectLst/>
                <a:latin typeface="system-ui"/>
              </a:rPr>
              <a:t>_	</a:t>
            </a:r>
            <a:r>
              <a:rPr lang="pt-BR" sz="1200" b="0" i="0" spc="300" dirty="0" err="1">
                <a:effectLst/>
                <a:latin typeface="system-ui"/>
              </a:rPr>
              <a:t>Sh_p_ing</a:t>
            </a:r>
            <a:endParaRPr lang="pt-BR" sz="1200" spc="300" dirty="0">
              <a:latin typeface="system-u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B8C622-1935-47DC-B635-A27C2939A1B5}"/>
              </a:ext>
            </a:extLst>
          </p:cNvPr>
          <p:cNvSpPr txBox="1"/>
          <p:nvPr/>
        </p:nvSpPr>
        <p:spPr>
          <a:xfrm>
            <a:off x="248161" y="1787446"/>
            <a:ext cx="2766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Em </a:t>
            </a:r>
            <a:r>
              <a:rPr lang="pt-BR" sz="1200" b="1" dirty="0">
                <a:latin typeface="system-ui"/>
              </a:rPr>
              <a:t>2:04s</a:t>
            </a:r>
            <a:r>
              <a:rPr lang="pt-BR" sz="1200" dirty="0">
                <a:latin typeface="system-ui"/>
              </a:rPr>
              <a:t>, temos </a:t>
            </a:r>
            <a:r>
              <a:rPr lang="pt-BR" sz="1200" b="1" dirty="0">
                <a:latin typeface="system-ui"/>
              </a:rPr>
              <a:t>três verbos </a:t>
            </a:r>
            <a:r>
              <a:rPr lang="pt-BR" sz="1200" dirty="0">
                <a:latin typeface="system-ui"/>
              </a:rPr>
              <a:t>destacados:</a:t>
            </a:r>
          </a:p>
          <a:p>
            <a:r>
              <a:rPr lang="pt-BR" sz="1200" dirty="0">
                <a:latin typeface="system-ui"/>
              </a:rPr>
              <a:t>-</a:t>
            </a:r>
          </a:p>
          <a:p>
            <a:r>
              <a:rPr lang="pt-BR" sz="1200" dirty="0">
                <a:latin typeface="system-ui"/>
              </a:rPr>
              <a:t>-</a:t>
            </a:r>
          </a:p>
          <a:p>
            <a:r>
              <a:rPr lang="pt-BR" sz="1200" dirty="0">
                <a:latin typeface="system-ui"/>
              </a:rPr>
              <a:t>-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FD03442-9A55-4285-A2EB-647264E2393B}"/>
              </a:ext>
            </a:extLst>
          </p:cNvPr>
          <p:cNvSpPr txBox="1"/>
          <p:nvPr/>
        </p:nvSpPr>
        <p:spPr>
          <a:xfrm>
            <a:off x="247671" y="2683665"/>
            <a:ext cx="2731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Em </a:t>
            </a:r>
            <a:r>
              <a:rPr lang="pt-BR" sz="1200" b="1" dirty="0">
                <a:latin typeface="system-ui"/>
              </a:rPr>
              <a:t>4:15s</a:t>
            </a:r>
            <a:r>
              <a:rPr lang="pt-BR" sz="1200" dirty="0">
                <a:latin typeface="system-ui"/>
              </a:rPr>
              <a:t>, temos </a:t>
            </a:r>
            <a:r>
              <a:rPr lang="pt-BR" sz="1200" b="1" dirty="0">
                <a:latin typeface="system-ui"/>
              </a:rPr>
              <a:t>três verbos Irregulares</a:t>
            </a:r>
            <a:r>
              <a:rPr lang="pt-BR" sz="1200" dirty="0">
                <a:latin typeface="system-ui"/>
              </a:rPr>
              <a:t>:</a:t>
            </a:r>
          </a:p>
          <a:p>
            <a:r>
              <a:rPr lang="pt-BR" sz="1200" dirty="0">
                <a:latin typeface="system-ui"/>
              </a:rPr>
              <a:t>- </a:t>
            </a:r>
          </a:p>
          <a:p>
            <a:r>
              <a:rPr lang="pt-BR" sz="1200" dirty="0">
                <a:latin typeface="system-ui"/>
              </a:rPr>
              <a:t>-</a:t>
            </a:r>
          </a:p>
          <a:p>
            <a:r>
              <a:rPr lang="pt-BR" sz="1200" dirty="0">
                <a:latin typeface="system-ui"/>
              </a:rPr>
              <a:t>-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646A9FC-2D56-445A-AF5A-2BD02767A118}"/>
              </a:ext>
            </a:extLst>
          </p:cNvPr>
          <p:cNvSpPr txBox="1"/>
          <p:nvPr/>
        </p:nvSpPr>
        <p:spPr>
          <a:xfrm>
            <a:off x="247671" y="3591578"/>
            <a:ext cx="3070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De </a:t>
            </a:r>
            <a:r>
              <a:rPr lang="pt-BR" sz="1200" b="1" dirty="0">
                <a:latin typeface="system-ui"/>
              </a:rPr>
              <a:t>7:16 até 7:50</a:t>
            </a:r>
            <a:r>
              <a:rPr lang="pt-BR" sz="1200" dirty="0">
                <a:latin typeface="system-ui"/>
              </a:rPr>
              <a:t>, temos 02 frases </a:t>
            </a:r>
            <a:r>
              <a:rPr lang="pt-BR" sz="1200" b="1" dirty="0">
                <a:latin typeface="system-ui"/>
              </a:rPr>
              <a:t>Afirmativas</a:t>
            </a:r>
            <a:r>
              <a:rPr lang="pt-BR" sz="1200" dirty="0">
                <a:latin typeface="system-ui"/>
              </a:rPr>
              <a:t>:</a:t>
            </a:r>
          </a:p>
          <a:p>
            <a:r>
              <a:rPr lang="pt-BR" sz="1200" dirty="0">
                <a:latin typeface="system-ui"/>
              </a:rPr>
              <a:t>-</a:t>
            </a:r>
          </a:p>
          <a:p>
            <a:r>
              <a:rPr lang="pt-BR" sz="1200" dirty="0">
                <a:latin typeface="system-ui"/>
              </a:rPr>
              <a:t>-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EBECC06-3357-497C-9633-920B6453E474}"/>
              </a:ext>
            </a:extLst>
          </p:cNvPr>
          <p:cNvSpPr txBox="1"/>
          <p:nvPr/>
        </p:nvSpPr>
        <p:spPr>
          <a:xfrm>
            <a:off x="3346012" y="1779879"/>
            <a:ext cx="308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De </a:t>
            </a:r>
            <a:r>
              <a:rPr lang="pt-BR" sz="1200" b="1" dirty="0">
                <a:latin typeface="system-ui"/>
              </a:rPr>
              <a:t>8:20s até 9:00s</a:t>
            </a:r>
            <a:r>
              <a:rPr lang="pt-BR" sz="1200" dirty="0">
                <a:latin typeface="system-ui"/>
              </a:rPr>
              <a:t>, temos 02 frases </a:t>
            </a:r>
            <a:r>
              <a:rPr lang="pt-BR" sz="1200" b="1" dirty="0">
                <a:latin typeface="system-ui"/>
              </a:rPr>
              <a:t>Negativas</a:t>
            </a:r>
            <a:r>
              <a:rPr lang="pt-BR" sz="1200" dirty="0">
                <a:latin typeface="system-ui"/>
              </a:rPr>
              <a:t>:</a:t>
            </a:r>
          </a:p>
          <a:p>
            <a:r>
              <a:rPr lang="pt-BR" sz="1200" dirty="0">
                <a:latin typeface="system-ui"/>
              </a:rPr>
              <a:t>-</a:t>
            </a:r>
          </a:p>
          <a:p>
            <a:r>
              <a:rPr lang="pt-BR" sz="1200" dirty="0">
                <a:latin typeface="system-ui"/>
              </a:rPr>
              <a:t>-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01A0687-F7A5-463E-B97F-697C4899A565}"/>
              </a:ext>
            </a:extLst>
          </p:cNvPr>
          <p:cNvSpPr txBox="1"/>
          <p:nvPr/>
        </p:nvSpPr>
        <p:spPr>
          <a:xfrm>
            <a:off x="3335379" y="2529621"/>
            <a:ext cx="34561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De </a:t>
            </a:r>
            <a:r>
              <a:rPr lang="pt-BR" sz="1200" b="1" dirty="0">
                <a:latin typeface="system-ui"/>
              </a:rPr>
              <a:t>9:50s até 11:35: </a:t>
            </a:r>
            <a:r>
              <a:rPr lang="pt-BR" sz="1200" dirty="0">
                <a:latin typeface="system-ui"/>
              </a:rPr>
              <a:t>, temos 04 frases </a:t>
            </a:r>
            <a:r>
              <a:rPr lang="pt-BR" sz="1200" b="1" dirty="0">
                <a:latin typeface="system-ui"/>
              </a:rPr>
              <a:t>Interrogativas</a:t>
            </a:r>
            <a:r>
              <a:rPr lang="pt-BR" sz="1200" dirty="0">
                <a:latin typeface="system-ui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latin typeface="system-ui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latin typeface="system-ui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latin typeface="system-ui"/>
              </a:rPr>
              <a:t> </a:t>
            </a:r>
          </a:p>
          <a:p>
            <a:r>
              <a:rPr lang="pt-BR" sz="1200" dirty="0">
                <a:latin typeface="system-ui"/>
              </a:rPr>
              <a:t>-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2C1479D-7775-4EBF-B8DE-C3AC71823449}"/>
              </a:ext>
            </a:extLst>
          </p:cNvPr>
          <p:cNvSpPr txBox="1"/>
          <p:nvPr/>
        </p:nvSpPr>
        <p:spPr>
          <a:xfrm>
            <a:off x="3317999" y="3592477"/>
            <a:ext cx="3226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De </a:t>
            </a:r>
            <a:r>
              <a:rPr lang="pt-BR" sz="1200" b="1" dirty="0">
                <a:latin typeface="system-ui"/>
              </a:rPr>
              <a:t>12:18 s até 13:07s </a:t>
            </a:r>
            <a:r>
              <a:rPr lang="pt-BR" sz="1200" dirty="0">
                <a:latin typeface="system-ui"/>
              </a:rPr>
              <a:t>, temos 02 </a:t>
            </a:r>
            <a:r>
              <a:rPr lang="pt-BR" sz="1200" b="1" dirty="0">
                <a:latin typeface="system-ui"/>
              </a:rPr>
              <a:t>Short Answers:</a:t>
            </a:r>
          </a:p>
          <a:p>
            <a:r>
              <a:rPr lang="pt-BR" sz="1200" b="1" dirty="0">
                <a:latin typeface="system-ui"/>
              </a:rPr>
              <a:t>- </a:t>
            </a:r>
          </a:p>
          <a:p>
            <a:r>
              <a:rPr lang="pt-BR" sz="1200" b="1" dirty="0">
                <a:latin typeface="system-ui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1" y="1394838"/>
            <a:ext cx="2739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Risque a opção INCORRETA:	</a:t>
            </a:r>
            <a:endParaRPr lang="pt-BR" sz="1200" dirty="0">
              <a:solidFill>
                <a:schemeClr val="accent6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83607" y="5390832"/>
            <a:ext cx="30902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  <a:endParaRPr lang="pt-BR" sz="1400" dirty="0">
              <a:solidFill>
                <a:schemeClr val="accent6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59621" y="1008952"/>
            <a:ext cx="1146876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2 - 7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5E51D13-3A4B-49B2-929B-C0792C68B75B}"/>
              </a:ext>
            </a:extLst>
          </p:cNvPr>
          <p:cNvSpPr txBox="1"/>
          <p:nvPr/>
        </p:nvSpPr>
        <p:spPr>
          <a:xfrm>
            <a:off x="3158289" y="1382805"/>
            <a:ext cx="3807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 </a:t>
            </a:r>
            <a:r>
              <a:rPr lang="pt-BR" sz="1200" i="1" dirty="0">
                <a:solidFill>
                  <a:schemeClr val="accent5"/>
                </a:solidFill>
                <a:latin typeface="system-ui"/>
              </a:rPr>
              <a:t>(azul):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92A138-EF4C-42A3-85EE-0B866AAA5014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03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3DD1303-E7D5-4602-8D6B-918CFFE98A48}"/>
              </a:ext>
            </a:extLst>
          </p:cNvPr>
          <p:cNvSpPr txBox="1"/>
          <p:nvPr/>
        </p:nvSpPr>
        <p:spPr>
          <a:xfrm>
            <a:off x="5177632" y="690252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Tense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5DB81DF-EDD9-4AD7-AE98-3D13568F5E2B}"/>
              </a:ext>
            </a:extLst>
          </p:cNvPr>
          <p:cNvSpPr txBox="1"/>
          <p:nvPr/>
        </p:nvSpPr>
        <p:spPr>
          <a:xfrm>
            <a:off x="284611" y="1545030"/>
            <a:ext cx="3477756" cy="3733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system-ui"/>
              </a:rPr>
              <a:t>1. </a:t>
            </a:r>
            <a:r>
              <a:rPr lang="en-US" sz="1200" b="0" i="0" dirty="0">
                <a:effectLst/>
                <a:latin typeface="system-ui"/>
              </a:rPr>
              <a:t>I had / has two book.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(cars)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2. </a:t>
            </a:r>
            <a:r>
              <a:rPr lang="en-US" sz="1200" b="0" i="0" dirty="0">
                <a:effectLst/>
                <a:latin typeface="system-ui"/>
              </a:rPr>
              <a:t>You needed / </a:t>
            </a:r>
            <a:r>
              <a:rPr lang="en-US" sz="1200" b="0" i="0" dirty="0" err="1">
                <a:effectLst/>
                <a:latin typeface="system-ui"/>
              </a:rPr>
              <a:t>needied</a:t>
            </a:r>
            <a:r>
              <a:rPr lang="en-US" sz="1200" b="0" i="0" dirty="0">
                <a:effectLst/>
                <a:latin typeface="system-ui"/>
              </a:rPr>
              <a:t> to buy 2 houses.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(tables)</a:t>
            </a:r>
          </a:p>
          <a:p>
            <a:pPr algn="l"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3. </a:t>
            </a:r>
            <a:r>
              <a:rPr lang="en-US" sz="1200" b="0" i="0" dirty="0">
                <a:effectLst/>
                <a:latin typeface="system-ui"/>
              </a:rPr>
              <a:t>He </a:t>
            </a:r>
            <a:r>
              <a:rPr lang="en-US" sz="1200" b="0" i="0" dirty="0" err="1">
                <a:effectLst/>
                <a:latin typeface="system-ui"/>
              </a:rPr>
              <a:t>dranked</a:t>
            </a:r>
            <a:r>
              <a:rPr lang="en-US" sz="1200" b="0" i="0" dirty="0">
                <a:effectLst/>
                <a:latin typeface="system-ui"/>
              </a:rPr>
              <a:t> / drank three glasses of water.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(juice)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4. </a:t>
            </a:r>
            <a:r>
              <a:rPr lang="en-US" sz="1200" b="0" i="0" dirty="0">
                <a:effectLst/>
                <a:latin typeface="system-ui"/>
              </a:rPr>
              <a:t>She lost / </a:t>
            </a:r>
            <a:r>
              <a:rPr lang="en-US" sz="1200" b="0" i="0" dirty="0" err="1">
                <a:effectLst/>
                <a:latin typeface="system-ui"/>
              </a:rPr>
              <a:t>loist</a:t>
            </a:r>
            <a:r>
              <a:rPr lang="en-US" sz="1200" b="0" i="0" dirty="0">
                <a:effectLst/>
                <a:latin typeface="system-ui"/>
              </a:rPr>
              <a:t> her keys all the time.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(voice)</a:t>
            </a:r>
          </a:p>
          <a:p>
            <a:pPr algn="l"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5. </a:t>
            </a:r>
            <a:r>
              <a:rPr lang="en-US" sz="1200" b="0" i="0" dirty="0">
                <a:effectLst/>
                <a:latin typeface="system-ui"/>
              </a:rPr>
              <a:t>It </a:t>
            </a:r>
            <a:r>
              <a:rPr lang="en-US" sz="1200" b="0" i="0" dirty="0" err="1">
                <a:effectLst/>
                <a:latin typeface="system-ui"/>
              </a:rPr>
              <a:t>hadi</a:t>
            </a:r>
            <a:r>
              <a:rPr lang="en-US" sz="1200" b="0" i="0" dirty="0">
                <a:effectLst/>
                <a:latin typeface="system-ui"/>
              </a:rPr>
              <a:t> / had several colors.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6. </a:t>
            </a:r>
            <a:r>
              <a:rPr lang="en-US" sz="1200" b="0" i="0" dirty="0">
                <a:effectLst/>
                <a:latin typeface="system-ui"/>
              </a:rPr>
              <a:t>We took / </a:t>
            </a:r>
            <a:r>
              <a:rPr lang="en-US" sz="1200" b="0" i="0" dirty="0" err="1">
                <a:effectLst/>
                <a:latin typeface="system-ui"/>
              </a:rPr>
              <a:t>taked</a:t>
            </a:r>
            <a:r>
              <a:rPr lang="en-US" sz="1200" b="0" i="0" dirty="0">
                <a:effectLst/>
                <a:latin typeface="system-ui"/>
              </a:rPr>
              <a:t> two boxes.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(tickets)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7. </a:t>
            </a:r>
            <a:r>
              <a:rPr lang="en-US" sz="1200" b="0" i="0" dirty="0">
                <a:effectLst/>
                <a:latin typeface="system-ui"/>
              </a:rPr>
              <a:t>You wore / </a:t>
            </a:r>
            <a:r>
              <a:rPr lang="en-US" sz="1200" b="0" i="0" dirty="0" err="1">
                <a:effectLst/>
                <a:latin typeface="system-ui"/>
              </a:rPr>
              <a:t>wored</a:t>
            </a:r>
            <a:r>
              <a:rPr lang="en-US" sz="1200" b="0" i="0" dirty="0">
                <a:effectLst/>
                <a:latin typeface="system-ui"/>
              </a:rPr>
              <a:t> nice shirts.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(rings)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8. </a:t>
            </a:r>
            <a:r>
              <a:rPr lang="en-US" sz="1200" b="0" i="0" dirty="0">
                <a:effectLst/>
                <a:latin typeface="system-ui"/>
              </a:rPr>
              <a:t>They </a:t>
            </a:r>
            <a:r>
              <a:rPr lang="en-US" sz="1200" b="0" i="0" dirty="0" err="1">
                <a:effectLst/>
                <a:latin typeface="system-ui"/>
              </a:rPr>
              <a:t>wachied</a:t>
            </a:r>
            <a:r>
              <a:rPr lang="en-US" sz="1200" b="0" i="0" dirty="0">
                <a:effectLst/>
                <a:latin typeface="system-ui"/>
              </a:rPr>
              <a:t> / watched films at night.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(movies)</a:t>
            </a:r>
          </a:p>
          <a:p>
            <a:pPr algn="l"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9. </a:t>
            </a:r>
            <a:r>
              <a:rPr lang="en-US" sz="1200" b="0" i="0" dirty="0">
                <a:effectLst/>
                <a:latin typeface="system-ui"/>
              </a:rPr>
              <a:t>I mete / met my wife 9 years ago.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(5)</a:t>
            </a:r>
          </a:p>
          <a:p>
            <a:pPr algn="l"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10. </a:t>
            </a:r>
            <a:r>
              <a:rPr lang="en-US" sz="1200" b="0" i="0" dirty="0">
                <a:effectLst/>
                <a:latin typeface="system-ui"/>
              </a:rPr>
              <a:t>The rain stopped / </a:t>
            </a:r>
            <a:r>
              <a:rPr lang="en-US" sz="1200" b="0" i="0" dirty="0" err="1">
                <a:effectLst/>
                <a:latin typeface="system-ui"/>
              </a:rPr>
              <a:t>stped</a:t>
            </a:r>
            <a:r>
              <a:rPr lang="en-US" sz="1200" b="0" i="0" dirty="0">
                <a:effectLst/>
                <a:latin typeface="system-ui"/>
              </a:rPr>
              <a:t> an hour ago.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(30min)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9F6D380-820C-4F68-A697-18D84B72D88A}"/>
              </a:ext>
            </a:extLst>
          </p:cNvPr>
          <p:cNvSpPr txBox="1"/>
          <p:nvPr/>
        </p:nvSpPr>
        <p:spPr>
          <a:xfrm>
            <a:off x="284611" y="5564395"/>
            <a:ext cx="3482162" cy="3733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11. </a:t>
            </a:r>
            <a:r>
              <a:rPr lang="en-US" sz="1200" b="0" i="0" dirty="0">
                <a:effectLst/>
                <a:latin typeface="system-ui"/>
              </a:rPr>
              <a:t>We / good / were / friends. </a:t>
            </a:r>
          </a:p>
          <a:p>
            <a:pPr algn="l"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12. </a:t>
            </a:r>
            <a:r>
              <a:rPr lang="en-US" sz="1200" b="0" i="0" dirty="0">
                <a:effectLst/>
                <a:latin typeface="system-ui"/>
              </a:rPr>
              <a:t>I /my / forgot / wallet. </a:t>
            </a:r>
          </a:p>
          <a:p>
            <a:pPr algn="l"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13. </a:t>
            </a:r>
            <a:r>
              <a:rPr lang="en-US" sz="1200" b="0" i="0" dirty="0">
                <a:effectLst/>
                <a:latin typeface="system-ui"/>
              </a:rPr>
              <a:t>year / Last / I / to / traveled / Italy. </a:t>
            </a:r>
          </a:p>
          <a:p>
            <a:pPr algn="l"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14. </a:t>
            </a:r>
            <a:r>
              <a:rPr lang="en-US" sz="1200" b="0" i="0" dirty="0">
                <a:effectLst/>
                <a:latin typeface="system-ui"/>
              </a:rPr>
              <a:t>He / all / </a:t>
            </a:r>
            <a:r>
              <a:rPr lang="en-US" sz="1200" b="0" i="0" dirty="0" err="1">
                <a:effectLst/>
                <a:latin typeface="system-ui"/>
              </a:rPr>
              <a:t>exercices</a:t>
            </a:r>
            <a:r>
              <a:rPr lang="en-US" sz="1200" b="0" i="0" dirty="0">
                <a:effectLst/>
                <a:latin typeface="system-ui"/>
              </a:rPr>
              <a:t> / the / finished. 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system-ui"/>
              </a:rPr>
              <a:t>15. </a:t>
            </a:r>
            <a:r>
              <a:rPr lang="en-US" sz="1200" b="0" i="0" dirty="0">
                <a:effectLst/>
                <a:latin typeface="system-ui"/>
              </a:rPr>
              <a:t>I / the / last / class / missed / week.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system-ui"/>
              </a:rPr>
              <a:t>16. </a:t>
            </a:r>
            <a:r>
              <a:rPr lang="en-US" sz="1200" b="0" i="0" dirty="0">
                <a:effectLst/>
                <a:latin typeface="system-ui"/>
              </a:rPr>
              <a:t>She / a / smoked / </a:t>
            </a:r>
            <a:r>
              <a:rPr lang="en-US" sz="1200" b="0" i="0" dirty="0" err="1">
                <a:effectLst/>
                <a:latin typeface="system-ui"/>
              </a:rPr>
              <a:t>cigarrette</a:t>
            </a:r>
            <a:r>
              <a:rPr lang="en-US" sz="1200" b="0" i="0" dirty="0">
                <a:effectLst/>
                <a:latin typeface="system-ui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system-ui"/>
              </a:rPr>
              <a:t>17. </a:t>
            </a:r>
            <a:r>
              <a:rPr lang="en-US" sz="1200" b="0" i="0" dirty="0">
                <a:effectLst/>
                <a:latin typeface="system-ui"/>
              </a:rPr>
              <a:t>I / the / film / liked. 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system-ui"/>
              </a:rPr>
              <a:t>18. </a:t>
            </a:r>
            <a:r>
              <a:rPr lang="en-US" sz="1200" b="0" i="0" dirty="0">
                <a:effectLst/>
                <a:latin typeface="system-ui"/>
              </a:rPr>
              <a:t>They / to / music/ listened. 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system-ui"/>
              </a:rPr>
              <a:t>19. </a:t>
            </a:r>
            <a:r>
              <a:rPr lang="en-US" sz="1200" b="0" i="0" dirty="0">
                <a:effectLst/>
                <a:latin typeface="system-ui"/>
              </a:rPr>
              <a:t>We / to / church went / yesterday. 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system-ui"/>
              </a:rPr>
              <a:t>20. </a:t>
            </a:r>
            <a:r>
              <a:rPr lang="en-US" sz="1200" b="0" i="0" dirty="0">
                <a:effectLst/>
                <a:latin typeface="system-ui"/>
              </a:rPr>
              <a:t>Jane / her / changed / place. 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479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1804" y="996936"/>
            <a:ext cx="1146876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90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3 - 7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90449B-CF41-428A-A47F-39F55E652ADA}"/>
              </a:ext>
            </a:extLst>
          </p:cNvPr>
          <p:cNvSpPr txBox="1"/>
          <p:nvPr/>
        </p:nvSpPr>
        <p:spPr>
          <a:xfrm>
            <a:off x="371965" y="976835"/>
            <a:ext cx="1146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0379816-5013-460B-84FE-C8057D4DC49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03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F969DE5-FFE2-4AAC-8D40-CEB7D2A63A5D}"/>
              </a:ext>
            </a:extLst>
          </p:cNvPr>
          <p:cNvSpPr txBox="1"/>
          <p:nvPr/>
        </p:nvSpPr>
        <p:spPr>
          <a:xfrm>
            <a:off x="5177632" y="690252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Tense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9A94C15-FBDD-41AB-9D23-12095757CBA3}"/>
              </a:ext>
            </a:extLst>
          </p:cNvPr>
          <p:cNvSpPr txBox="1"/>
          <p:nvPr/>
        </p:nvSpPr>
        <p:spPr>
          <a:xfrm>
            <a:off x="311804" y="1761611"/>
            <a:ext cx="5768162" cy="7427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1. </a:t>
            </a:r>
            <a:r>
              <a:rPr lang="en-US" sz="1200" i="0" dirty="0">
                <a:effectLst/>
                <a:latin typeface="system-ui"/>
              </a:rPr>
              <a:t>What did you do for your last birthday?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2. </a:t>
            </a:r>
            <a:r>
              <a:rPr lang="en-US" sz="1200" i="0" dirty="0">
                <a:effectLst/>
                <a:latin typeface="system-ui"/>
              </a:rPr>
              <a:t>Did you study hard in high school?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3. </a:t>
            </a:r>
            <a:r>
              <a:rPr lang="en-US" sz="1200" i="0" dirty="0">
                <a:effectLst/>
                <a:latin typeface="system-ui"/>
              </a:rPr>
              <a:t>Where did you go last weekend?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4. </a:t>
            </a:r>
            <a:r>
              <a:rPr lang="en-US" sz="1200" i="0" dirty="0">
                <a:effectLst/>
                <a:latin typeface="system-ui"/>
              </a:rPr>
              <a:t>What did you eat last dinner?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5. </a:t>
            </a:r>
            <a:r>
              <a:rPr lang="en-US" sz="1200" i="0" dirty="0">
                <a:effectLst/>
                <a:latin typeface="system-ui"/>
              </a:rPr>
              <a:t>Did you paint your house last year?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6. </a:t>
            </a:r>
            <a:r>
              <a:rPr lang="en-US" sz="1200" i="0" dirty="0">
                <a:effectLst/>
                <a:latin typeface="system-ui"/>
              </a:rPr>
              <a:t>What color towel did you use last time?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7. </a:t>
            </a:r>
            <a:r>
              <a:rPr lang="en-US" sz="1200" i="0" dirty="0">
                <a:effectLst/>
                <a:latin typeface="system-ui"/>
              </a:rPr>
              <a:t>Did they lose the match?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8. </a:t>
            </a:r>
            <a:r>
              <a:rPr lang="en-US" sz="1200" i="0" dirty="0">
                <a:effectLst/>
                <a:latin typeface="system-ui"/>
              </a:rPr>
              <a:t>Did you have dinner last night?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9. </a:t>
            </a:r>
            <a:r>
              <a:rPr lang="en-US" sz="1200" i="0" dirty="0">
                <a:effectLst/>
                <a:latin typeface="system-ui"/>
              </a:rPr>
              <a:t>Did you just call Jane?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10. </a:t>
            </a:r>
            <a:r>
              <a:rPr lang="en-US" sz="1200" i="0" dirty="0">
                <a:effectLst/>
                <a:latin typeface="system-ui"/>
              </a:rPr>
              <a:t>Did Phillip buy his mother a gift?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11. </a:t>
            </a:r>
            <a:r>
              <a:rPr lang="en-US" sz="1200" i="0" dirty="0">
                <a:effectLst/>
                <a:latin typeface="system-ui"/>
              </a:rPr>
              <a:t>Did Amanda sing at the festival?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12. </a:t>
            </a:r>
            <a:r>
              <a:rPr lang="en-US" sz="1200" i="0" dirty="0">
                <a:effectLst/>
                <a:latin typeface="system-ui"/>
              </a:rPr>
              <a:t>Did John give you all this money?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13. </a:t>
            </a:r>
            <a:r>
              <a:rPr lang="en-US" sz="1200" i="0" dirty="0">
                <a:effectLst/>
                <a:latin typeface="system-ui"/>
              </a:rPr>
              <a:t>Did you watch tv last night?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14. </a:t>
            </a:r>
            <a:r>
              <a:rPr lang="en-US" sz="1200" i="0" dirty="0">
                <a:effectLst/>
                <a:latin typeface="system-ui"/>
              </a:rPr>
              <a:t>Did you enjoy the party yesterday?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15. </a:t>
            </a:r>
            <a:r>
              <a:rPr lang="en-US" sz="1200" i="0" dirty="0">
                <a:effectLst/>
                <a:latin typeface="system-ui"/>
              </a:rPr>
              <a:t>Did she like the surprise?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16.</a:t>
            </a:r>
            <a:r>
              <a:rPr lang="en-US" sz="1200" i="0" dirty="0">
                <a:effectLst/>
                <a:latin typeface="system-ui"/>
              </a:rPr>
              <a:t> Did he arrive on time?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17</a:t>
            </a:r>
            <a:r>
              <a:rPr lang="en-US" sz="1200" i="0" dirty="0">
                <a:effectLst/>
                <a:latin typeface="system-ui"/>
              </a:rPr>
              <a:t>. What did you say to Bob?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18. </a:t>
            </a:r>
            <a:r>
              <a:rPr lang="en-US" sz="1200" i="0" dirty="0">
                <a:effectLst/>
                <a:latin typeface="system-ui"/>
              </a:rPr>
              <a:t>Did they bring their friends?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19. </a:t>
            </a:r>
            <a:r>
              <a:rPr lang="en-US" sz="1200" i="0" dirty="0">
                <a:effectLst/>
                <a:latin typeface="system-ui"/>
              </a:rPr>
              <a:t>Did you have a nice weekend?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20. </a:t>
            </a:r>
            <a:r>
              <a:rPr lang="en-US" sz="1200" i="0" dirty="0">
                <a:effectLst/>
                <a:latin typeface="system-ui"/>
              </a:rPr>
              <a:t>What did you have for dinner last night?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212570" y="1168078"/>
            <a:ext cx="2703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399" y="9372314"/>
            <a:ext cx="6553199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4 - 7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541BBCE2-740A-414B-8B6A-BEBD3110344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03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9D96F1-6906-4D8F-9D95-7EBAE2B727A4}"/>
              </a:ext>
            </a:extLst>
          </p:cNvPr>
          <p:cNvSpPr txBox="1"/>
          <p:nvPr/>
        </p:nvSpPr>
        <p:spPr>
          <a:xfrm>
            <a:off x="5177632" y="690252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Tense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112FDF-2F2E-4AF9-A5DE-5E7BBF23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89" y="1580239"/>
            <a:ext cx="4015111" cy="311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CDE706-1427-45E4-9176-36AA05592842}"/>
              </a:ext>
            </a:extLst>
          </p:cNvPr>
          <p:cNvSpPr txBox="1"/>
          <p:nvPr/>
        </p:nvSpPr>
        <p:spPr>
          <a:xfrm>
            <a:off x="161036" y="2027287"/>
            <a:ext cx="22052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dirty="0">
                <a:solidFill>
                  <a:schemeClr val="accent6"/>
                </a:solidFill>
                <a:latin typeface="system-ui"/>
              </a:rPr>
              <a:t>a) </a:t>
            </a:r>
            <a:r>
              <a:rPr lang="pt-BR" sz="1200" b="0" i="0" dirty="0">
                <a:effectLst/>
                <a:latin typeface="system-ui"/>
              </a:rPr>
              <a:t>How </a:t>
            </a:r>
            <a:r>
              <a:rPr lang="pt-BR" sz="1200" b="0" i="0" dirty="0" err="1">
                <a:effectLst/>
                <a:latin typeface="system-ui"/>
              </a:rPr>
              <a:t>often</a:t>
            </a:r>
            <a:r>
              <a:rPr lang="pt-BR" sz="1200" b="0" i="0" dirty="0">
                <a:effectLst/>
                <a:latin typeface="system-ui"/>
              </a:rPr>
              <a:t> do </a:t>
            </a:r>
            <a:r>
              <a:rPr lang="pt-BR" sz="1200" b="0" i="0" dirty="0" err="1">
                <a:effectLst/>
                <a:latin typeface="system-ui"/>
              </a:rPr>
              <a:t>you</a:t>
            </a:r>
            <a:r>
              <a:rPr lang="pt-BR" sz="1200" b="0" i="0" dirty="0">
                <a:effectLst/>
                <a:latin typeface="system-ui"/>
              </a:rPr>
              <a:t> </a:t>
            </a:r>
            <a:r>
              <a:rPr lang="pt-BR" sz="1200" b="0" i="0" dirty="0" err="1">
                <a:effectLst/>
                <a:latin typeface="system-ui"/>
              </a:rPr>
              <a:t>eat</a:t>
            </a:r>
            <a:r>
              <a:rPr lang="pt-BR" sz="1200" b="0" i="0" dirty="0">
                <a:effectLst/>
                <a:latin typeface="system-ui"/>
              </a:rPr>
              <a:t> </a:t>
            </a:r>
            <a:r>
              <a:rPr lang="pt-BR" sz="1200" b="0" i="0" dirty="0" err="1">
                <a:effectLst/>
                <a:latin typeface="system-ui"/>
              </a:rPr>
              <a:t>fruits</a:t>
            </a:r>
            <a:r>
              <a:rPr lang="pt-BR" sz="1200" b="0" i="0" dirty="0">
                <a:effectLst/>
                <a:latin typeface="system-ui"/>
              </a:rPr>
              <a:t>?</a:t>
            </a:r>
          </a:p>
          <a:p>
            <a:pPr algn="l"/>
            <a:endParaRPr lang="pt-BR" sz="1200" b="0" i="0" dirty="0">
              <a:effectLst/>
              <a:latin typeface="system-ui"/>
            </a:endParaRPr>
          </a:p>
          <a:p>
            <a:pPr algn="l"/>
            <a:br>
              <a:rPr lang="pt-BR" sz="1200" b="0" i="0" dirty="0">
                <a:effectLst/>
                <a:latin typeface="system-ui"/>
              </a:rPr>
            </a:br>
            <a:r>
              <a:rPr lang="pt-BR" sz="1200" b="1" dirty="0">
                <a:solidFill>
                  <a:schemeClr val="accent6"/>
                </a:solidFill>
                <a:latin typeface="system-ui"/>
              </a:rPr>
              <a:t>b) </a:t>
            </a:r>
            <a:r>
              <a:rPr lang="pt-BR" sz="1200" dirty="0">
                <a:latin typeface="system-ui"/>
              </a:rPr>
              <a:t>What is </a:t>
            </a:r>
            <a:r>
              <a:rPr lang="pt-BR" sz="1200" dirty="0" err="1">
                <a:latin typeface="system-ui"/>
              </a:rPr>
              <a:t>your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favourite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fruit</a:t>
            </a:r>
            <a:r>
              <a:rPr lang="pt-BR" sz="1200" dirty="0">
                <a:latin typeface="system-ui"/>
              </a:rPr>
              <a:t>?</a:t>
            </a:r>
          </a:p>
          <a:p>
            <a:pPr algn="l"/>
            <a:endParaRPr lang="pt-BR" sz="1200" b="0" i="0" dirty="0">
              <a:effectLst/>
              <a:latin typeface="system-ui"/>
            </a:endParaRPr>
          </a:p>
          <a:p>
            <a:pPr algn="l"/>
            <a:br>
              <a:rPr lang="pt-BR" sz="1200" b="0" i="0" dirty="0">
                <a:effectLst/>
                <a:latin typeface="system-ui"/>
              </a:rPr>
            </a:br>
            <a:r>
              <a:rPr lang="pt-BR" sz="1200" b="1" dirty="0">
                <a:solidFill>
                  <a:schemeClr val="accent6"/>
                </a:solidFill>
                <a:latin typeface="system-ui"/>
              </a:rPr>
              <a:t>c) </a:t>
            </a:r>
            <a:r>
              <a:rPr lang="pt-BR" sz="1200" dirty="0">
                <a:latin typeface="system-ui"/>
              </a:rPr>
              <a:t>Do </a:t>
            </a:r>
            <a:r>
              <a:rPr lang="pt-BR" sz="1200" dirty="0" err="1">
                <a:latin typeface="system-ui"/>
              </a:rPr>
              <a:t>you</a:t>
            </a:r>
            <a:r>
              <a:rPr lang="pt-BR" sz="1200" dirty="0">
                <a:latin typeface="system-ui"/>
              </a:rPr>
              <a:t> like to </a:t>
            </a:r>
            <a:r>
              <a:rPr lang="pt-BR" sz="1200" dirty="0" err="1">
                <a:latin typeface="system-ui"/>
              </a:rPr>
              <a:t>eat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fruits</a:t>
            </a:r>
            <a:r>
              <a:rPr lang="pt-BR" sz="1200" dirty="0">
                <a:latin typeface="system-ui"/>
              </a:rPr>
              <a:t> in the </a:t>
            </a:r>
            <a:r>
              <a:rPr lang="pt-BR" sz="1200" dirty="0" err="1">
                <a:latin typeface="system-ui"/>
              </a:rPr>
              <a:t>morning</a:t>
            </a:r>
            <a:r>
              <a:rPr lang="pt-BR" sz="1200" dirty="0">
                <a:latin typeface="system-ui"/>
              </a:rPr>
              <a:t>?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4D3692A-7347-4E20-8479-41E05A7E67C2}"/>
              </a:ext>
            </a:extLst>
          </p:cNvPr>
          <p:cNvSpPr txBox="1"/>
          <p:nvPr/>
        </p:nvSpPr>
        <p:spPr>
          <a:xfrm>
            <a:off x="1283456" y="150610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FRUITS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378AB115-204F-4B16-A2E3-DF87426ED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24" y="5315249"/>
            <a:ext cx="4302924" cy="291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A968B4C7-AC81-4629-80BB-502AA047421E}"/>
              </a:ext>
            </a:extLst>
          </p:cNvPr>
          <p:cNvSpPr txBox="1"/>
          <p:nvPr/>
        </p:nvSpPr>
        <p:spPr>
          <a:xfrm>
            <a:off x="1160944" y="51988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DRINKS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4CD20CE-A041-420D-89AE-579350F2EBE8}"/>
              </a:ext>
            </a:extLst>
          </p:cNvPr>
          <p:cNvSpPr txBox="1"/>
          <p:nvPr/>
        </p:nvSpPr>
        <p:spPr>
          <a:xfrm>
            <a:off x="159557" y="5671897"/>
            <a:ext cx="22052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dirty="0">
                <a:solidFill>
                  <a:schemeClr val="accent6"/>
                </a:solidFill>
                <a:latin typeface="system-ui"/>
              </a:rPr>
              <a:t>a) </a:t>
            </a:r>
            <a:r>
              <a:rPr lang="pt-BR" sz="1200" b="0" i="0" dirty="0">
                <a:effectLst/>
                <a:latin typeface="system-ui"/>
              </a:rPr>
              <a:t>How </a:t>
            </a:r>
            <a:r>
              <a:rPr lang="pt-BR" sz="1200" b="0" i="0" dirty="0" err="1">
                <a:effectLst/>
                <a:latin typeface="system-ui"/>
              </a:rPr>
              <a:t>often</a:t>
            </a:r>
            <a:r>
              <a:rPr lang="pt-BR" sz="1200" b="0" i="0" dirty="0">
                <a:effectLst/>
                <a:latin typeface="system-ui"/>
              </a:rPr>
              <a:t> do </a:t>
            </a:r>
            <a:r>
              <a:rPr lang="pt-BR" sz="1200" b="0" i="0" dirty="0" err="1">
                <a:effectLst/>
                <a:latin typeface="system-ui"/>
              </a:rPr>
              <a:t>you</a:t>
            </a:r>
            <a:r>
              <a:rPr lang="pt-BR" sz="1200" b="0" i="0" dirty="0">
                <a:effectLst/>
                <a:latin typeface="system-ui"/>
              </a:rPr>
              <a:t> drink </a:t>
            </a:r>
            <a:r>
              <a:rPr lang="pt-BR" sz="1200" b="0" i="0" dirty="0" err="1">
                <a:effectLst/>
                <a:latin typeface="system-ui"/>
              </a:rPr>
              <a:t>coke</a:t>
            </a:r>
            <a:r>
              <a:rPr lang="pt-BR" sz="1200" b="0" i="0" dirty="0">
                <a:effectLst/>
                <a:latin typeface="system-ui"/>
              </a:rPr>
              <a:t>?</a:t>
            </a:r>
          </a:p>
          <a:p>
            <a:pPr algn="l"/>
            <a:endParaRPr lang="pt-BR" sz="1200" b="0" i="0" dirty="0">
              <a:effectLst/>
              <a:latin typeface="system-ui"/>
            </a:endParaRPr>
          </a:p>
          <a:p>
            <a:pPr algn="l"/>
            <a:br>
              <a:rPr lang="pt-BR" sz="1200" b="0" i="0" dirty="0">
                <a:effectLst/>
                <a:latin typeface="system-ui"/>
              </a:rPr>
            </a:br>
            <a:r>
              <a:rPr lang="pt-BR" sz="1200" b="1" dirty="0">
                <a:solidFill>
                  <a:schemeClr val="accent6"/>
                </a:solidFill>
                <a:latin typeface="system-ui"/>
              </a:rPr>
              <a:t>b) </a:t>
            </a:r>
            <a:r>
              <a:rPr lang="pt-BR" sz="1200" dirty="0">
                <a:latin typeface="system-ui"/>
              </a:rPr>
              <a:t>What is </a:t>
            </a:r>
            <a:r>
              <a:rPr lang="pt-BR" sz="1200" dirty="0" err="1">
                <a:latin typeface="system-ui"/>
              </a:rPr>
              <a:t>your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favourite</a:t>
            </a:r>
            <a:r>
              <a:rPr lang="pt-BR" sz="1200" dirty="0">
                <a:latin typeface="system-ui"/>
              </a:rPr>
              <a:t> drink?</a:t>
            </a:r>
          </a:p>
          <a:p>
            <a:pPr algn="l"/>
            <a:endParaRPr lang="pt-BR" sz="1200" b="0" i="0" dirty="0">
              <a:effectLst/>
              <a:latin typeface="system-ui"/>
            </a:endParaRPr>
          </a:p>
          <a:p>
            <a:pPr algn="l"/>
            <a:br>
              <a:rPr lang="pt-BR" sz="1200" b="0" i="0" dirty="0">
                <a:effectLst/>
                <a:latin typeface="system-ui"/>
              </a:rPr>
            </a:br>
            <a:r>
              <a:rPr lang="pt-BR" sz="1200" b="1" dirty="0">
                <a:solidFill>
                  <a:schemeClr val="accent6"/>
                </a:solidFill>
                <a:latin typeface="system-ui"/>
              </a:rPr>
              <a:t>c) </a:t>
            </a:r>
            <a:r>
              <a:rPr lang="pt-BR" sz="1200" dirty="0">
                <a:latin typeface="system-ui"/>
              </a:rPr>
              <a:t>Do </a:t>
            </a:r>
            <a:r>
              <a:rPr lang="pt-BR" sz="1200" dirty="0" err="1">
                <a:latin typeface="system-ui"/>
              </a:rPr>
              <a:t>you</a:t>
            </a:r>
            <a:r>
              <a:rPr lang="pt-BR" sz="1200" dirty="0">
                <a:latin typeface="system-ui"/>
              </a:rPr>
              <a:t> like to drink </a:t>
            </a:r>
            <a:r>
              <a:rPr lang="pt-BR" sz="1200" dirty="0" err="1">
                <a:latin typeface="system-ui"/>
              </a:rPr>
              <a:t>beer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at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night</a:t>
            </a:r>
            <a:r>
              <a:rPr lang="pt-BR" sz="1200" dirty="0">
                <a:latin typeface="system-ui"/>
              </a:rPr>
              <a:t>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057769-FF77-4765-904C-34B085BD5F95}"/>
              </a:ext>
            </a:extLst>
          </p:cNvPr>
          <p:cNvSpPr/>
          <p:nvPr/>
        </p:nvSpPr>
        <p:spPr>
          <a:xfrm>
            <a:off x="2364824" y="2095463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2B19A4C-2FEB-4B42-A58C-EB2D2344AB8A}"/>
              </a:ext>
            </a:extLst>
          </p:cNvPr>
          <p:cNvSpPr/>
          <p:nvPr/>
        </p:nvSpPr>
        <p:spPr>
          <a:xfrm>
            <a:off x="4296844" y="7810537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9FA0216-D876-4815-AD5C-CA989862465A}"/>
              </a:ext>
            </a:extLst>
          </p:cNvPr>
          <p:cNvSpPr/>
          <p:nvPr/>
        </p:nvSpPr>
        <p:spPr>
          <a:xfrm>
            <a:off x="5852830" y="3992729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AC5C431-EC58-41AF-9869-03CF24258FC5}"/>
              </a:ext>
            </a:extLst>
          </p:cNvPr>
          <p:cNvSpPr/>
          <p:nvPr/>
        </p:nvSpPr>
        <p:spPr>
          <a:xfrm>
            <a:off x="3404220" y="3978101"/>
            <a:ext cx="639639" cy="152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5F4D222-4903-4265-8303-C7C07BC6FF9B}"/>
              </a:ext>
            </a:extLst>
          </p:cNvPr>
          <p:cNvSpPr/>
          <p:nvPr/>
        </p:nvSpPr>
        <p:spPr>
          <a:xfrm>
            <a:off x="4079871" y="4621910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C4A17F4-5ABD-422A-B305-862C0ECA39E9}"/>
              </a:ext>
            </a:extLst>
          </p:cNvPr>
          <p:cNvSpPr/>
          <p:nvPr/>
        </p:nvSpPr>
        <p:spPr>
          <a:xfrm>
            <a:off x="3877004" y="3437612"/>
            <a:ext cx="828330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A0E4241-E892-4C7D-B19F-6638336530D0}"/>
              </a:ext>
            </a:extLst>
          </p:cNvPr>
          <p:cNvSpPr/>
          <p:nvPr/>
        </p:nvSpPr>
        <p:spPr>
          <a:xfrm>
            <a:off x="5177632" y="3410357"/>
            <a:ext cx="734070" cy="140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7381E51-FA52-4CD3-A20E-C8445C0E318E}"/>
              </a:ext>
            </a:extLst>
          </p:cNvPr>
          <p:cNvSpPr/>
          <p:nvPr/>
        </p:nvSpPr>
        <p:spPr>
          <a:xfrm>
            <a:off x="2898253" y="2774174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7C645F9-78E5-4E81-A8EE-293D4D867F48}"/>
              </a:ext>
            </a:extLst>
          </p:cNvPr>
          <p:cNvSpPr/>
          <p:nvPr/>
        </p:nvSpPr>
        <p:spPr>
          <a:xfrm>
            <a:off x="4043860" y="2095463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EC66C56-2D18-4A72-90CF-E14EA08BB943}"/>
              </a:ext>
            </a:extLst>
          </p:cNvPr>
          <p:cNvSpPr/>
          <p:nvPr/>
        </p:nvSpPr>
        <p:spPr>
          <a:xfrm>
            <a:off x="2940228" y="2095463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1388076-10BD-4B0D-8B11-686B5DB72813}"/>
              </a:ext>
            </a:extLst>
          </p:cNvPr>
          <p:cNvSpPr/>
          <p:nvPr/>
        </p:nvSpPr>
        <p:spPr>
          <a:xfrm>
            <a:off x="5695033" y="6965289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65C58F60-D3C0-4011-861F-51C4BB1F1BA0}"/>
              </a:ext>
            </a:extLst>
          </p:cNvPr>
          <p:cNvSpPr/>
          <p:nvPr/>
        </p:nvSpPr>
        <p:spPr>
          <a:xfrm>
            <a:off x="4843491" y="6227133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C39DF74-DF37-41F2-A25A-115EADEFE325}"/>
              </a:ext>
            </a:extLst>
          </p:cNvPr>
          <p:cNvSpPr/>
          <p:nvPr/>
        </p:nvSpPr>
        <p:spPr>
          <a:xfrm>
            <a:off x="3510903" y="6219387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99CFA6D-02EA-4C4E-8A07-0D71AA0416D0}"/>
              </a:ext>
            </a:extLst>
          </p:cNvPr>
          <p:cNvSpPr/>
          <p:nvPr/>
        </p:nvSpPr>
        <p:spPr>
          <a:xfrm>
            <a:off x="2585181" y="6227133"/>
            <a:ext cx="742810" cy="1821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505B646-EC40-4F82-A5EB-9B820ED6C7F6}"/>
              </a:ext>
            </a:extLst>
          </p:cNvPr>
          <p:cNvSpPr/>
          <p:nvPr/>
        </p:nvSpPr>
        <p:spPr>
          <a:xfrm>
            <a:off x="3404220" y="7810537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COMMON SENTENCES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E2B3AFFA-0A75-4D25-B220-37F438D11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5" t="62828" r="70139" b="31984"/>
          <a:stretch/>
        </p:blipFill>
        <p:spPr>
          <a:xfrm>
            <a:off x="3428999" y="4076357"/>
            <a:ext cx="277246" cy="264643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7321984-ED82-4564-A740-F2E3E7FFE2A4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– 7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617C3B6-4603-47DE-9AD0-8F34E91A50C4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03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E775A92-2310-41F6-88A6-8A47391CD2E0}"/>
              </a:ext>
            </a:extLst>
          </p:cNvPr>
          <p:cNvSpPr txBox="1"/>
          <p:nvPr/>
        </p:nvSpPr>
        <p:spPr>
          <a:xfrm>
            <a:off x="5177632" y="690252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Tense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152400" y="1377209"/>
            <a:ext cx="6025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</a:rPr>
              <a:t>  11. </a:t>
            </a:r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Crie frases para os </a:t>
            </a:r>
            <a:r>
              <a:rPr lang="pt-BR" sz="1200" b="1" i="1" dirty="0" err="1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videos</a:t>
            </a:r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 com 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How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was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- 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was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about to -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Don’t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ever - 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How do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like: </a:t>
            </a:r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chemeClr val="accent6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4B26674-44B9-44D3-A5CA-EF398A6DF8FE}"/>
              </a:ext>
            </a:extLst>
          </p:cNvPr>
          <p:cNvSpPr txBox="1"/>
          <p:nvPr/>
        </p:nvSpPr>
        <p:spPr>
          <a:xfrm>
            <a:off x="280376" y="2984819"/>
            <a:ext cx="20281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</a:rPr>
              <a:t>11. 1 </a:t>
            </a:r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Crie novas frases com: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D76EA8F-017E-44EC-9132-C5A11433E29E}"/>
              </a:ext>
            </a:extLst>
          </p:cNvPr>
          <p:cNvSpPr txBox="1"/>
          <p:nvPr/>
        </p:nvSpPr>
        <p:spPr>
          <a:xfrm>
            <a:off x="198960" y="4069147"/>
            <a:ext cx="6025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</a:rPr>
              <a:t>  11.2 </a:t>
            </a:r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Escute os áudios no site e escreva abaixo:</a:t>
            </a:r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</a:rPr>
              <a:t>	</a:t>
            </a:r>
            <a:endParaRPr lang="pt-BR" sz="1200" dirty="0">
              <a:solidFill>
                <a:schemeClr val="accent6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433253E-C003-48AB-9890-19F9E9B8EB4A}"/>
              </a:ext>
            </a:extLst>
          </p:cNvPr>
          <p:cNvSpPr txBox="1"/>
          <p:nvPr/>
        </p:nvSpPr>
        <p:spPr>
          <a:xfrm>
            <a:off x="477314" y="3227521"/>
            <a:ext cx="41481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How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was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was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about to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Don’t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ever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How do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like: </a:t>
            </a:r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chemeClr val="accent6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35F42F-49C5-4018-B12A-1CA7789056BE}"/>
              </a:ext>
            </a:extLst>
          </p:cNvPr>
          <p:cNvSpPr txBox="1"/>
          <p:nvPr/>
        </p:nvSpPr>
        <p:spPr>
          <a:xfrm>
            <a:off x="305864" y="4356775"/>
            <a:ext cx="574196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EA3DAA-0344-4729-8B16-2BEB7CE45CD9}"/>
              </a:ext>
            </a:extLst>
          </p:cNvPr>
          <p:cNvSpPr txBox="1"/>
          <p:nvPr/>
        </p:nvSpPr>
        <p:spPr>
          <a:xfrm>
            <a:off x="3428999" y="4341000"/>
            <a:ext cx="574196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+mj-lt"/>
              <a:buAutoNum type="alphaUcPeriod" startAt="3"/>
            </a:pPr>
            <a:r>
              <a:rPr lang="pt-BR" sz="1200" dirty="0"/>
              <a:t> 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+mj-lt"/>
              <a:buAutoNum type="alphaUcPeriod" startAt="3"/>
            </a:pPr>
            <a:r>
              <a:rPr lang="pt-BR" sz="1200" dirty="0"/>
              <a:t> 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FF7A10D6-F34E-4EA9-8A46-9DA2EAE14968}"/>
              </a:ext>
            </a:extLst>
          </p:cNvPr>
          <p:cNvSpPr/>
          <p:nvPr/>
        </p:nvSpPr>
        <p:spPr>
          <a:xfrm>
            <a:off x="309087" y="5047903"/>
            <a:ext cx="1507681" cy="2976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PHRASAL VERBS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C8C0622-9791-4852-AB08-D9ADFBEA790A}"/>
              </a:ext>
            </a:extLst>
          </p:cNvPr>
          <p:cNvSpPr txBox="1"/>
          <p:nvPr/>
        </p:nvSpPr>
        <p:spPr>
          <a:xfrm>
            <a:off x="236895" y="5478583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</a:rPr>
              <a:t>) </a:t>
            </a:r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Complete as</a:t>
            </a:r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</a:rPr>
              <a:t> frases com os Phrasal Verbs:</a:t>
            </a:r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chemeClr val="accent6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2F701C13-BC00-4697-A2DF-E59554CED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4906384"/>
            <a:ext cx="612334" cy="612334"/>
          </a:xfrm>
          <a:prstGeom prst="rect">
            <a:avLst/>
          </a:prstGeom>
        </p:spPr>
      </p:pic>
      <p:pic>
        <p:nvPicPr>
          <p:cNvPr id="54" name="Picture 2" descr="do over - ArtsConnection Teen Programs">
            <a:extLst>
              <a:ext uri="{FF2B5EF4-FFF2-40B4-BE49-F238E27FC236}">
                <a16:creationId xmlns:a16="http://schemas.microsoft.com/office/drawing/2014/main" id="{899EF88C-BDFF-4851-BAAB-51F4F5EA7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861" y="6212270"/>
            <a:ext cx="1160757" cy="6494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Should You Drop Everything for Drop-in Guests?">
            <a:extLst>
              <a:ext uri="{FF2B5EF4-FFF2-40B4-BE49-F238E27FC236}">
                <a16:creationId xmlns:a16="http://schemas.microsoft.com/office/drawing/2014/main" id="{C9ECED3D-0049-4207-BAE9-A2D8634BF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12" y="7163677"/>
            <a:ext cx="1172510" cy="8299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What to Do When Things Fall Apart - Mindful">
            <a:extLst>
              <a:ext uri="{FF2B5EF4-FFF2-40B4-BE49-F238E27FC236}">
                <a16:creationId xmlns:a16="http://schemas.microsoft.com/office/drawing/2014/main" id="{9C045A40-ADDD-4D2E-941D-98FFB349A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0" r="20621"/>
          <a:stretch/>
        </p:blipFill>
        <p:spPr bwMode="auto">
          <a:xfrm>
            <a:off x="5341358" y="8239125"/>
            <a:ext cx="1131012" cy="9993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52C641CA-46A2-4B1E-BD77-24E0FA22C39B}"/>
              </a:ext>
            </a:extLst>
          </p:cNvPr>
          <p:cNvSpPr txBox="1"/>
          <p:nvPr/>
        </p:nvSpPr>
        <p:spPr>
          <a:xfrm>
            <a:off x="330248" y="5716260"/>
            <a:ext cx="5280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Do over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(do again)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fazer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novamente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;</a:t>
            </a:r>
          </a:p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Drop by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(come for a quick visit)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uma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passada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aparecer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sem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hora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marcada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;</a:t>
            </a:r>
          </a:p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Fall apart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(break into pieces)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desmoronar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desfazer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-se</a:t>
            </a:r>
            <a:endParaRPr lang="pt-BR" sz="12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44C6D150-CA06-4CC1-832F-4DCD8EBFBDDC}"/>
              </a:ext>
            </a:extLst>
          </p:cNvPr>
          <p:cNvSpPr txBox="1"/>
          <p:nvPr/>
        </p:nvSpPr>
        <p:spPr>
          <a:xfrm>
            <a:off x="488478" y="6400592"/>
            <a:ext cx="4708533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>
                <a:latin typeface="system-ui"/>
              </a:rPr>
              <a:t>Y</a:t>
            </a:r>
            <a:r>
              <a:rPr lang="en-US" sz="1200" b="0" i="0" dirty="0">
                <a:effectLst/>
                <a:latin typeface="system-ui"/>
              </a:rPr>
              <a:t>ou'll have to </a:t>
            </a:r>
            <a:r>
              <a:rPr lang="en-US" sz="1200" dirty="0">
                <a:latin typeface="system-ui"/>
              </a:rPr>
              <a:t> _____________ </a:t>
            </a:r>
            <a:r>
              <a:rPr lang="en-US" sz="1200" b="0" i="0" dirty="0">
                <a:effectLst/>
                <a:latin typeface="system-ui"/>
              </a:rPr>
              <a:t>the work; it's a mess.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>
                <a:latin typeface="system-ui"/>
              </a:rPr>
              <a:t>If you buy cheap shoes, they'll  _____________ after a few months.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>
                <a:latin typeface="system-ui"/>
              </a:rPr>
              <a:t>What are we _____________ here?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>
                <a:latin typeface="system-ui"/>
              </a:rPr>
              <a:t>_____________ my home this evening.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>
                <a:latin typeface="system-ui"/>
              </a:rPr>
              <a:t>What do you generally  _____________ the weekend?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>
                <a:latin typeface="system-ui"/>
              </a:rPr>
              <a:t>Why not  _____________ and buy a ticket?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b="0" i="0" dirty="0">
                <a:effectLst/>
                <a:latin typeface="system-ui"/>
              </a:rPr>
              <a:t>Don't be reckless or your plans may </a:t>
            </a:r>
            <a:r>
              <a:rPr lang="en-US" sz="1200" dirty="0">
                <a:latin typeface="system-ui"/>
              </a:rPr>
              <a:t> _____________ 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>
                <a:latin typeface="system-ui"/>
              </a:rPr>
              <a:t>When people  _____________ to see her, she sends them away.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b="0" i="0" dirty="0">
                <a:effectLst/>
                <a:latin typeface="system-ui"/>
              </a:rPr>
              <a:t>After his wife died, he began to </a:t>
            </a:r>
            <a:r>
              <a:rPr lang="en-US" sz="1200" dirty="0">
                <a:latin typeface="system-ui"/>
              </a:rPr>
              <a:t> _____________</a:t>
            </a:r>
            <a:r>
              <a:rPr lang="en-US" sz="1200" b="0" i="0" dirty="0">
                <a:effectLst/>
                <a:latin typeface="system-ui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system-ui"/>
            </a:endParaRPr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D095205-0D59-40F2-9AFA-A59F382F2B4B}"/>
              </a:ext>
            </a:extLst>
          </p:cNvPr>
          <p:cNvGrpSpPr/>
          <p:nvPr/>
        </p:nvGrpSpPr>
        <p:grpSpPr>
          <a:xfrm>
            <a:off x="5169078" y="1672373"/>
            <a:ext cx="1295946" cy="763846"/>
            <a:chOff x="5169078" y="1672373"/>
            <a:chExt cx="1295946" cy="763846"/>
          </a:xfrm>
        </p:grpSpPr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8CD22C35-6AFC-4E04-B07E-8F6B8CF31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816" t="16349" r="39936" b="27690"/>
            <a:stretch/>
          </p:blipFill>
          <p:spPr>
            <a:xfrm>
              <a:off x="5197012" y="1714099"/>
              <a:ext cx="1268012" cy="722120"/>
            </a:xfrm>
            <a:prstGeom prst="rect">
              <a:avLst/>
            </a:prstGeom>
          </p:spPr>
        </p:pic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EFAF7A10-F8BD-4D67-AF94-88C9A5BD8A61}"/>
                </a:ext>
              </a:extLst>
            </p:cNvPr>
            <p:cNvSpPr/>
            <p:nvPr/>
          </p:nvSpPr>
          <p:spPr>
            <a:xfrm>
              <a:off x="5169078" y="1672373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7E450C1A-D931-4DBA-A34B-4765606DE153}"/>
                </a:ext>
              </a:extLst>
            </p:cNvPr>
            <p:cNvSpPr txBox="1"/>
            <p:nvPr/>
          </p:nvSpPr>
          <p:spPr>
            <a:xfrm>
              <a:off x="5177632" y="167728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6"/>
                  </a:solidFill>
                  <a:latin typeface="system-ui"/>
                </a:rPr>
                <a:t>4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1BD9D6B9-C337-47F8-827B-9F6A6ECCFB28}"/>
              </a:ext>
            </a:extLst>
          </p:cNvPr>
          <p:cNvGrpSpPr/>
          <p:nvPr/>
        </p:nvGrpSpPr>
        <p:grpSpPr>
          <a:xfrm>
            <a:off x="3632556" y="1667184"/>
            <a:ext cx="1295021" cy="769034"/>
            <a:chOff x="3632556" y="1667184"/>
            <a:chExt cx="1295021" cy="769034"/>
          </a:xfrm>
        </p:grpSpPr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B77DF6F8-5271-44A3-8E1F-D27558E05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4816" t="16854" r="39301" b="26803"/>
            <a:stretch/>
          </p:blipFill>
          <p:spPr>
            <a:xfrm>
              <a:off x="3659565" y="1717432"/>
              <a:ext cx="1268012" cy="718786"/>
            </a:xfrm>
            <a:prstGeom prst="rect">
              <a:avLst/>
            </a:prstGeom>
          </p:spPr>
        </p:pic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CFC9E4E6-7990-4791-9840-ACA5F65E89F9}"/>
                </a:ext>
              </a:extLst>
            </p:cNvPr>
            <p:cNvSpPr/>
            <p:nvPr/>
          </p:nvSpPr>
          <p:spPr>
            <a:xfrm>
              <a:off x="3632556" y="1667184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506A4092-136B-4719-879B-3FABABEEF84D}"/>
                </a:ext>
              </a:extLst>
            </p:cNvPr>
            <p:cNvSpPr txBox="1"/>
            <p:nvPr/>
          </p:nvSpPr>
          <p:spPr>
            <a:xfrm>
              <a:off x="3663607" y="167341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6"/>
                  </a:solidFill>
                  <a:latin typeface="system-ui"/>
                </a:rPr>
                <a:t>3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2870323D-D442-493D-B58C-1878BC864306}"/>
              </a:ext>
            </a:extLst>
          </p:cNvPr>
          <p:cNvGrpSpPr/>
          <p:nvPr/>
        </p:nvGrpSpPr>
        <p:grpSpPr>
          <a:xfrm>
            <a:off x="2058657" y="1680190"/>
            <a:ext cx="1289362" cy="744399"/>
            <a:chOff x="2065082" y="1663001"/>
            <a:chExt cx="1289362" cy="744399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AB25DFB0-AD32-4A26-B837-746315D46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4445" t="17216" r="38278" b="26030"/>
            <a:stretch/>
          </p:blipFill>
          <p:spPr>
            <a:xfrm>
              <a:off x="2086432" y="1701002"/>
              <a:ext cx="1268012" cy="706398"/>
            </a:xfrm>
            <a:prstGeom prst="rect">
              <a:avLst/>
            </a:prstGeom>
          </p:spPr>
        </p:pic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F803CE7B-8FE6-4971-AB2B-16DE066AD7FF}"/>
                </a:ext>
              </a:extLst>
            </p:cNvPr>
            <p:cNvSpPr/>
            <p:nvPr/>
          </p:nvSpPr>
          <p:spPr>
            <a:xfrm>
              <a:off x="2065082" y="1663001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D5E5F1A5-8DE5-4BB4-A944-BE1511AA875A}"/>
                </a:ext>
              </a:extLst>
            </p:cNvPr>
            <p:cNvSpPr txBox="1"/>
            <p:nvPr/>
          </p:nvSpPr>
          <p:spPr>
            <a:xfrm>
              <a:off x="2086432" y="167983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6"/>
                  </a:solidFill>
                  <a:latin typeface="system-ui"/>
                </a:rPr>
                <a:t>2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123E37D6-B457-43BE-8780-3726486E88C6}"/>
              </a:ext>
            </a:extLst>
          </p:cNvPr>
          <p:cNvGrpSpPr/>
          <p:nvPr/>
        </p:nvGrpSpPr>
        <p:grpSpPr>
          <a:xfrm>
            <a:off x="470614" y="1666628"/>
            <a:ext cx="1285876" cy="746512"/>
            <a:chOff x="470614" y="1666628"/>
            <a:chExt cx="1285876" cy="746512"/>
          </a:xfrm>
        </p:grpSpPr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39730C1B-93F5-45AB-8014-B553796FD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311" t="19543" r="37968" b="24921"/>
            <a:stretch/>
          </p:blipFill>
          <p:spPr>
            <a:xfrm>
              <a:off x="488478" y="1702604"/>
              <a:ext cx="1268012" cy="710536"/>
            </a:xfrm>
            <a:prstGeom prst="rect">
              <a:avLst/>
            </a:prstGeom>
          </p:spPr>
        </p:pic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1A7AA227-BD31-4AF6-A10C-643482B7F2FC}"/>
                </a:ext>
              </a:extLst>
            </p:cNvPr>
            <p:cNvSpPr/>
            <p:nvPr/>
          </p:nvSpPr>
          <p:spPr>
            <a:xfrm>
              <a:off x="470614" y="1666628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A3DCA34E-2E14-4624-9DE8-8D3AD8A1F400}"/>
                </a:ext>
              </a:extLst>
            </p:cNvPr>
            <p:cNvSpPr txBox="1"/>
            <p:nvPr/>
          </p:nvSpPr>
          <p:spPr>
            <a:xfrm>
              <a:off x="490161" y="167423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6"/>
                  </a:solidFill>
                  <a:latin typeface="system-ui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327805" y="1081832"/>
            <a:ext cx="2713336" cy="62854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tinha dois livros.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compra 2 casas.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bebeu três copos d'água.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perdia as chaves o tempo todo.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Tinha vários núcleos.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Pegamos duas caixas.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usando camisas bonitas.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assistam filmes à noite.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Conheci minha esposa a 9 anos.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chuva parou à uma hora.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Éramos bons amigos.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Esqueci a minha carteira.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No ano passado, viajei para a Itália.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terminou todos os exercícios.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perdi a aula na semana passada.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fumou um cigarro.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Gostei do filme.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ouviram música.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Fomos à igreja ontem.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Jane mudou de lugar.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76032" y="732270"/>
            <a:ext cx="2713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Fale em Inglês as frases do Site:</a:t>
            </a:r>
            <a:endParaRPr lang="pt-BR" sz="12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– 7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EC38A9-0A58-4246-BFE6-DEBD287E6403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03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229192-B18E-4519-8B57-BCEDE017AE76}"/>
              </a:ext>
            </a:extLst>
          </p:cNvPr>
          <p:cNvSpPr txBox="1"/>
          <p:nvPr/>
        </p:nvSpPr>
        <p:spPr>
          <a:xfrm>
            <a:off x="5177632" y="690252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Tense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F721055-F700-48CD-B9D5-58168C9552E9}"/>
              </a:ext>
            </a:extLst>
          </p:cNvPr>
          <p:cNvSpPr txBox="1"/>
          <p:nvPr/>
        </p:nvSpPr>
        <p:spPr>
          <a:xfrm>
            <a:off x="3240506" y="1081832"/>
            <a:ext cx="3302143" cy="602216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fez no seu último aniversário?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estudou muito no ensino médio?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você foi no último final de semana?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comeu no último jantar?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pintou sua casa no ano passado?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 cor de você usou da última vez?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têm a partida?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jantou ontem à noite?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acabou de ligar para Jane?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Phillip comprou um presente para sua mãe?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Amanda cantou no festival?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John te deu todo este dinheiro?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assistiu televisão ontem à noite?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Gostou da festa ontem?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gostou da surpresa?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chegou a tempo?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disse para Bob?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trouxeram seus amigos?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teve um bom fim de semana?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jantou ontem à noite?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52B676-591C-42C2-B0F6-D8B4B3E1D656}"/>
              </a:ext>
            </a:extLst>
          </p:cNvPr>
          <p:cNvSpPr txBox="1"/>
          <p:nvPr/>
        </p:nvSpPr>
        <p:spPr>
          <a:xfrm>
            <a:off x="355935" y="7524778"/>
            <a:ext cx="6186714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FOOD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/>
            <a:r>
              <a:rPr lang="pt-BR" sz="1200" b="1" i="0" dirty="0">
                <a:solidFill>
                  <a:schemeClr val="accent6"/>
                </a:solidFill>
                <a:effectLst/>
                <a:latin typeface="system-ui"/>
              </a:rPr>
              <a:t>a) </a:t>
            </a:r>
            <a:r>
              <a:rPr lang="pt-BR" sz="1200" b="0" i="0" dirty="0">
                <a:effectLst/>
                <a:latin typeface="system-ui"/>
              </a:rPr>
              <a:t>O que vem à mente quando você ouve a palavra “comida”?</a:t>
            </a: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system-ui"/>
              </a:rPr>
              <a:t>b) </a:t>
            </a:r>
            <a:r>
              <a:rPr lang="pt-BR" sz="1200" b="0" i="0" dirty="0">
                <a:effectLst/>
                <a:latin typeface="system-ui"/>
              </a:rPr>
              <a:t>Você gosta de fast food ou </a:t>
            </a:r>
            <a:r>
              <a:rPr lang="pt-BR" sz="1200" b="0" i="0" dirty="0" err="1">
                <a:effectLst/>
                <a:latin typeface="system-ui"/>
              </a:rPr>
              <a:t>slow</a:t>
            </a:r>
            <a:r>
              <a:rPr lang="pt-BR" sz="1200" b="0" i="0" dirty="0">
                <a:effectLst/>
                <a:latin typeface="system-ui"/>
              </a:rPr>
              <a:t> food?</a:t>
            </a: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system-ui"/>
              </a:rPr>
              <a:t>c) </a:t>
            </a:r>
            <a:r>
              <a:rPr lang="pt-BR" sz="1200" b="0" i="0" dirty="0">
                <a:effectLst/>
                <a:latin typeface="system-ui"/>
              </a:rPr>
              <a:t>Com que frequência você pensa em comida? </a:t>
            </a: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system-ui"/>
              </a:rPr>
              <a:t>d) </a:t>
            </a:r>
            <a:r>
              <a:rPr lang="pt-BR" sz="1200" b="0" i="0" dirty="0">
                <a:effectLst/>
                <a:latin typeface="system-ui"/>
              </a:rPr>
              <a:t>Você tem que prestar atenção no que você come? </a:t>
            </a: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system-ui"/>
              </a:rPr>
              <a:t>e) </a:t>
            </a:r>
            <a:r>
              <a:rPr lang="pt-BR" sz="1200" b="0" i="0" dirty="0">
                <a:effectLst/>
                <a:latin typeface="system-ui"/>
              </a:rPr>
              <a:t>Você acha que “você é o que você come”? </a:t>
            </a: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system-ui"/>
              </a:rPr>
              <a:t>i)  </a:t>
            </a:r>
            <a:r>
              <a:rPr lang="pt-BR" sz="1200" b="0" i="0" dirty="0">
                <a:effectLst/>
                <a:latin typeface="system-ui"/>
              </a:rPr>
              <a:t>Você se preocupa com o aumento do custo dos alimentos?</a:t>
            </a: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system-ui"/>
              </a:rPr>
              <a:t>j)  </a:t>
            </a:r>
            <a:r>
              <a:rPr lang="pt-BR" sz="1200" b="0" i="0" dirty="0">
                <a:effectLst/>
                <a:latin typeface="system-ui"/>
              </a:rPr>
              <a:t>Você se importa de onde vem a comida que você come?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9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52629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b="1" dirty="0">
              <a:solidFill>
                <a:srgbClr val="AEAAAA"/>
              </a:solidFill>
              <a:latin typeface="system-ui"/>
              <a:ea typeface="Times New Roman" panose="02020603050405020304" pitchFamily="18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1.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foi sua reunião ontem?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foi seu treinamento?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foi a festa de aniversário dela?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foi o almoço?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estava sua mãe?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Eu estava prestes a sair.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Eu estava prestes a tomar o café da manhã.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Eu estava prestes a ir à igreja.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Eu estava prestes a ir trabalhar.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Eu estava prestes a sair.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Nunca perca este documento.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Nunca perca uma boa oportunidade de trabalho.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Nunca chegue atrasado para sua aula de inglês.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Nunca pare de estudar inglês.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Nunca coma meu chocolate.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você gosta do seu carro novo?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você gosta de seus novos amigos?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18.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sua mãe gosta de cozinhar?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Bob gosta de seu novo emprego?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você gosta de sua refeição?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44429" y="7191578"/>
            <a:ext cx="5769142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Odeio quando tenho que fazer as coisas repetidamente.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Certifique-se de passar / nos visitar na próxima vez que estiver na cidade..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A cadeira desmoronou quando me sentei nela.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3CF2D3E-CE8E-4AA3-8DFF-8CC8FC9D0BF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</a:t>
            </a:r>
            <a:r>
              <a:rPr lang="pt-BR" sz="1000"/>
              <a:t>| 7 – 7</a:t>
            </a:r>
            <a:endParaRPr lang="pt-BR" sz="1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CADD32-4791-4860-8AF4-96DB53284AC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03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C38863-DDD5-4166-B1E6-756C8225D0FC}"/>
              </a:ext>
            </a:extLst>
          </p:cNvPr>
          <p:cNvSpPr txBox="1"/>
          <p:nvPr/>
        </p:nvSpPr>
        <p:spPr>
          <a:xfrm>
            <a:off x="5177632" y="690252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Tense</a:t>
            </a: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12288</TotalTime>
  <Words>1735</Words>
  <Application>Microsoft Office PowerPoint</Application>
  <PresentationFormat>Papel A4 (210 x 297 mm)</PresentationFormat>
  <Paragraphs>341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677</cp:revision>
  <cp:lastPrinted>2022-03-23T17:29:41Z</cp:lastPrinted>
  <dcterms:created xsi:type="dcterms:W3CDTF">2021-10-15T13:30:39Z</dcterms:created>
  <dcterms:modified xsi:type="dcterms:W3CDTF">2022-04-01T19:20:24Z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