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3" r:id="rId4"/>
    <p:sldId id="261" r:id="rId5"/>
    <p:sldId id="264" r:id="rId6"/>
    <p:sldId id="271" r:id="rId7"/>
    <p:sldId id="268" r:id="rId8"/>
  </p:sldIdLst>
  <p:sldSz cx="6858000" cy="9906000" type="A4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4224" userDrawn="1">
          <p15:clr>
            <a:srgbClr val="A4A3A4"/>
          </p15:clr>
        </p15:guide>
        <p15:guide id="3" orient="horz" pos="104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-3954"/>
      </p:cViewPr>
      <p:guideLst>
        <p:guide pos="96"/>
        <p:guide pos="4224"/>
        <p:guide orient="horz" pos="104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4717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471560" y="263700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160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24717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471560" y="5919840"/>
            <a:ext cx="19044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600" y="527400"/>
            <a:ext cx="5914800" cy="887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628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2440" y="591984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600" y="527400"/>
            <a:ext cx="5914800" cy="1914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2440" y="2637000"/>
            <a:ext cx="288612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1600" y="5919840"/>
            <a:ext cx="5914800" cy="2997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1621080"/>
            <a:ext cx="5829120" cy="3448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45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4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7160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8E04F52-51C7-493A-B145-8288B78CDA01}" type="datetime">
              <a:rPr lang="pt-BR" sz="900" b="0" strike="noStrike" spc="-1">
                <a:solidFill>
                  <a:srgbClr val="8B8B8B"/>
                </a:solidFill>
                <a:latin typeface="Calibri"/>
              </a:rPr>
              <a:t>01/04/2022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271600" y="9181440"/>
            <a:ext cx="231408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843440" y="9181440"/>
            <a:ext cx="1542600" cy="5270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860B8A4-10D3-48D1-AD78-A669CAF0B043}" type="slidenum">
              <a:rPr lang="pt-BR" sz="9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9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EA3FD88-CD31-4720-8C07-B5BDA9A42C35}"/>
              </a:ext>
            </a:extLst>
          </p:cNvPr>
          <p:cNvSpPr/>
          <p:nvPr/>
        </p:nvSpPr>
        <p:spPr>
          <a:xfrm>
            <a:off x="141669" y="9398860"/>
            <a:ext cx="6563930" cy="276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1 - 7</a:t>
            </a:r>
          </a:p>
        </p:txBody>
      </p:sp>
      <p:sp>
        <p:nvSpPr>
          <p:cNvPr id="34" name="Caixa de Texto 2">
            <a:extLst>
              <a:ext uri="{FF2B5EF4-FFF2-40B4-BE49-F238E27FC236}">
                <a16:creationId xmlns:a16="http://schemas.microsoft.com/office/drawing/2014/main" id="{5D60D551-52A8-4968-9BC9-FAB0161C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09" y="6387215"/>
            <a:ext cx="513226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2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3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4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5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6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7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8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9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10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7FB8D9-479C-4E65-9D7F-667A1FD24178}"/>
              </a:ext>
            </a:extLst>
          </p:cNvPr>
          <p:cNvSpPr txBox="1"/>
          <p:nvPr/>
        </p:nvSpPr>
        <p:spPr>
          <a:xfrm>
            <a:off x="185428" y="5071787"/>
            <a:ext cx="57646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2) Escreva os verbos em Inglês:</a:t>
            </a:r>
            <a:endParaRPr lang="pt-BR" sz="11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A0E823-A2F9-4691-A8BB-EF7F329D7D24}"/>
              </a:ext>
            </a:extLst>
          </p:cNvPr>
          <p:cNvSpPr txBox="1"/>
          <p:nvPr/>
        </p:nvSpPr>
        <p:spPr>
          <a:xfrm>
            <a:off x="205256" y="6123145"/>
            <a:ext cx="1505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3) Ligue as palavras:</a:t>
            </a:r>
            <a:endParaRPr lang="pt-BR" sz="1200" b="1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C11C090-4802-4D8C-BB3A-04E8783C6DF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30" name="Caixa de Texto 2">
            <a:extLst>
              <a:ext uri="{FF2B5EF4-FFF2-40B4-BE49-F238E27FC236}">
                <a16:creationId xmlns:a16="http://schemas.microsoft.com/office/drawing/2014/main" id="{6811050D-17C2-475B-B3E1-3F480CEA5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69" y="6399186"/>
            <a:ext cx="15054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Teacher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Glad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 err="1">
                <a:solidFill>
                  <a:schemeClr val="tx1"/>
                </a:solidFill>
                <a:latin typeface="system-ui"/>
              </a:rPr>
              <a:t>Child</a:t>
            </a: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 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Water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Books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Rain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Mother</a:t>
            </a:r>
            <a:endParaRPr lang="pt-BR" sz="1200" b="0" i="0" dirty="0">
              <a:solidFill>
                <a:schemeClr val="tx1"/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Year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tx1"/>
                </a:solidFill>
                <a:effectLst/>
                <a:latin typeface="system-ui"/>
              </a:rPr>
              <a:t>Exercices</a:t>
            </a:r>
            <a:endParaRPr lang="pt-BR" sz="1200" dirty="0">
              <a:solidFill>
                <a:schemeClr val="tx1"/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tx1"/>
                </a:solidFill>
                <a:effectLst/>
                <a:latin typeface="system-ui"/>
              </a:rPr>
              <a:t>Classes</a:t>
            </a:r>
            <a:endParaRPr lang="en-US" sz="1200" kern="1200" dirty="0">
              <a:solidFill>
                <a:schemeClr val="tx1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 de Texto 2">
            <a:extLst>
              <a:ext uri="{FF2B5EF4-FFF2-40B4-BE49-F238E27FC236}">
                <a16:creationId xmlns:a16="http://schemas.microsoft.com/office/drawing/2014/main" id="{F70D9D2B-3E35-4DEA-91C0-0370DF13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967" y="6416001"/>
            <a:ext cx="1071928" cy="298312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Livros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Ano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Criança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Alegre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Água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Professora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Chuva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Mãe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Aulas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212529"/>
                </a:solidFill>
                <a:latin typeface="system-ui"/>
              </a:rPr>
              <a:t>Aulas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F6E5362-84CA-425F-8125-CA35767F22F4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2E0E828-CFCF-454B-B06A-C80E6DBBC2BB}"/>
              </a:ext>
            </a:extLst>
          </p:cNvPr>
          <p:cNvSpPr/>
          <p:nvPr/>
        </p:nvSpPr>
        <p:spPr>
          <a:xfrm>
            <a:off x="267316" y="1030860"/>
            <a:ext cx="969820" cy="28644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4C91EB-AA2F-4C97-9331-942B904FD4EF}"/>
              </a:ext>
            </a:extLst>
          </p:cNvPr>
          <p:cNvSpPr txBox="1"/>
          <p:nvPr/>
        </p:nvSpPr>
        <p:spPr>
          <a:xfrm>
            <a:off x="423414" y="1015947"/>
            <a:ext cx="74548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VIDEOS</a:t>
            </a:r>
            <a:endParaRPr lang="pt-B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Caixa de Texto 2">
            <a:extLst>
              <a:ext uri="{FF2B5EF4-FFF2-40B4-BE49-F238E27FC236}">
                <a16:creationId xmlns:a16="http://schemas.microsoft.com/office/drawing/2014/main" id="{501D6846-9A9F-45F8-9702-2C756F138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162" y="6387215"/>
            <a:ext cx="215263" cy="297729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endParaRPr lang="pt-BR" sz="1200" b="1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J</a:t>
            </a:r>
            <a:endParaRPr lang="en-US" sz="1200" b="1" kern="1200" dirty="0">
              <a:solidFill>
                <a:schemeClr val="accent6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4A5B350-9A8F-4BB8-AFC3-CFF33EC6B3F3}"/>
              </a:ext>
            </a:extLst>
          </p:cNvPr>
          <p:cNvGrpSpPr/>
          <p:nvPr/>
        </p:nvGrpSpPr>
        <p:grpSpPr>
          <a:xfrm>
            <a:off x="280964" y="4664491"/>
            <a:ext cx="1590080" cy="327826"/>
            <a:chOff x="418914" y="2874304"/>
            <a:chExt cx="1590080" cy="327826"/>
          </a:xfrm>
          <a:solidFill>
            <a:schemeClr val="accent6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B3FDBB0F-6A56-4FB3-AA49-286B2A1A6759}"/>
                </a:ext>
              </a:extLst>
            </p:cNvPr>
            <p:cNvSpPr/>
            <p:nvPr/>
          </p:nvSpPr>
          <p:spPr>
            <a:xfrm>
              <a:off x="418914" y="2874304"/>
              <a:ext cx="1590080" cy="324364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B91A8A0A-562C-48EF-8518-6B89093D9FC6}"/>
                </a:ext>
              </a:extLst>
            </p:cNvPr>
            <p:cNvSpPr txBox="1"/>
            <p:nvPr/>
          </p:nvSpPr>
          <p:spPr>
            <a:xfrm>
              <a:off x="503531" y="2889480"/>
              <a:ext cx="1444650" cy="3126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VERBS &amp; WORDS</a:t>
              </a:r>
              <a:endParaRPr lang="pt-B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5CCB3E1-24AA-4E28-AEC2-8A78939FBC45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6121D4C6-12E6-4AF8-8F0B-3614E254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508" y="932066"/>
            <a:ext cx="536548" cy="53654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EDB96AA4-DC9C-48CE-956F-48C7657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76" y="4566912"/>
            <a:ext cx="526578" cy="526578"/>
          </a:xfrm>
          <a:prstGeom prst="rect">
            <a:avLst/>
          </a:prstGeom>
        </p:spPr>
      </p:pic>
      <p:sp>
        <p:nvSpPr>
          <p:cNvPr id="43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65894" y="1489759"/>
            <a:ext cx="3564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1) Responda as perguntas (Video 1):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FCDA5-AB64-49AA-A9AE-58C37A7A5B90}"/>
              </a:ext>
            </a:extLst>
          </p:cNvPr>
          <p:cNvSpPr txBox="1"/>
          <p:nvPr/>
        </p:nvSpPr>
        <p:spPr>
          <a:xfrm>
            <a:off x="248161" y="5304801"/>
            <a:ext cx="6151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Parar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stop</a:t>
            </a:r>
            <a:r>
              <a:rPr lang="pt-BR" sz="1200" dirty="0">
                <a:solidFill>
                  <a:srgbClr val="C00000"/>
                </a:solidFill>
                <a:latin typeface="system-ui"/>
              </a:rPr>
              <a:t>	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Terminar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finish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Lavar 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to </a:t>
            </a: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wash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    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Acordar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wake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up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Dar, entregar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	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give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Usar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use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Precisar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need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Perder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lose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Vestir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</a:t>
            </a:r>
          </a:p>
          <a:p>
            <a:pPr marL="171450" indent="-171450">
              <a:buFontTx/>
              <a:buChar char="-"/>
            </a:pP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Levar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take 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	- </a:t>
            </a:r>
            <a:r>
              <a:rPr lang="pt-BR" sz="1200" b="0" i="0" dirty="0">
                <a:solidFill>
                  <a:srgbClr val="212529"/>
                </a:solidFill>
                <a:effectLst/>
                <a:latin typeface="system-ui"/>
              </a:rPr>
              <a:t>Viajar</a:t>
            </a:r>
            <a:r>
              <a:rPr lang="pt-BR" sz="12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travel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       </a:t>
            </a:r>
            <a:r>
              <a:rPr lang="pt-BR" sz="1200" b="0" i="0" dirty="0">
                <a:solidFill>
                  <a:srgbClr val="C00000"/>
                </a:solidFill>
                <a:effectLst/>
                <a:latin typeface="system-ui"/>
              </a:rPr>
              <a:t>		</a:t>
            </a:r>
            <a:endParaRPr lang="pt-BR" sz="1200" dirty="0">
              <a:solidFill>
                <a:srgbClr val="C00000"/>
              </a:solidFill>
              <a:latin typeface="system-ui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AD89B2B-F3BB-46D2-84CF-4427F196EB06}"/>
              </a:ext>
            </a:extLst>
          </p:cNvPr>
          <p:cNvSpPr txBox="1"/>
          <p:nvPr/>
        </p:nvSpPr>
        <p:spPr>
          <a:xfrm>
            <a:off x="3905403" y="6153119"/>
            <a:ext cx="24531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4) Complete as letras das palavras:</a:t>
            </a:r>
            <a:endParaRPr lang="pt-BR" sz="1200" dirty="0">
              <a:solidFill>
                <a:schemeClr val="accent6"/>
              </a:solidFill>
            </a:endParaRPr>
          </a:p>
        </p:txBody>
      </p:sp>
      <p:sp>
        <p:nvSpPr>
          <p:cNvPr id="108" name="Caixa de Texto 2">
            <a:extLst>
              <a:ext uri="{FF2B5EF4-FFF2-40B4-BE49-F238E27FC236}">
                <a16:creationId xmlns:a16="http://schemas.microsoft.com/office/drawing/2014/main" id="{FC63DAE9-6F64-4D16-94B4-8AE8B28E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741" y="6427273"/>
            <a:ext cx="2035257" cy="268291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spc="3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Best 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	 </a:t>
            </a: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Clothes</a:t>
            </a:r>
            <a:endParaRPr lang="pt-BR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Party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	 </a:t>
            </a:r>
            <a:r>
              <a:rPr lang="pt-BR" sz="1200" spc="3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Nice</a:t>
            </a:r>
            <a:endParaRPr lang="pt-BR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Online	 </a:t>
            </a: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Movies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Surprise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	 Person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Years	 </a:t>
            </a:r>
            <a:r>
              <a:rPr lang="pt-BR" sz="1200" spc="3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Hobbies</a:t>
            </a:r>
            <a:endParaRPr lang="pt-BR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Things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	 Goals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Money </a:t>
            </a:r>
            <a:r>
              <a:rPr lang="pt-BR" sz="1200" spc="3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	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Before</a:t>
            </a:r>
            <a:endParaRPr lang="pt-BR" sz="1200" spc="3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Please</a:t>
            </a: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	 kid</a:t>
            </a:r>
            <a:endParaRPr lang="pt-BR" sz="1200" spc="3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Where	 Shopping</a:t>
            </a:r>
            <a:endParaRPr lang="pt-BR" sz="1200" spc="3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CB318BC-B1E7-401B-8A2E-124A730123C2}"/>
              </a:ext>
            </a:extLst>
          </p:cNvPr>
          <p:cNvCxnSpPr>
            <a:cxnSpLocks/>
          </p:cNvCxnSpPr>
          <p:nvPr/>
        </p:nvCxnSpPr>
        <p:spPr>
          <a:xfrm>
            <a:off x="1237136" y="6570921"/>
            <a:ext cx="920634" cy="141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F298A78-A95C-4B57-8E1A-CC9C5A388580}"/>
              </a:ext>
            </a:extLst>
          </p:cNvPr>
          <p:cNvCxnSpPr>
            <a:cxnSpLocks/>
          </p:cNvCxnSpPr>
          <p:nvPr/>
        </p:nvCxnSpPr>
        <p:spPr>
          <a:xfrm>
            <a:off x="1013974" y="6811746"/>
            <a:ext cx="1083189" cy="546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BA627DD-6EAB-4735-86C0-CA3B211D6E8B}"/>
              </a:ext>
            </a:extLst>
          </p:cNvPr>
          <p:cNvCxnSpPr>
            <a:cxnSpLocks/>
          </p:cNvCxnSpPr>
          <p:nvPr/>
        </p:nvCxnSpPr>
        <p:spPr>
          <a:xfrm flipV="1">
            <a:off x="1071271" y="7102196"/>
            <a:ext cx="1047622" cy="92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723D8E4-9CB6-4CBA-AF39-799FCC6E74CC}"/>
              </a:ext>
            </a:extLst>
          </p:cNvPr>
          <p:cNvCxnSpPr>
            <a:cxnSpLocks/>
          </p:cNvCxnSpPr>
          <p:nvPr/>
        </p:nvCxnSpPr>
        <p:spPr>
          <a:xfrm>
            <a:off x="1113446" y="7471900"/>
            <a:ext cx="1015186" cy="203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73F3C0D-956B-4148-97AC-8BABA0F66F51}"/>
              </a:ext>
            </a:extLst>
          </p:cNvPr>
          <p:cNvCxnSpPr>
            <a:cxnSpLocks/>
          </p:cNvCxnSpPr>
          <p:nvPr/>
        </p:nvCxnSpPr>
        <p:spPr>
          <a:xfrm flipV="1">
            <a:off x="1092976" y="6598126"/>
            <a:ext cx="1035656" cy="1175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CB3E3BE3-93D2-49DB-8BC8-6077568F6707}"/>
              </a:ext>
            </a:extLst>
          </p:cNvPr>
          <p:cNvCxnSpPr>
            <a:cxnSpLocks/>
          </p:cNvCxnSpPr>
          <p:nvPr/>
        </p:nvCxnSpPr>
        <p:spPr>
          <a:xfrm>
            <a:off x="972390" y="8060073"/>
            <a:ext cx="1185380" cy="233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CCA1393-CC16-49CD-B52F-2509302ABF5D}"/>
              </a:ext>
            </a:extLst>
          </p:cNvPr>
          <p:cNvCxnSpPr>
            <a:cxnSpLocks/>
          </p:cNvCxnSpPr>
          <p:nvPr/>
        </p:nvCxnSpPr>
        <p:spPr>
          <a:xfrm>
            <a:off x="1179112" y="8372606"/>
            <a:ext cx="978658" cy="207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B17A946-1B70-4549-ADFF-BF44227E2022}"/>
              </a:ext>
            </a:extLst>
          </p:cNvPr>
          <p:cNvCxnSpPr>
            <a:cxnSpLocks/>
          </p:cNvCxnSpPr>
          <p:nvPr/>
        </p:nvCxnSpPr>
        <p:spPr>
          <a:xfrm flipV="1">
            <a:off x="966644" y="6904214"/>
            <a:ext cx="1191126" cy="17421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EBD7973-58E4-45B6-8047-D79502EBF172}"/>
              </a:ext>
            </a:extLst>
          </p:cNvPr>
          <p:cNvCxnSpPr>
            <a:cxnSpLocks/>
          </p:cNvCxnSpPr>
          <p:nvPr/>
        </p:nvCxnSpPr>
        <p:spPr>
          <a:xfrm flipV="1">
            <a:off x="1281056" y="8918662"/>
            <a:ext cx="805376" cy="10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761FDC0-59C8-453F-A371-57B843509DB8}"/>
              </a:ext>
            </a:extLst>
          </p:cNvPr>
          <p:cNvCxnSpPr>
            <a:cxnSpLocks/>
          </p:cNvCxnSpPr>
          <p:nvPr/>
        </p:nvCxnSpPr>
        <p:spPr>
          <a:xfrm flipV="1">
            <a:off x="1168896" y="9196356"/>
            <a:ext cx="805376" cy="10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5F6B1F49-97C0-4DE2-893A-BA505C946811}"/>
              </a:ext>
            </a:extLst>
          </p:cNvPr>
          <p:cNvSpPr txBox="1"/>
          <p:nvPr/>
        </p:nvSpPr>
        <p:spPr>
          <a:xfrm>
            <a:off x="210572" y="1765365"/>
            <a:ext cx="2744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2:04s</a:t>
            </a:r>
            <a:r>
              <a:rPr lang="pt-BR" sz="1200" dirty="0">
                <a:latin typeface="system-ui"/>
              </a:rPr>
              <a:t>, temos </a:t>
            </a:r>
            <a:r>
              <a:rPr lang="pt-BR" sz="1200" b="1" dirty="0">
                <a:latin typeface="system-ui"/>
              </a:rPr>
              <a:t>três verbos </a:t>
            </a:r>
            <a:r>
              <a:rPr lang="pt-BR" sz="1200" dirty="0">
                <a:latin typeface="system-ui"/>
              </a:rPr>
              <a:t>destacados: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never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imagined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...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decided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...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accidentally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swallowed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126ED4E-59A7-41DF-9629-7F7B04FB7321}"/>
              </a:ext>
            </a:extLst>
          </p:cNvPr>
          <p:cNvSpPr txBox="1"/>
          <p:nvPr/>
        </p:nvSpPr>
        <p:spPr>
          <a:xfrm>
            <a:off x="189797" y="2580861"/>
            <a:ext cx="2731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Em </a:t>
            </a:r>
            <a:r>
              <a:rPr lang="pt-BR" sz="1200" b="1" dirty="0">
                <a:latin typeface="system-ui"/>
              </a:rPr>
              <a:t>4:15s</a:t>
            </a:r>
            <a:r>
              <a:rPr lang="pt-BR" sz="1200" dirty="0">
                <a:latin typeface="system-ui"/>
              </a:rPr>
              <a:t>, temos </a:t>
            </a:r>
            <a:r>
              <a:rPr lang="pt-BR" sz="1200" b="1" dirty="0">
                <a:latin typeface="system-ui"/>
              </a:rPr>
              <a:t>três verbos Irregulares</a:t>
            </a:r>
            <a:r>
              <a:rPr lang="pt-BR" sz="1200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came from 2020.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It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took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me a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long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time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get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there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knew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were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from the future.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7D8806D-C0B5-475F-88FB-A40BFBE3A8DF}"/>
              </a:ext>
            </a:extLst>
          </p:cNvPr>
          <p:cNvSpPr txBox="1"/>
          <p:nvPr/>
        </p:nvSpPr>
        <p:spPr>
          <a:xfrm>
            <a:off x="247671" y="3591578"/>
            <a:ext cx="3070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7:16 até 7:50</a:t>
            </a:r>
            <a:r>
              <a:rPr lang="pt-BR" sz="1200" dirty="0">
                <a:latin typeface="system-ui"/>
              </a:rPr>
              <a:t>, temos 02 frases </a:t>
            </a:r>
            <a:r>
              <a:rPr lang="pt-BR" sz="1200" b="1" dirty="0">
                <a:latin typeface="system-ui"/>
              </a:rPr>
              <a:t>afirmativas</a:t>
            </a:r>
            <a:r>
              <a:rPr lang="pt-BR" sz="1200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studied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English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last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week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They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 car. 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147BA3-E503-4A1C-912A-D01A2FEB5C7C}"/>
              </a:ext>
            </a:extLst>
          </p:cNvPr>
          <p:cNvSpPr txBox="1"/>
          <p:nvPr/>
        </p:nvSpPr>
        <p:spPr>
          <a:xfrm>
            <a:off x="3356645" y="1779879"/>
            <a:ext cx="30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8:20s até 9:00s</a:t>
            </a:r>
            <a:r>
              <a:rPr lang="pt-BR" sz="1200" dirty="0">
                <a:latin typeface="system-ui"/>
              </a:rPr>
              <a:t>, temos 02 frases </a:t>
            </a:r>
            <a:r>
              <a:rPr lang="pt-BR" sz="1200" b="1" dirty="0">
                <a:latin typeface="system-ui"/>
              </a:rPr>
              <a:t>negativas</a:t>
            </a:r>
            <a:r>
              <a:rPr lang="pt-BR" sz="1200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arrive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yesterday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choose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to explore Other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genres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ED55A67-D60E-48BB-864D-914218F019D0}"/>
              </a:ext>
            </a:extLst>
          </p:cNvPr>
          <p:cNvSpPr txBox="1"/>
          <p:nvPr/>
        </p:nvSpPr>
        <p:spPr>
          <a:xfrm>
            <a:off x="3335379" y="2475483"/>
            <a:ext cx="34561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9:50s até 11:35: </a:t>
            </a:r>
            <a:r>
              <a:rPr lang="pt-BR" sz="1200" dirty="0">
                <a:latin typeface="system-ui"/>
              </a:rPr>
              <a:t>, temos 04 frases </a:t>
            </a:r>
            <a:r>
              <a:rPr lang="pt-BR" sz="1200" b="1" dirty="0">
                <a:latin typeface="system-ui"/>
              </a:rPr>
              <a:t>interrogativas</a:t>
            </a:r>
            <a:r>
              <a:rPr lang="pt-BR" sz="1200" dirty="0">
                <a:latin typeface="system-ui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study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English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last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week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they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have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she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enjoy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trip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he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like the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party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87FFAC2-D2CA-47F3-9537-60C3478A2E99}"/>
              </a:ext>
            </a:extLst>
          </p:cNvPr>
          <p:cNvSpPr txBox="1"/>
          <p:nvPr/>
        </p:nvSpPr>
        <p:spPr>
          <a:xfrm>
            <a:off x="3335379" y="3593534"/>
            <a:ext cx="3226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system-ui"/>
              </a:rPr>
              <a:t>De </a:t>
            </a:r>
            <a:r>
              <a:rPr lang="pt-BR" sz="1200" b="1" dirty="0">
                <a:latin typeface="system-ui"/>
              </a:rPr>
              <a:t>12:18 s até 13:07s </a:t>
            </a:r>
            <a:r>
              <a:rPr lang="pt-BR" sz="1200" dirty="0">
                <a:latin typeface="system-ui"/>
              </a:rPr>
              <a:t>, temos 02 </a:t>
            </a:r>
            <a:r>
              <a:rPr lang="pt-BR" sz="1200" b="1" dirty="0">
                <a:latin typeface="system-ui"/>
              </a:rPr>
              <a:t>Short Answers: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Yes, I did.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No, 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didn’t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50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134DAFD-E937-40F0-A59B-84D0431B67E1}"/>
              </a:ext>
            </a:extLst>
          </p:cNvPr>
          <p:cNvSpPr txBox="1"/>
          <p:nvPr/>
        </p:nvSpPr>
        <p:spPr>
          <a:xfrm>
            <a:off x="158131" y="1394838"/>
            <a:ext cx="2739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5) Risque a opção INCORRETA:	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0175A6-1F0C-489E-82FB-49BC1E95FF91}"/>
              </a:ext>
            </a:extLst>
          </p:cNvPr>
          <p:cNvSpPr txBox="1"/>
          <p:nvPr/>
        </p:nvSpPr>
        <p:spPr>
          <a:xfrm>
            <a:off x="183607" y="5390832"/>
            <a:ext cx="30902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7) Escreva as frases na ordem correta:</a:t>
            </a:r>
            <a:endParaRPr lang="pt-BR" sz="14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FC28DF-3ABB-4289-8C7E-0E7AF99DE991}"/>
              </a:ext>
            </a:extLst>
          </p:cNvPr>
          <p:cNvSpPr/>
          <p:nvPr/>
        </p:nvSpPr>
        <p:spPr>
          <a:xfrm>
            <a:off x="259621" y="1008952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6672958-B162-45BD-B119-1F39E5AF426D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29739B-6B8A-4FF0-B17C-1041A626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896" y="872851"/>
            <a:ext cx="571685" cy="57168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515C37C3-7BB5-4AF5-B3E4-4F7E42C2B09F}"/>
              </a:ext>
            </a:extLst>
          </p:cNvPr>
          <p:cNvSpPr/>
          <p:nvPr/>
        </p:nvSpPr>
        <p:spPr>
          <a:xfrm>
            <a:off x="152400" y="9398860"/>
            <a:ext cx="6553199" cy="2812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2 - 7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5E51D13-3A4B-49B2-929B-C0792C68B75B}"/>
              </a:ext>
            </a:extLst>
          </p:cNvPr>
          <p:cNvSpPr txBox="1"/>
          <p:nvPr/>
        </p:nvSpPr>
        <p:spPr>
          <a:xfrm>
            <a:off x="3158289" y="1382805"/>
            <a:ext cx="3807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  <a:cs typeface="Times New Roman" panose="02020603050405020304" pitchFamily="18" charset="0"/>
              </a:rPr>
              <a:t>6) Passe as frases para Negativa OU Positiva </a:t>
            </a:r>
            <a:r>
              <a:rPr lang="pt-BR" sz="1200" i="1" dirty="0">
                <a:solidFill>
                  <a:schemeClr val="accent6"/>
                </a:solidFill>
                <a:latin typeface="system-ui"/>
              </a:rPr>
              <a:t>(azul):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92A138-EF4C-42A3-85EE-0B866AAA501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DD1303-E7D5-4602-8D6B-918CFFE98A48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82CD8AE-C12D-4B42-A86D-9E5EA0E11B35}"/>
              </a:ext>
            </a:extLst>
          </p:cNvPr>
          <p:cNvSpPr txBox="1"/>
          <p:nvPr/>
        </p:nvSpPr>
        <p:spPr>
          <a:xfrm>
            <a:off x="4005889" y="5920131"/>
            <a:ext cx="2460595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11. We were good friends.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12. I forgot my wallet.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13. Last year I traveled to Italy.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14. He finished all the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exercices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15. I missed the class last week.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16. She smoked a </a:t>
            </a:r>
            <a:r>
              <a:rPr lang="en-US" sz="12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cigarrette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17. I liked the film.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18. They listened to music.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19. We went to church yesterday.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20. Jane changed her place.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8ADF3D8-C5B5-4573-9B24-80C08DD8BFDD}"/>
              </a:ext>
            </a:extLst>
          </p:cNvPr>
          <p:cNvSpPr txBox="1"/>
          <p:nvPr/>
        </p:nvSpPr>
        <p:spPr>
          <a:xfrm>
            <a:off x="3964754" y="2033833"/>
            <a:ext cx="2680963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1. I didn’t have two cars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2. You didn’t need  to buy 2 tables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3. He didn’t drink three glasses of juice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4. She didn’t lose her voice all the time.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5. It didn’t have several colors.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6. We didn’t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take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two tickets.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7. You didn’t wear nice rings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8. They didn’t watch movies at night.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9. I didn’t meet my wife 5 years ago. </a:t>
            </a:r>
          </a:p>
          <a:p>
            <a:pPr algn="l">
              <a:lnSpc>
                <a:spcPct val="150000"/>
              </a:lnSpc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10. The rain didn’t  stop 30min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ago.</a:t>
            </a:r>
            <a:endParaRPr lang="en-US" sz="1200" b="0" i="0" dirty="0">
              <a:solidFill>
                <a:schemeClr val="bg1">
                  <a:lumMod val="50000"/>
                </a:schemeClr>
              </a:solidFill>
              <a:effectLst/>
              <a:latin typeface="system-u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936185-142F-404E-B511-FB0E1DAF232E}"/>
              </a:ext>
            </a:extLst>
          </p:cNvPr>
          <p:cNvSpPr txBox="1"/>
          <p:nvPr/>
        </p:nvSpPr>
        <p:spPr>
          <a:xfrm>
            <a:off x="284611" y="1545030"/>
            <a:ext cx="3477756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1. </a:t>
            </a:r>
            <a:r>
              <a:rPr lang="en-US" sz="1200" b="0" i="0" dirty="0">
                <a:effectLst/>
                <a:latin typeface="system-ui"/>
              </a:rPr>
              <a:t>I had / has two book.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(cars)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2. </a:t>
            </a:r>
            <a:r>
              <a:rPr lang="en-US" sz="1200" b="0" i="0" dirty="0">
                <a:effectLst/>
                <a:latin typeface="system-ui"/>
              </a:rPr>
              <a:t>You needed / </a:t>
            </a:r>
            <a:r>
              <a:rPr lang="en-US" sz="1200" b="0" i="0" dirty="0" err="1">
                <a:effectLst/>
                <a:latin typeface="system-ui"/>
              </a:rPr>
              <a:t>needied</a:t>
            </a:r>
            <a:r>
              <a:rPr lang="en-US" sz="1200" b="0" i="0" dirty="0">
                <a:effectLst/>
                <a:latin typeface="system-ui"/>
              </a:rPr>
              <a:t> to buy 2 houses.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(tables)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3. </a:t>
            </a:r>
            <a:r>
              <a:rPr lang="en-US" sz="1200" b="0" i="0" dirty="0">
                <a:effectLst/>
                <a:latin typeface="system-ui"/>
              </a:rPr>
              <a:t>He </a:t>
            </a:r>
            <a:r>
              <a:rPr lang="en-US" sz="1200" b="0" i="0" dirty="0" err="1">
                <a:effectLst/>
                <a:latin typeface="system-ui"/>
              </a:rPr>
              <a:t>dranked</a:t>
            </a:r>
            <a:r>
              <a:rPr lang="en-US" sz="1200" b="0" i="0" dirty="0">
                <a:effectLst/>
                <a:latin typeface="system-ui"/>
              </a:rPr>
              <a:t> / drank three glasses of water.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(juice)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4. </a:t>
            </a:r>
            <a:r>
              <a:rPr lang="en-US" sz="1200" b="0" i="0" dirty="0">
                <a:effectLst/>
                <a:latin typeface="system-ui"/>
              </a:rPr>
              <a:t>She lost / </a:t>
            </a:r>
            <a:r>
              <a:rPr lang="en-US" sz="1200" b="0" i="0" dirty="0" err="1">
                <a:effectLst/>
                <a:latin typeface="system-ui"/>
              </a:rPr>
              <a:t>loist</a:t>
            </a:r>
            <a:r>
              <a:rPr lang="en-US" sz="1200" b="0" i="0" dirty="0">
                <a:effectLst/>
                <a:latin typeface="system-ui"/>
              </a:rPr>
              <a:t> her keys all the time.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(voice)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5. </a:t>
            </a:r>
            <a:r>
              <a:rPr lang="en-US" sz="1200" b="0" i="0" dirty="0">
                <a:effectLst/>
                <a:latin typeface="system-ui"/>
              </a:rPr>
              <a:t>It </a:t>
            </a:r>
            <a:r>
              <a:rPr lang="en-US" sz="1200" b="0" i="0" dirty="0" err="1">
                <a:effectLst/>
                <a:latin typeface="system-ui"/>
              </a:rPr>
              <a:t>hadi</a:t>
            </a:r>
            <a:r>
              <a:rPr lang="en-US" sz="1200" b="0" i="0" dirty="0">
                <a:effectLst/>
                <a:latin typeface="system-ui"/>
              </a:rPr>
              <a:t> / had several colors.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6. </a:t>
            </a:r>
            <a:r>
              <a:rPr lang="en-US" sz="1200" b="0" i="0" dirty="0">
                <a:effectLst/>
                <a:latin typeface="system-ui"/>
              </a:rPr>
              <a:t>We took / </a:t>
            </a:r>
            <a:r>
              <a:rPr lang="en-US" sz="1200" b="0" i="0" dirty="0" err="1">
                <a:effectLst/>
                <a:latin typeface="system-ui"/>
              </a:rPr>
              <a:t>taked</a:t>
            </a:r>
            <a:r>
              <a:rPr lang="en-US" sz="1200" b="0" i="0" dirty="0">
                <a:effectLst/>
                <a:latin typeface="system-ui"/>
              </a:rPr>
              <a:t> two boxes.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(tickets)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7. </a:t>
            </a:r>
            <a:r>
              <a:rPr lang="en-US" sz="1200" b="0" i="0" dirty="0">
                <a:effectLst/>
                <a:latin typeface="system-ui"/>
              </a:rPr>
              <a:t>You wore / </a:t>
            </a:r>
            <a:r>
              <a:rPr lang="en-US" sz="1200" b="0" i="0" dirty="0" err="1">
                <a:effectLst/>
                <a:latin typeface="system-ui"/>
              </a:rPr>
              <a:t>wored</a:t>
            </a:r>
            <a:r>
              <a:rPr lang="en-US" sz="1200" b="0" i="0" dirty="0">
                <a:effectLst/>
                <a:latin typeface="system-ui"/>
              </a:rPr>
              <a:t> nice shirts.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(rings)</a:t>
            </a:r>
          </a:p>
          <a:p>
            <a:pPr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8. </a:t>
            </a:r>
            <a:r>
              <a:rPr lang="en-US" sz="1200" b="0" i="0" dirty="0">
                <a:effectLst/>
                <a:latin typeface="system-ui"/>
              </a:rPr>
              <a:t>They </a:t>
            </a:r>
            <a:r>
              <a:rPr lang="en-US" sz="1200" b="0" i="0" dirty="0" err="1">
                <a:effectLst/>
                <a:latin typeface="system-ui"/>
              </a:rPr>
              <a:t>wachied</a:t>
            </a:r>
            <a:r>
              <a:rPr lang="en-US" sz="1200" b="0" i="0" dirty="0">
                <a:effectLst/>
                <a:latin typeface="system-ui"/>
              </a:rPr>
              <a:t> / watched films at night.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(movies)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9. </a:t>
            </a:r>
            <a:r>
              <a:rPr lang="en-US" sz="1200" b="0" i="0" dirty="0">
                <a:effectLst/>
                <a:latin typeface="system-ui"/>
              </a:rPr>
              <a:t>I mete / met my wife 9 years ago.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(5)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10. </a:t>
            </a:r>
            <a:r>
              <a:rPr lang="en-US" sz="1200" b="0" i="0" dirty="0">
                <a:effectLst/>
                <a:latin typeface="system-ui"/>
              </a:rPr>
              <a:t>The rain stopped / </a:t>
            </a:r>
            <a:r>
              <a:rPr lang="en-US" sz="1200" b="0" i="0" dirty="0" err="1">
                <a:effectLst/>
                <a:latin typeface="system-ui"/>
              </a:rPr>
              <a:t>stped</a:t>
            </a:r>
            <a:r>
              <a:rPr lang="en-US" sz="1200" b="0" i="0" dirty="0">
                <a:effectLst/>
                <a:latin typeface="system-ui"/>
              </a:rPr>
              <a:t> an hour ago. </a:t>
            </a:r>
            <a:r>
              <a:rPr lang="en-US" sz="1200" i="1" dirty="0">
                <a:solidFill>
                  <a:srgbClr val="0D6EFD"/>
                </a:solidFill>
                <a:latin typeface="system-ui"/>
              </a:rPr>
              <a:t>(30min)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B80046F-8A73-46F3-A04B-3C91928CAB27}"/>
              </a:ext>
            </a:extLst>
          </p:cNvPr>
          <p:cNvSpPr txBox="1"/>
          <p:nvPr/>
        </p:nvSpPr>
        <p:spPr>
          <a:xfrm>
            <a:off x="284611" y="5564395"/>
            <a:ext cx="3482162" cy="3733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11. </a:t>
            </a:r>
            <a:r>
              <a:rPr lang="en-US" sz="1200" b="0" i="0" dirty="0">
                <a:effectLst/>
                <a:latin typeface="system-ui"/>
              </a:rPr>
              <a:t>We / good / were / friends.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12. </a:t>
            </a:r>
            <a:r>
              <a:rPr lang="en-US" sz="1200" b="0" i="0" dirty="0">
                <a:effectLst/>
                <a:latin typeface="system-ui"/>
              </a:rPr>
              <a:t>I /my / forgot / wallet.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13. </a:t>
            </a:r>
            <a:r>
              <a:rPr lang="en-US" sz="1200" b="0" i="0" dirty="0">
                <a:effectLst/>
                <a:latin typeface="system-ui"/>
              </a:rPr>
              <a:t>year / Last / I / to / traveled / Italy. </a:t>
            </a:r>
          </a:p>
          <a:p>
            <a:pPr algn="l">
              <a:lnSpc>
                <a:spcPct val="200000"/>
              </a:lnSpc>
            </a:pPr>
            <a:r>
              <a:rPr lang="en-US" sz="1200" dirty="0">
                <a:solidFill>
                  <a:schemeClr val="accent6"/>
                </a:solidFill>
                <a:latin typeface="system-ui"/>
              </a:rPr>
              <a:t>14. </a:t>
            </a:r>
            <a:r>
              <a:rPr lang="en-US" sz="1200" b="0" i="0" dirty="0">
                <a:effectLst/>
                <a:latin typeface="system-ui"/>
              </a:rPr>
              <a:t>He / all / </a:t>
            </a:r>
            <a:r>
              <a:rPr lang="en-US" sz="1200" b="0" i="0" dirty="0" err="1">
                <a:effectLst/>
                <a:latin typeface="system-ui"/>
              </a:rPr>
              <a:t>exercices</a:t>
            </a:r>
            <a:r>
              <a:rPr lang="en-US" sz="1200" b="0" i="0" dirty="0">
                <a:effectLst/>
                <a:latin typeface="system-ui"/>
              </a:rPr>
              <a:t> / the / finished.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15. </a:t>
            </a:r>
            <a:r>
              <a:rPr lang="en-US" sz="1200" b="0" i="0" dirty="0">
                <a:effectLst/>
                <a:latin typeface="system-ui"/>
              </a:rPr>
              <a:t>I / the / last / class / missed / week.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16. </a:t>
            </a:r>
            <a:r>
              <a:rPr lang="en-US" sz="1200" b="0" i="0" dirty="0">
                <a:effectLst/>
                <a:latin typeface="system-ui"/>
              </a:rPr>
              <a:t>She / a / smoked / </a:t>
            </a:r>
            <a:r>
              <a:rPr lang="en-US" sz="1200" b="0" i="0" dirty="0" err="1">
                <a:effectLst/>
                <a:latin typeface="system-ui"/>
              </a:rPr>
              <a:t>cigarrette</a:t>
            </a:r>
            <a:r>
              <a:rPr lang="en-US" sz="1200" b="0" i="0" dirty="0">
                <a:effectLst/>
                <a:latin typeface="system-ui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17. </a:t>
            </a:r>
            <a:r>
              <a:rPr lang="en-US" sz="1200" b="0" i="0" dirty="0">
                <a:effectLst/>
                <a:latin typeface="system-ui"/>
              </a:rPr>
              <a:t>I / the / film / liked.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18. </a:t>
            </a:r>
            <a:r>
              <a:rPr lang="en-US" sz="1200" b="0" i="0" dirty="0">
                <a:effectLst/>
                <a:latin typeface="system-ui"/>
              </a:rPr>
              <a:t>They / to / music/ listened.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19. </a:t>
            </a:r>
            <a:r>
              <a:rPr lang="en-US" sz="1200" b="0" i="0" dirty="0">
                <a:effectLst/>
                <a:latin typeface="system-ui"/>
              </a:rPr>
              <a:t>We / to / church went / yesterday. </a:t>
            </a:r>
          </a:p>
          <a:p>
            <a:pPr algn="l">
              <a:lnSpc>
                <a:spcPct val="200000"/>
              </a:lnSpc>
            </a:pPr>
            <a:r>
              <a:rPr lang="en-US" sz="1200" b="0" i="0" dirty="0">
                <a:solidFill>
                  <a:schemeClr val="accent6"/>
                </a:solidFill>
                <a:effectLst/>
                <a:latin typeface="system-ui"/>
              </a:rPr>
              <a:t>20. </a:t>
            </a:r>
            <a:r>
              <a:rPr lang="en-US" sz="1200" b="0" i="0" dirty="0">
                <a:effectLst/>
                <a:latin typeface="system-ui"/>
              </a:rPr>
              <a:t>Jane / her / changed / place. </a:t>
            </a:r>
          </a:p>
        </p:txBody>
      </p:sp>
    </p:spTree>
    <p:extLst>
      <p:ext uri="{BB962C8B-B14F-4D97-AF65-F5344CB8AC3E}">
        <p14:creationId xmlns:p14="http://schemas.microsoft.com/office/powerpoint/2010/main" val="327314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2212570" y="1168078"/>
            <a:ext cx="2703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4472C4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BR" sz="1200" b="1" i="1" dirty="0">
                <a:solidFill>
                  <a:srgbClr val="212529"/>
                </a:solidFill>
                <a:effectLst/>
                <a:latin typeface="system-ui"/>
                <a:ea typeface="Times New Roman" panose="02020603050405020304" pitchFamily="18" charset="0"/>
              </a:rPr>
              <a:t>9) Complete as palavras das imagens: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1A7DCB3D-FAC9-45DB-B16F-66D9687B9545}"/>
              </a:ext>
            </a:extLst>
          </p:cNvPr>
          <p:cNvSpPr/>
          <p:nvPr/>
        </p:nvSpPr>
        <p:spPr>
          <a:xfrm>
            <a:off x="152399" y="9372314"/>
            <a:ext cx="6553199" cy="30777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3 - 7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93AFE77-C0A6-41D8-8CFC-43F2495B89DE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EB295525-B4C2-4B57-946D-50A7CFA73747}"/>
              </a:ext>
            </a:extLst>
          </p:cNvPr>
          <p:cNvSpPr/>
          <p:nvPr/>
        </p:nvSpPr>
        <p:spPr>
          <a:xfrm>
            <a:off x="283685" y="1008952"/>
            <a:ext cx="1091027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02 TOPICS</a:t>
            </a:r>
            <a:endParaRPr lang="pt-BR" dirty="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01D0FFA0-293A-459A-A210-CC350A97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8" y="1386084"/>
            <a:ext cx="485077" cy="4850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41BBCE2-740A-414B-8B6A-BEBD31103442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9D96F1-6906-4D8F-9D95-7EBAE2B727A4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112FDF-2F2E-4AF9-A5DE-5E7BBF23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89" y="1580239"/>
            <a:ext cx="4015111" cy="311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CDE706-1427-45E4-9176-36AA05592842}"/>
              </a:ext>
            </a:extLst>
          </p:cNvPr>
          <p:cNvSpPr txBox="1"/>
          <p:nvPr/>
        </p:nvSpPr>
        <p:spPr>
          <a:xfrm>
            <a:off x="161036" y="2027287"/>
            <a:ext cx="2205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How </a:t>
            </a:r>
            <a:r>
              <a:rPr lang="pt-BR" sz="1200" b="0" i="0" dirty="0" err="1">
                <a:effectLst/>
                <a:latin typeface="system-ui"/>
              </a:rPr>
              <a:t>often</a:t>
            </a:r>
            <a:r>
              <a:rPr lang="pt-BR" sz="1200" b="0" i="0" dirty="0">
                <a:effectLst/>
                <a:latin typeface="system-ui"/>
              </a:rPr>
              <a:t> do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</a:t>
            </a:r>
            <a:r>
              <a:rPr lang="pt-BR" sz="1200" b="0" i="0" dirty="0" err="1">
                <a:effectLst/>
                <a:latin typeface="system-ui"/>
              </a:rPr>
              <a:t>eat</a:t>
            </a:r>
            <a:r>
              <a:rPr lang="pt-BR" sz="1200" b="0" i="0" dirty="0">
                <a:effectLst/>
                <a:latin typeface="system-ui"/>
              </a:rPr>
              <a:t> </a:t>
            </a:r>
            <a:r>
              <a:rPr lang="pt-BR" sz="1200" b="0" i="0" dirty="0" err="1">
                <a:effectLst/>
                <a:latin typeface="system-ui"/>
              </a:rPr>
              <a:t>fruits</a:t>
            </a:r>
            <a:r>
              <a:rPr lang="pt-BR" sz="1200" b="0" i="0" dirty="0"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dirty="0">
                <a:latin typeface="system-ui"/>
              </a:rPr>
              <a:t>What is </a:t>
            </a:r>
            <a:r>
              <a:rPr lang="pt-BR" sz="1200" dirty="0" err="1">
                <a:latin typeface="system-ui"/>
              </a:rPr>
              <a:t>your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favourite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fruit</a:t>
            </a:r>
            <a:r>
              <a:rPr lang="pt-BR" sz="1200" dirty="0"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dirty="0">
                <a:latin typeface="system-ui"/>
              </a:rPr>
              <a:t>Do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like to </a:t>
            </a:r>
            <a:r>
              <a:rPr lang="pt-BR" sz="1200" dirty="0" err="1">
                <a:latin typeface="system-ui"/>
              </a:rPr>
              <a:t>eat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fruits</a:t>
            </a:r>
            <a:r>
              <a:rPr lang="pt-BR" sz="1200" dirty="0">
                <a:latin typeface="system-ui"/>
              </a:rPr>
              <a:t> in the </a:t>
            </a:r>
            <a:r>
              <a:rPr lang="pt-BR" sz="1200" dirty="0" err="1">
                <a:latin typeface="system-ui"/>
              </a:rPr>
              <a:t>morning</a:t>
            </a:r>
            <a:r>
              <a:rPr lang="pt-BR" sz="1200" dirty="0">
                <a:latin typeface="system-ui"/>
              </a:rPr>
              <a:t>?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4D3692A-7347-4E20-8479-41E05A7E67C2}"/>
              </a:ext>
            </a:extLst>
          </p:cNvPr>
          <p:cNvSpPr txBox="1"/>
          <p:nvPr/>
        </p:nvSpPr>
        <p:spPr>
          <a:xfrm>
            <a:off x="1283456" y="15061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FRUITS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378AB115-204F-4B16-A2E3-DF87426ED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24" y="5315249"/>
            <a:ext cx="4302924" cy="29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968B4C7-AC81-4629-80BB-502AA047421E}"/>
              </a:ext>
            </a:extLst>
          </p:cNvPr>
          <p:cNvSpPr txBox="1"/>
          <p:nvPr/>
        </p:nvSpPr>
        <p:spPr>
          <a:xfrm>
            <a:off x="1160944" y="51988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DRINKS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4CD20CE-A041-420D-89AE-579350F2EBE8}"/>
              </a:ext>
            </a:extLst>
          </p:cNvPr>
          <p:cNvSpPr txBox="1"/>
          <p:nvPr/>
        </p:nvSpPr>
        <p:spPr>
          <a:xfrm>
            <a:off x="159557" y="5671897"/>
            <a:ext cx="220526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How </a:t>
            </a:r>
            <a:r>
              <a:rPr lang="pt-BR" sz="1200" b="0" i="0" dirty="0" err="1">
                <a:effectLst/>
                <a:latin typeface="system-ui"/>
              </a:rPr>
              <a:t>often</a:t>
            </a:r>
            <a:r>
              <a:rPr lang="pt-BR" sz="1200" b="0" i="0" dirty="0">
                <a:effectLst/>
                <a:latin typeface="system-ui"/>
              </a:rPr>
              <a:t> do </a:t>
            </a:r>
            <a:r>
              <a:rPr lang="pt-BR" sz="1200" b="0" i="0" dirty="0" err="1">
                <a:effectLst/>
                <a:latin typeface="system-ui"/>
              </a:rPr>
              <a:t>you</a:t>
            </a:r>
            <a:r>
              <a:rPr lang="pt-BR" sz="1200" b="0" i="0" dirty="0">
                <a:effectLst/>
                <a:latin typeface="system-ui"/>
              </a:rPr>
              <a:t> drink </a:t>
            </a:r>
            <a:r>
              <a:rPr lang="pt-BR" sz="1200" b="0" i="0" dirty="0" err="1">
                <a:effectLst/>
                <a:latin typeface="system-ui"/>
              </a:rPr>
              <a:t>coke</a:t>
            </a:r>
            <a:r>
              <a:rPr lang="pt-BR" sz="1200" b="0" i="0" dirty="0">
                <a:effectLst/>
                <a:latin typeface="system-ui"/>
              </a:rPr>
              <a:t>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dirty="0">
                <a:latin typeface="system-ui"/>
              </a:rPr>
              <a:t>What is </a:t>
            </a:r>
            <a:r>
              <a:rPr lang="pt-BR" sz="1200" dirty="0" err="1">
                <a:latin typeface="system-ui"/>
              </a:rPr>
              <a:t>your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favourite</a:t>
            </a:r>
            <a:r>
              <a:rPr lang="pt-BR" sz="1200" dirty="0">
                <a:latin typeface="system-ui"/>
              </a:rPr>
              <a:t> drink?</a:t>
            </a:r>
          </a:p>
          <a:p>
            <a:pPr algn="l"/>
            <a:endParaRPr lang="pt-BR" sz="1200" b="0" i="0" dirty="0">
              <a:effectLst/>
              <a:latin typeface="system-ui"/>
            </a:endParaRPr>
          </a:p>
          <a:p>
            <a:pPr algn="l"/>
            <a:br>
              <a:rPr lang="pt-BR" sz="1200" b="0" i="0" dirty="0">
                <a:effectLst/>
                <a:latin typeface="system-ui"/>
              </a:rPr>
            </a:br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dirty="0">
                <a:latin typeface="system-ui"/>
              </a:rPr>
              <a:t>Do </a:t>
            </a:r>
            <a:r>
              <a:rPr lang="pt-BR" sz="1200" dirty="0" err="1">
                <a:latin typeface="system-ui"/>
              </a:rPr>
              <a:t>you</a:t>
            </a:r>
            <a:r>
              <a:rPr lang="pt-BR" sz="1200" dirty="0">
                <a:latin typeface="system-ui"/>
              </a:rPr>
              <a:t> like to drink </a:t>
            </a:r>
            <a:r>
              <a:rPr lang="pt-BR" sz="1200" dirty="0" err="1">
                <a:latin typeface="system-ui"/>
              </a:rPr>
              <a:t>beer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at</a:t>
            </a:r>
            <a:r>
              <a:rPr lang="pt-BR" sz="1200" dirty="0">
                <a:latin typeface="system-ui"/>
              </a:rPr>
              <a:t> </a:t>
            </a:r>
            <a:r>
              <a:rPr lang="pt-BR" sz="1200" dirty="0" err="1">
                <a:latin typeface="system-ui"/>
              </a:rPr>
              <a:t>night</a:t>
            </a:r>
            <a:r>
              <a:rPr lang="pt-BR" sz="1200" dirty="0">
                <a:latin typeface="system-ui"/>
              </a:rPr>
              <a:t>?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E7250CA-84C4-4CF0-A6A8-B517D302D4D9}"/>
              </a:ext>
            </a:extLst>
          </p:cNvPr>
          <p:cNvSpPr/>
          <p:nvPr/>
        </p:nvSpPr>
        <p:spPr>
          <a:xfrm>
            <a:off x="5872652" y="399880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12B85CD-2DEA-4858-AFB0-C05F194961D3}"/>
              </a:ext>
            </a:extLst>
          </p:cNvPr>
          <p:cNvSpPr/>
          <p:nvPr/>
        </p:nvSpPr>
        <p:spPr>
          <a:xfrm>
            <a:off x="4065761" y="4601221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F0C2101-AECF-459E-B072-1EEC8982FB6E}"/>
              </a:ext>
            </a:extLst>
          </p:cNvPr>
          <p:cNvSpPr/>
          <p:nvPr/>
        </p:nvSpPr>
        <p:spPr>
          <a:xfrm>
            <a:off x="2926646" y="2770254"/>
            <a:ext cx="505968" cy="2769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86E928-50AB-4B2E-B324-DDE7642EF379}"/>
              </a:ext>
            </a:extLst>
          </p:cNvPr>
          <p:cNvSpPr/>
          <p:nvPr/>
        </p:nvSpPr>
        <p:spPr>
          <a:xfrm>
            <a:off x="5132409" y="3397031"/>
            <a:ext cx="778194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206E60B-E75B-4002-B33C-27FB9AA26B0F}"/>
              </a:ext>
            </a:extLst>
          </p:cNvPr>
          <p:cNvSpPr/>
          <p:nvPr/>
        </p:nvSpPr>
        <p:spPr>
          <a:xfrm>
            <a:off x="2952551" y="2120370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3A35A9-595C-44F7-BAE7-872CED1DD496}"/>
              </a:ext>
            </a:extLst>
          </p:cNvPr>
          <p:cNvSpPr txBox="1"/>
          <p:nvPr/>
        </p:nvSpPr>
        <p:spPr>
          <a:xfrm rot="19382986">
            <a:off x="4720505" y="1168696"/>
            <a:ext cx="127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Toranja vermelha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F000846-5429-4F96-814F-C80259FD2E0C}"/>
              </a:ext>
            </a:extLst>
          </p:cNvPr>
          <p:cNvSpPr txBox="1"/>
          <p:nvPr/>
        </p:nvSpPr>
        <p:spPr>
          <a:xfrm>
            <a:off x="4000918" y="4530998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coconut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785454F-B237-488C-905E-A4A1A8FF104B}"/>
              </a:ext>
            </a:extLst>
          </p:cNvPr>
          <p:cNvSpPr txBox="1"/>
          <p:nvPr/>
        </p:nvSpPr>
        <p:spPr>
          <a:xfrm>
            <a:off x="5132409" y="3335337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pineapple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39D955D-0B81-4C4C-9420-C7EA52D2F27B}"/>
              </a:ext>
            </a:extLst>
          </p:cNvPr>
          <p:cNvSpPr txBox="1"/>
          <p:nvPr/>
        </p:nvSpPr>
        <p:spPr>
          <a:xfrm>
            <a:off x="2872494" y="2697171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Passion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fruit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AF92AC9-CE7B-446E-9CC1-C8AEBAFA866B}"/>
              </a:ext>
            </a:extLst>
          </p:cNvPr>
          <p:cNvGrpSpPr/>
          <p:nvPr/>
        </p:nvGrpSpPr>
        <p:grpSpPr>
          <a:xfrm>
            <a:off x="4077364" y="2029300"/>
            <a:ext cx="531218" cy="261610"/>
            <a:chOff x="8682350" y="3648050"/>
            <a:chExt cx="531218" cy="26161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A5A44BD-6429-4ACE-953A-605F38E0C176}"/>
                </a:ext>
              </a:extLst>
            </p:cNvPr>
            <p:cNvSpPr/>
            <p:nvPr/>
          </p:nvSpPr>
          <p:spPr>
            <a:xfrm>
              <a:off x="8682350" y="3714731"/>
              <a:ext cx="505968" cy="1382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337F6FE5-37F7-42ED-A92A-CF7BCDA45C86}"/>
                </a:ext>
              </a:extLst>
            </p:cNvPr>
            <p:cNvSpPr txBox="1"/>
            <p:nvPr/>
          </p:nvSpPr>
          <p:spPr>
            <a:xfrm>
              <a:off x="8684256" y="3648050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peach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endParaRPr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13E828B-295E-4CB8-8BBA-CCF7B0E8E522}"/>
              </a:ext>
            </a:extLst>
          </p:cNvPr>
          <p:cNvSpPr txBox="1"/>
          <p:nvPr/>
        </p:nvSpPr>
        <p:spPr>
          <a:xfrm>
            <a:off x="2926646" y="2058676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orange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9D26F80-12AC-4954-866A-CC474E98F8A0}"/>
              </a:ext>
            </a:extLst>
          </p:cNvPr>
          <p:cNvGrpSpPr/>
          <p:nvPr/>
        </p:nvGrpSpPr>
        <p:grpSpPr>
          <a:xfrm>
            <a:off x="2407786" y="2069305"/>
            <a:ext cx="554026" cy="261610"/>
            <a:chOff x="7229514" y="3944084"/>
            <a:chExt cx="554026" cy="261610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4EF3A00-F60E-435E-A8BF-4A165A54FC46}"/>
                </a:ext>
              </a:extLst>
            </p:cNvPr>
            <p:cNvSpPr/>
            <p:nvPr/>
          </p:nvSpPr>
          <p:spPr>
            <a:xfrm>
              <a:off x="7229514" y="4005778"/>
              <a:ext cx="505968" cy="13822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1C10A0F-B810-4729-B385-FB3B430AD2D4}"/>
                </a:ext>
              </a:extLst>
            </p:cNvPr>
            <p:cNvSpPr txBox="1"/>
            <p:nvPr/>
          </p:nvSpPr>
          <p:spPr>
            <a:xfrm>
              <a:off x="7281479" y="3944084"/>
              <a:ext cx="5020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 err="1">
                  <a:solidFill>
                    <a:schemeClr val="bg1">
                      <a:lumMod val="50000"/>
                    </a:schemeClr>
                  </a:solidFill>
                  <a:latin typeface="system-ui"/>
                </a:rPr>
                <a:t>apple</a:t>
              </a:r>
              <a:endPara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endParaRPr>
            </a:p>
          </p:txBody>
        </p:sp>
      </p:grpSp>
      <p:sp>
        <p:nvSpPr>
          <p:cNvPr id="43" name="Retângulo 42">
            <a:extLst>
              <a:ext uri="{FF2B5EF4-FFF2-40B4-BE49-F238E27FC236}">
                <a16:creationId xmlns:a16="http://schemas.microsoft.com/office/drawing/2014/main" id="{B34C07A8-A8A8-4113-B2C9-1125B27CFA6B}"/>
              </a:ext>
            </a:extLst>
          </p:cNvPr>
          <p:cNvSpPr/>
          <p:nvPr/>
        </p:nvSpPr>
        <p:spPr>
          <a:xfrm>
            <a:off x="3901246" y="3381097"/>
            <a:ext cx="828330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8100D9B-015F-4E5C-BE9D-B2EC2C6CB6EE}"/>
              </a:ext>
            </a:extLst>
          </p:cNvPr>
          <p:cNvSpPr txBox="1"/>
          <p:nvPr/>
        </p:nvSpPr>
        <p:spPr>
          <a:xfrm>
            <a:off x="3873331" y="3317365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watermelon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C498D450-E0CF-4974-8A18-E17CB79B60E8}"/>
              </a:ext>
            </a:extLst>
          </p:cNvPr>
          <p:cNvSpPr/>
          <p:nvPr/>
        </p:nvSpPr>
        <p:spPr>
          <a:xfrm>
            <a:off x="3408973" y="3943558"/>
            <a:ext cx="639639" cy="152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546E4A0-F662-4CCD-A39A-3B3C5195565A}"/>
              </a:ext>
            </a:extLst>
          </p:cNvPr>
          <p:cNvSpPr txBox="1"/>
          <p:nvPr/>
        </p:nvSpPr>
        <p:spPr>
          <a:xfrm>
            <a:off x="5831675" y="3927089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lemon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3C6405A-7651-41FD-A477-5479696536BA}"/>
              </a:ext>
            </a:extLst>
          </p:cNvPr>
          <p:cNvSpPr txBox="1"/>
          <p:nvPr/>
        </p:nvSpPr>
        <p:spPr>
          <a:xfrm>
            <a:off x="3300050" y="388917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strawberry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EF046672-EABE-4E54-94E2-7DB7DCA95B9D}"/>
              </a:ext>
            </a:extLst>
          </p:cNvPr>
          <p:cNvSpPr/>
          <p:nvPr/>
        </p:nvSpPr>
        <p:spPr>
          <a:xfrm>
            <a:off x="2568553" y="6253085"/>
            <a:ext cx="742810" cy="1821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67F75CBD-87D7-4367-83E8-BDFFF92EBE2B}"/>
              </a:ext>
            </a:extLst>
          </p:cNvPr>
          <p:cNvSpPr/>
          <p:nvPr/>
        </p:nvSpPr>
        <p:spPr>
          <a:xfrm>
            <a:off x="4825384" y="6209872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FAC63E9F-A293-435A-95D4-96749BDB7ED0}"/>
              </a:ext>
            </a:extLst>
          </p:cNvPr>
          <p:cNvSpPr/>
          <p:nvPr/>
        </p:nvSpPr>
        <p:spPr>
          <a:xfrm>
            <a:off x="5740159" y="6972401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C9AF0D23-175B-4FBC-88D4-708F3119C0D1}"/>
              </a:ext>
            </a:extLst>
          </p:cNvPr>
          <p:cNvSpPr/>
          <p:nvPr/>
        </p:nvSpPr>
        <p:spPr>
          <a:xfrm>
            <a:off x="4292949" y="777821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681263B-72DC-4020-8826-1192E2E709A9}"/>
              </a:ext>
            </a:extLst>
          </p:cNvPr>
          <p:cNvSpPr/>
          <p:nvPr/>
        </p:nvSpPr>
        <p:spPr>
          <a:xfrm>
            <a:off x="3432337" y="7778213"/>
            <a:ext cx="505968" cy="138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BB26254-FB2E-4194-9762-28DA8596AF7E}"/>
              </a:ext>
            </a:extLst>
          </p:cNvPr>
          <p:cNvSpPr txBox="1"/>
          <p:nvPr/>
        </p:nvSpPr>
        <p:spPr>
          <a:xfrm>
            <a:off x="2482404" y="619045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Hot chocolate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A10A15C7-35DF-49DC-9547-C2567E4E6BC9}"/>
              </a:ext>
            </a:extLst>
          </p:cNvPr>
          <p:cNvSpPr/>
          <p:nvPr/>
        </p:nvSpPr>
        <p:spPr>
          <a:xfrm>
            <a:off x="3559793" y="6235358"/>
            <a:ext cx="505968" cy="115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F16FE65-1DC1-434E-BB6A-11BA21120380}"/>
              </a:ext>
            </a:extLst>
          </p:cNvPr>
          <p:cNvSpPr txBox="1"/>
          <p:nvPr/>
        </p:nvSpPr>
        <p:spPr>
          <a:xfrm>
            <a:off x="3530639" y="6141765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coffee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8AEF6B9-03AD-44F5-8DB1-965F4B25A0B7}"/>
              </a:ext>
            </a:extLst>
          </p:cNvPr>
          <p:cNvSpPr txBox="1"/>
          <p:nvPr/>
        </p:nvSpPr>
        <p:spPr>
          <a:xfrm>
            <a:off x="4915782" y="6148178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tea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4B233CF0-D8D6-4752-B721-74E1BAD4D0EA}"/>
              </a:ext>
            </a:extLst>
          </p:cNvPr>
          <p:cNvSpPr txBox="1"/>
          <p:nvPr/>
        </p:nvSpPr>
        <p:spPr>
          <a:xfrm>
            <a:off x="3352200" y="7716519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red</a:t>
            </a:r>
            <a:r>
              <a:rPr lang="pt-BR" sz="1100" dirty="0">
                <a:solidFill>
                  <a:srgbClr val="C00000"/>
                </a:solidFill>
                <a:latin typeface="system-ui"/>
              </a:rPr>
              <a:t>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wine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95655DD-9FDA-4AD7-BCE4-05A069040F2F}"/>
              </a:ext>
            </a:extLst>
          </p:cNvPr>
          <p:cNvSpPr txBox="1"/>
          <p:nvPr/>
        </p:nvSpPr>
        <p:spPr>
          <a:xfrm>
            <a:off x="4305278" y="7709102"/>
            <a:ext cx="449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beer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80A0D4F-2E33-48B2-8200-95A9757EA2E7}"/>
              </a:ext>
            </a:extLst>
          </p:cNvPr>
          <p:cNvSpPr txBox="1"/>
          <p:nvPr/>
        </p:nvSpPr>
        <p:spPr>
          <a:xfrm>
            <a:off x="5831675" y="690706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milk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917D5F7-FE08-4AD0-BAA2-2502B322CF97}"/>
              </a:ext>
            </a:extLst>
          </p:cNvPr>
          <p:cNvSpPr txBox="1"/>
          <p:nvPr/>
        </p:nvSpPr>
        <p:spPr>
          <a:xfrm>
            <a:off x="5260234" y="1398987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toranja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43BFAB-0C91-4DF5-AD63-0D0461BFFCEE}"/>
              </a:ext>
            </a:extLst>
          </p:cNvPr>
          <p:cNvSpPr txBox="1"/>
          <p:nvPr/>
        </p:nvSpPr>
        <p:spPr>
          <a:xfrm>
            <a:off x="5872652" y="1414261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tâmara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5DC2FD-FA33-4F02-BB12-458806FC3C42}"/>
              </a:ext>
            </a:extLst>
          </p:cNvPr>
          <p:cNvSpPr txBox="1"/>
          <p:nvPr/>
        </p:nvSpPr>
        <p:spPr>
          <a:xfrm rot="16200000">
            <a:off x="1971729" y="2525172"/>
            <a:ext cx="779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Damasco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651F29DA-C253-45D2-9A16-02038E0B26AF}"/>
              </a:ext>
            </a:extLst>
          </p:cNvPr>
          <p:cNvSpPr txBox="1"/>
          <p:nvPr/>
        </p:nvSpPr>
        <p:spPr>
          <a:xfrm>
            <a:off x="4002734" y="1372122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pêssego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DB4C994-F0C6-4BC5-A703-68C845581577}"/>
              </a:ext>
            </a:extLst>
          </p:cNvPr>
          <p:cNvSpPr txBox="1"/>
          <p:nvPr/>
        </p:nvSpPr>
        <p:spPr>
          <a:xfrm>
            <a:off x="2792368" y="3213178"/>
            <a:ext cx="760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tangerina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C4B44D2-C520-4102-A96E-B856828C81C7}"/>
              </a:ext>
            </a:extLst>
          </p:cNvPr>
          <p:cNvSpPr txBox="1"/>
          <p:nvPr/>
        </p:nvSpPr>
        <p:spPr>
          <a:xfrm rot="16200000">
            <a:off x="2044898" y="3095969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ameixa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F6039E3-11A9-4EE9-BD32-2F75856010E8}"/>
              </a:ext>
            </a:extLst>
          </p:cNvPr>
          <p:cNvSpPr txBox="1"/>
          <p:nvPr/>
        </p:nvSpPr>
        <p:spPr>
          <a:xfrm>
            <a:off x="4612864" y="2178674"/>
            <a:ext cx="1156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Uvas vermelhas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57D9CB2-A410-4836-8735-AA7F96E78AB5}"/>
              </a:ext>
            </a:extLst>
          </p:cNvPr>
          <p:cNvSpPr txBox="1"/>
          <p:nvPr/>
        </p:nvSpPr>
        <p:spPr>
          <a:xfrm>
            <a:off x="3576633" y="2162179"/>
            <a:ext cx="682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Cereja preta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05BD074-63EC-470A-95A8-F7BAE68233BE}"/>
              </a:ext>
            </a:extLst>
          </p:cNvPr>
          <p:cNvSpPr txBox="1"/>
          <p:nvPr/>
        </p:nvSpPr>
        <p:spPr>
          <a:xfrm>
            <a:off x="2726924" y="2182167"/>
            <a:ext cx="828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maracujá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88A3C88-E64B-4311-A53F-DCDB9008F945}"/>
              </a:ext>
            </a:extLst>
          </p:cNvPr>
          <p:cNvSpPr txBox="1"/>
          <p:nvPr/>
        </p:nvSpPr>
        <p:spPr>
          <a:xfrm>
            <a:off x="6213843" y="3035255"/>
            <a:ext cx="6823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“</a:t>
            </a:r>
            <a:r>
              <a:rPr lang="pt-BR" sz="1100" b="1" dirty="0" err="1">
                <a:solidFill>
                  <a:schemeClr val="accent5"/>
                </a:solidFill>
                <a:latin typeface="system-ui"/>
              </a:rPr>
              <a:t>Laite</a:t>
            </a:r>
            <a:r>
              <a:rPr lang="pt-BR" sz="1100" dirty="0">
                <a:solidFill>
                  <a:schemeClr val="accent5"/>
                </a:solidFill>
                <a:latin typeface="system-ui"/>
              </a:rPr>
              <a:t>”</a:t>
            </a:r>
          </a:p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lichia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B1391D0-4FF1-4200-B74A-61355876A350}"/>
              </a:ext>
            </a:extLst>
          </p:cNvPr>
          <p:cNvSpPr txBox="1"/>
          <p:nvPr/>
        </p:nvSpPr>
        <p:spPr>
          <a:xfrm>
            <a:off x="5266975" y="3063743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abacaxi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00D3FB9-25A3-4C55-A70D-13275189688A}"/>
              </a:ext>
            </a:extLst>
          </p:cNvPr>
          <p:cNvSpPr txBox="1"/>
          <p:nvPr/>
        </p:nvSpPr>
        <p:spPr>
          <a:xfrm>
            <a:off x="4711895" y="2908727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melão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767689D-6D7A-448B-89CA-D4462A9767B2}"/>
              </a:ext>
            </a:extLst>
          </p:cNvPr>
          <p:cNvSpPr txBox="1"/>
          <p:nvPr/>
        </p:nvSpPr>
        <p:spPr>
          <a:xfrm>
            <a:off x="4023244" y="2827474"/>
            <a:ext cx="78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melancia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CC1C286C-591B-4BAA-8388-A9F904E9468F}"/>
              </a:ext>
            </a:extLst>
          </p:cNvPr>
          <p:cNvSpPr txBox="1"/>
          <p:nvPr/>
        </p:nvSpPr>
        <p:spPr>
          <a:xfrm>
            <a:off x="3408973" y="2846961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goiaba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C3906E5-43A6-465D-92D7-787DE67D8360}"/>
              </a:ext>
            </a:extLst>
          </p:cNvPr>
          <p:cNvSpPr txBox="1"/>
          <p:nvPr/>
        </p:nvSpPr>
        <p:spPr>
          <a:xfrm>
            <a:off x="5898368" y="4672111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manga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FB5D33CB-7887-4075-9473-D89EAFEC13F2}"/>
              </a:ext>
            </a:extLst>
          </p:cNvPr>
          <p:cNvSpPr txBox="1"/>
          <p:nvPr/>
        </p:nvSpPr>
        <p:spPr>
          <a:xfrm>
            <a:off x="6256791" y="3788460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limão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9C5499C-37A4-49FC-B4ED-4147E2294BE7}"/>
              </a:ext>
            </a:extLst>
          </p:cNvPr>
          <p:cNvSpPr txBox="1"/>
          <p:nvPr/>
        </p:nvSpPr>
        <p:spPr>
          <a:xfrm>
            <a:off x="4073424" y="3973019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mamão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486F7B72-289E-4889-ABF7-F802FF249AAF}"/>
              </a:ext>
            </a:extLst>
          </p:cNvPr>
          <p:cNvSpPr txBox="1"/>
          <p:nvPr/>
        </p:nvSpPr>
        <p:spPr>
          <a:xfrm>
            <a:off x="3325663" y="4017799"/>
            <a:ext cx="7832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morango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F847BB8-8E4E-4D03-8D83-E308A794F811}"/>
              </a:ext>
            </a:extLst>
          </p:cNvPr>
          <p:cNvSpPr txBox="1"/>
          <p:nvPr/>
        </p:nvSpPr>
        <p:spPr>
          <a:xfrm rot="16200000">
            <a:off x="2019287" y="3617274"/>
            <a:ext cx="493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figo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552CF9B8-C4A8-4500-864D-31BB040AB6D0}"/>
              </a:ext>
            </a:extLst>
          </p:cNvPr>
          <p:cNvSpPr txBox="1"/>
          <p:nvPr/>
        </p:nvSpPr>
        <p:spPr>
          <a:xfrm>
            <a:off x="4759096" y="4611010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romã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D3DEB2E3-8101-415E-88A1-A9F00513536E}"/>
              </a:ext>
            </a:extLst>
          </p:cNvPr>
          <p:cNvSpPr txBox="1"/>
          <p:nvPr/>
        </p:nvSpPr>
        <p:spPr>
          <a:xfrm rot="1725895">
            <a:off x="3714677" y="4743614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mirtilo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00C9BB6-001B-4AA5-B03A-5F7E88AC81C0}"/>
              </a:ext>
            </a:extLst>
          </p:cNvPr>
          <p:cNvSpPr txBox="1"/>
          <p:nvPr/>
        </p:nvSpPr>
        <p:spPr>
          <a:xfrm>
            <a:off x="2726924" y="4650437"/>
            <a:ext cx="1022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Uva do monte</a:t>
            </a:r>
          </a:p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O arando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7054AD8-5598-4E0D-BC01-2F0FDAB452F5}"/>
              </a:ext>
            </a:extLst>
          </p:cNvPr>
          <p:cNvSpPr txBox="1"/>
          <p:nvPr/>
        </p:nvSpPr>
        <p:spPr>
          <a:xfrm>
            <a:off x="1897853" y="4443902"/>
            <a:ext cx="6823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accent5"/>
                </a:solidFill>
                <a:latin typeface="system-ui"/>
              </a:rPr>
              <a:t>toranja</a:t>
            </a:r>
          </a:p>
        </p:txBody>
      </p:sp>
    </p:spTree>
    <p:extLst>
      <p:ext uri="{BB962C8B-B14F-4D97-AF65-F5344CB8AC3E}">
        <p14:creationId xmlns:p14="http://schemas.microsoft.com/office/powerpoint/2010/main" val="37332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6CF2955-0AEB-40E3-8CD6-7D3DA46062E6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GRAMMAR</a:t>
            </a:r>
          </a:p>
        </p:txBody>
      </p:sp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EF2AB-7465-486B-8F64-1E13F4571FD0}"/>
              </a:ext>
            </a:extLst>
          </p:cNvPr>
          <p:cNvSpPr txBox="1"/>
          <p:nvPr/>
        </p:nvSpPr>
        <p:spPr>
          <a:xfrm>
            <a:off x="207446" y="1272184"/>
            <a:ext cx="5766178" cy="47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8) Responda as perguntas: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797F58A-E55E-4490-A0DC-F8600D008A00}"/>
              </a:ext>
            </a:extLst>
          </p:cNvPr>
          <p:cNvSpPr/>
          <p:nvPr/>
        </p:nvSpPr>
        <p:spPr>
          <a:xfrm>
            <a:off x="311804" y="996936"/>
            <a:ext cx="1146876" cy="29762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78BA3-2C95-4EEE-9767-BF15A7C7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12" y="878776"/>
            <a:ext cx="570832" cy="5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EA07481A-0589-4AC6-AB61-95FE62F06AD0}"/>
              </a:ext>
            </a:extLst>
          </p:cNvPr>
          <p:cNvSpPr/>
          <p:nvPr/>
        </p:nvSpPr>
        <p:spPr>
          <a:xfrm>
            <a:off x="152400" y="9398860"/>
            <a:ext cx="6553199" cy="290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4 - 7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90449B-CF41-428A-A47F-39F55E652ADA}"/>
              </a:ext>
            </a:extLst>
          </p:cNvPr>
          <p:cNvSpPr txBox="1"/>
          <p:nvPr/>
        </p:nvSpPr>
        <p:spPr>
          <a:xfrm>
            <a:off x="371965" y="976835"/>
            <a:ext cx="1146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0379816-5013-460B-84FE-C8057D4DC49F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F969DE5-FFE2-4AAC-8D40-CEB7D2A63A5D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A94C15-FBDD-41AB-9D23-12095757CBA3}"/>
              </a:ext>
            </a:extLst>
          </p:cNvPr>
          <p:cNvSpPr txBox="1"/>
          <p:nvPr/>
        </p:nvSpPr>
        <p:spPr>
          <a:xfrm>
            <a:off x="311804" y="1761611"/>
            <a:ext cx="5768162" cy="742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1. </a:t>
            </a:r>
            <a:r>
              <a:rPr lang="en-US" sz="1200" i="0" dirty="0">
                <a:effectLst/>
                <a:latin typeface="system-ui"/>
              </a:rPr>
              <a:t>What did you do for your last birthday?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2. </a:t>
            </a:r>
            <a:r>
              <a:rPr lang="en-US" sz="1200" i="0" dirty="0">
                <a:effectLst/>
                <a:latin typeface="system-ui"/>
              </a:rPr>
              <a:t>Did you study hard in high school?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3. </a:t>
            </a:r>
            <a:r>
              <a:rPr lang="en-US" sz="1200" i="0" dirty="0">
                <a:effectLst/>
                <a:latin typeface="system-ui"/>
              </a:rPr>
              <a:t>Where did you go last weekend?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4. </a:t>
            </a:r>
            <a:r>
              <a:rPr lang="en-US" sz="1200" i="0" dirty="0">
                <a:effectLst/>
                <a:latin typeface="system-ui"/>
              </a:rPr>
              <a:t>What did you eat last dinner?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5. </a:t>
            </a:r>
            <a:r>
              <a:rPr lang="en-US" sz="1200" i="0" dirty="0">
                <a:effectLst/>
                <a:latin typeface="system-ui"/>
              </a:rPr>
              <a:t>Did you paint your house last year?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6. </a:t>
            </a:r>
            <a:r>
              <a:rPr lang="en-US" sz="1200" i="0" dirty="0">
                <a:effectLst/>
                <a:latin typeface="system-ui"/>
              </a:rPr>
              <a:t>What color towel did you use last time?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7. </a:t>
            </a:r>
            <a:r>
              <a:rPr lang="en-US" sz="1200" i="0" dirty="0">
                <a:effectLst/>
                <a:latin typeface="system-ui"/>
              </a:rPr>
              <a:t>Did they lose the match?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8. </a:t>
            </a:r>
            <a:r>
              <a:rPr lang="en-US" sz="1200" i="0" dirty="0">
                <a:effectLst/>
                <a:latin typeface="system-ui"/>
              </a:rPr>
              <a:t>Did you have dinner last night?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9. </a:t>
            </a:r>
            <a:r>
              <a:rPr lang="en-US" sz="1200" i="0" dirty="0">
                <a:effectLst/>
                <a:latin typeface="system-ui"/>
              </a:rPr>
              <a:t>Did you just call Jane?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10. </a:t>
            </a:r>
            <a:r>
              <a:rPr lang="en-US" sz="1200" i="0" dirty="0">
                <a:effectLst/>
                <a:latin typeface="system-ui"/>
              </a:rPr>
              <a:t>Did Phillip buy his mother a gift?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11. </a:t>
            </a:r>
            <a:r>
              <a:rPr lang="en-US" sz="1200" i="0" dirty="0">
                <a:effectLst/>
                <a:latin typeface="system-ui"/>
              </a:rPr>
              <a:t>Did Amanda sing at the festival?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12. </a:t>
            </a:r>
            <a:r>
              <a:rPr lang="en-US" sz="1200" i="0" dirty="0">
                <a:effectLst/>
                <a:latin typeface="system-ui"/>
              </a:rPr>
              <a:t>Did John give you all this money?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13. </a:t>
            </a:r>
            <a:r>
              <a:rPr lang="en-US" sz="1200" i="0" dirty="0">
                <a:effectLst/>
                <a:latin typeface="system-ui"/>
              </a:rPr>
              <a:t>Did you watch tv last night?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14. </a:t>
            </a:r>
            <a:r>
              <a:rPr lang="en-US" sz="1200" i="0" dirty="0">
                <a:effectLst/>
                <a:latin typeface="system-ui"/>
              </a:rPr>
              <a:t>Did you enjoy the party yesterday?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15. </a:t>
            </a:r>
            <a:r>
              <a:rPr lang="en-US" sz="1200" i="0" dirty="0">
                <a:effectLst/>
                <a:latin typeface="system-ui"/>
              </a:rPr>
              <a:t>Did she like the surprise?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16.</a:t>
            </a:r>
            <a:r>
              <a:rPr lang="en-US" sz="1200" i="0" dirty="0">
                <a:effectLst/>
                <a:latin typeface="system-ui"/>
              </a:rPr>
              <a:t> Did he arrive on time?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17</a:t>
            </a:r>
            <a:r>
              <a:rPr lang="en-US" sz="1200" i="0" dirty="0">
                <a:effectLst/>
                <a:latin typeface="system-ui"/>
              </a:rPr>
              <a:t>. What did you say to Bob?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18. </a:t>
            </a:r>
            <a:r>
              <a:rPr lang="en-US" sz="1200" i="0" dirty="0">
                <a:effectLst/>
                <a:latin typeface="system-ui"/>
              </a:rPr>
              <a:t>Did they bring their friends?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19. </a:t>
            </a:r>
            <a:r>
              <a:rPr lang="en-US" sz="1200" i="0" dirty="0">
                <a:effectLst/>
                <a:latin typeface="system-ui"/>
              </a:rPr>
              <a:t>Did you have a nice weekend?</a:t>
            </a:r>
          </a:p>
          <a:p>
            <a:pPr algn="l">
              <a:lnSpc>
                <a:spcPct val="200000"/>
              </a:lnSpc>
            </a:pPr>
            <a:r>
              <a:rPr lang="en-US" sz="1200" i="0" dirty="0">
                <a:solidFill>
                  <a:schemeClr val="accent6"/>
                </a:solidFill>
                <a:effectLst/>
                <a:latin typeface="system-ui"/>
              </a:rPr>
              <a:t>20. </a:t>
            </a:r>
            <a:r>
              <a:rPr lang="en-US" sz="1200" i="0" dirty="0">
                <a:effectLst/>
                <a:latin typeface="system-ui"/>
              </a:rPr>
              <a:t>What did you have for dinner last night?</a:t>
            </a:r>
          </a:p>
        </p:txBody>
      </p:sp>
    </p:spTree>
    <p:extLst>
      <p:ext uri="{BB962C8B-B14F-4D97-AF65-F5344CB8AC3E}">
        <p14:creationId xmlns:p14="http://schemas.microsoft.com/office/powerpoint/2010/main" val="270716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218169-AB37-4E75-B5F3-A5CE39B52D80}"/>
              </a:ext>
            </a:extLst>
          </p:cNvPr>
          <p:cNvSpPr/>
          <p:nvPr/>
        </p:nvSpPr>
        <p:spPr>
          <a:xfrm>
            <a:off x="309087" y="923578"/>
            <a:ext cx="1970767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COMMON SENTENCES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7533495-F330-4AF5-9149-99469B995BA1}"/>
              </a:ext>
            </a:extLst>
          </p:cNvPr>
          <p:cNvSpPr/>
          <p:nvPr/>
        </p:nvSpPr>
        <p:spPr>
          <a:xfrm>
            <a:off x="141669" y="343417"/>
            <a:ext cx="1944763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VOCABULARY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716D19-4DE9-4F61-AF5B-947C0D4F1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15" y="791631"/>
            <a:ext cx="559596" cy="559596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E2B3AFFA-0A75-4D25-B220-37F438D117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05" t="62828" r="70139" b="31984"/>
          <a:stretch/>
        </p:blipFill>
        <p:spPr>
          <a:xfrm>
            <a:off x="3428999" y="4076357"/>
            <a:ext cx="277246" cy="264643"/>
          </a:xfrm>
          <a:prstGeom prst="rect">
            <a:avLst/>
          </a:prstGeom>
        </p:spPr>
      </p:pic>
      <p:sp>
        <p:nvSpPr>
          <p:cNvPr id="53" name="Retângulo 52">
            <a:extLst>
              <a:ext uri="{FF2B5EF4-FFF2-40B4-BE49-F238E27FC236}">
                <a16:creationId xmlns:a16="http://schemas.microsoft.com/office/drawing/2014/main" id="{17321984-ED82-4564-A740-F2E3E7FFE2A4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5 – 7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617C3B6-4603-47DE-9AD0-8F34E91A50C4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E775A92-2310-41F6-88A6-8A47391CD2E0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227A61-0251-4D36-907C-F81F41E79EB3}"/>
              </a:ext>
            </a:extLst>
          </p:cNvPr>
          <p:cNvSpPr txBox="1"/>
          <p:nvPr/>
        </p:nvSpPr>
        <p:spPr>
          <a:xfrm>
            <a:off x="152400" y="1377209"/>
            <a:ext cx="602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 11.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Crie frases para os </a:t>
            </a:r>
            <a:r>
              <a:rPr lang="pt-BR" sz="1200" b="1" i="1" dirty="0" err="1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videos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com 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How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- 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about to -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Don’t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ever - 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How do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like: 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4B26674-44B9-44D3-A5CA-EF398A6DF8FE}"/>
              </a:ext>
            </a:extLst>
          </p:cNvPr>
          <p:cNvSpPr txBox="1"/>
          <p:nvPr/>
        </p:nvSpPr>
        <p:spPr>
          <a:xfrm>
            <a:off x="280376" y="2984819"/>
            <a:ext cx="20281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11. 1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Crie novas frases com: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D76EA8F-017E-44EC-9132-C5A11433E29E}"/>
              </a:ext>
            </a:extLst>
          </p:cNvPr>
          <p:cNvSpPr txBox="1"/>
          <p:nvPr/>
        </p:nvSpPr>
        <p:spPr>
          <a:xfrm>
            <a:off x="198960" y="4069147"/>
            <a:ext cx="60259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 11.2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Escute os áudios no site e escreva abaixo: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	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433253E-C003-48AB-9890-19F9E9B8EB4A}"/>
              </a:ext>
            </a:extLst>
          </p:cNvPr>
          <p:cNvSpPr txBox="1"/>
          <p:nvPr/>
        </p:nvSpPr>
        <p:spPr>
          <a:xfrm>
            <a:off x="477314" y="3227521"/>
            <a:ext cx="41481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How </a:t>
            </a:r>
            <a:r>
              <a:rPr lang="pt-BR" sz="1200" b="1" i="0" u="none" strike="noStrike" dirty="0" err="1">
                <a:solidFill>
                  <a:srgbClr val="068A8A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your</a:t>
            </a:r>
            <a:r>
              <a:rPr lang="pt-BR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Holiday?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I </a:t>
            </a:r>
            <a:r>
              <a:rPr lang="pt-BR" sz="1200" b="1" i="0" u="none" strike="noStrike" dirty="0" err="1">
                <a:solidFill>
                  <a:srgbClr val="DC3545"/>
                </a:solidFill>
                <a:effectLst/>
                <a:latin typeface="system-ui"/>
              </a:rPr>
              <a:t>was</a:t>
            </a: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about to </a:t>
            </a:r>
            <a:r>
              <a:rPr lang="pt-BR" sz="120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call</a:t>
            </a:r>
            <a:r>
              <a:rPr lang="pt-BR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 </a:t>
            </a:r>
            <a:r>
              <a:rPr lang="pt-BR" sz="120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you</a:t>
            </a:r>
            <a:r>
              <a:rPr lang="pt-BR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 </a:t>
            </a:r>
            <a:r>
              <a:rPr lang="pt-BR" sz="1200" b="1" i="0" u="none" strike="noStrike" dirty="0" err="1">
                <a:solidFill>
                  <a:srgbClr val="008000"/>
                </a:solidFill>
                <a:effectLst/>
                <a:latin typeface="system-ui"/>
              </a:rPr>
              <a:t>Don’t</a:t>
            </a:r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 ever </a:t>
            </a:r>
            <a:r>
              <a:rPr lang="pt-BR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play with </a:t>
            </a:r>
            <a:r>
              <a:rPr lang="pt-BR" sz="120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fire</a:t>
            </a:r>
            <a:r>
              <a:rPr lang="pt-BR" sz="120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How do </a:t>
            </a:r>
            <a:r>
              <a:rPr lang="pt-BR" sz="1200" b="1" i="0" u="none" strike="noStrike" dirty="0" err="1">
                <a:solidFill>
                  <a:srgbClr val="8B0000"/>
                </a:solidFill>
                <a:effectLst/>
                <a:latin typeface="system-ui"/>
              </a:rPr>
              <a:t>you</a:t>
            </a:r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 like</a:t>
            </a:r>
            <a:r>
              <a:rPr lang="pt-BR" sz="1200" b="1" dirty="0">
                <a:solidFill>
                  <a:srgbClr val="8B0000"/>
                </a:solidFill>
                <a:latin typeface="system-ui"/>
              </a:rPr>
              <a:t> 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listen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music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  <a:endParaRPr lang="pt-BR" sz="1200" dirty="0">
              <a:solidFill>
                <a:schemeClr val="bg1">
                  <a:lumMod val="50000"/>
                </a:schemeClr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35F42F-49C5-4018-B12A-1CA7789056BE}"/>
              </a:ext>
            </a:extLst>
          </p:cNvPr>
          <p:cNvSpPr txBox="1"/>
          <p:nvPr/>
        </p:nvSpPr>
        <p:spPr>
          <a:xfrm>
            <a:off x="305864" y="4356775"/>
            <a:ext cx="2842445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How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was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the game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morning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?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was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about to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wake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up.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EA3DAA-0344-4729-8B16-2BEB7CE45CD9}"/>
              </a:ext>
            </a:extLst>
          </p:cNvPr>
          <p:cNvSpPr txBox="1"/>
          <p:nvPr/>
        </p:nvSpPr>
        <p:spPr>
          <a:xfrm>
            <a:off x="3428999" y="4341000"/>
            <a:ext cx="2611612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lphaUcPeriod" startAt="3"/>
            </a:pP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Don’t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ever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wear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my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t-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shirt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+mj-lt"/>
              <a:buAutoNum type="alphaUcPeriod" startAt="3"/>
            </a:pP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How do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like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</a:rPr>
              <a:t>clothes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FF7A10D6-F34E-4EA9-8A46-9DA2EAE14968}"/>
              </a:ext>
            </a:extLst>
          </p:cNvPr>
          <p:cNvSpPr/>
          <p:nvPr/>
        </p:nvSpPr>
        <p:spPr>
          <a:xfrm>
            <a:off x="309087" y="5047903"/>
            <a:ext cx="1507681" cy="297626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PHRASAL VERBS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C8C0622-9791-4852-AB08-D9ADFBEA790A}"/>
              </a:ext>
            </a:extLst>
          </p:cNvPr>
          <p:cNvSpPr txBox="1"/>
          <p:nvPr/>
        </p:nvSpPr>
        <p:spPr>
          <a:xfrm>
            <a:off x="236895" y="5478583"/>
            <a:ext cx="57661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12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) 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Complete as</a:t>
            </a:r>
            <a:r>
              <a:rPr lang="pt-BR" sz="1200" b="1" i="1" dirty="0">
                <a:solidFill>
                  <a:schemeClr val="accent6"/>
                </a:solidFill>
                <a:effectLst/>
                <a:latin typeface="system-ui"/>
                <a:ea typeface="Times New Roman" panose="02020603050405020304" pitchFamily="18" charset="0"/>
              </a:rPr>
              <a:t> frases com os Phrasal Verbs:</a:t>
            </a:r>
            <a:r>
              <a:rPr lang="pt-BR" sz="1200" b="1" i="1" dirty="0">
                <a:solidFill>
                  <a:schemeClr val="accent6"/>
                </a:solidFill>
                <a:latin typeface="system-ui"/>
                <a:ea typeface="Times New Roman" panose="02020603050405020304" pitchFamily="18" charset="0"/>
              </a:rPr>
              <a:t> </a:t>
            </a:r>
            <a:endParaRPr lang="pt-BR" sz="1200" dirty="0">
              <a:solidFill>
                <a:schemeClr val="accent6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2F701C13-BC00-4697-A2DF-E59554CED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45" y="4906384"/>
            <a:ext cx="612334" cy="612334"/>
          </a:xfrm>
          <a:prstGeom prst="rect">
            <a:avLst/>
          </a:prstGeom>
        </p:spPr>
      </p:pic>
      <p:pic>
        <p:nvPicPr>
          <p:cNvPr id="54" name="Picture 2" descr="do over - ArtsConnection Teen Programs">
            <a:extLst>
              <a:ext uri="{FF2B5EF4-FFF2-40B4-BE49-F238E27FC236}">
                <a16:creationId xmlns:a16="http://schemas.microsoft.com/office/drawing/2014/main" id="{899EF88C-BDFF-4851-BAAB-51F4F5E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61" y="6212270"/>
            <a:ext cx="1160757" cy="6494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Should You Drop Everything for Drop-in Guests?">
            <a:extLst>
              <a:ext uri="{FF2B5EF4-FFF2-40B4-BE49-F238E27FC236}">
                <a16:creationId xmlns:a16="http://schemas.microsoft.com/office/drawing/2014/main" id="{C9ECED3D-0049-4207-BAE9-A2D8634B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012" y="7163677"/>
            <a:ext cx="1172510" cy="8299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What to Do When Things Fall Apart - Mindful">
            <a:extLst>
              <a:ext uri="{FF2B5EF4-FFF2-40B4-BE49-F238E27FC236}">
                <a16:creationId xmlns:a16="http://schemas.microsoft.com/office/drawing/2014/main" id="{9C045A40-ADDD-4D2E-941D-98FFB349A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0" r="20621"/>
          <a:stretch/>
        </p:blipFill>
        <p:spPr bwMode="auto">
          <a:xfrm>
            <a:off x="5341358" y="8239125"/>
            <a:ext cx="1131012" cy="999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52C641CA-46A2-4B1E-BD77-24E0FA22C39B}"/>
              </a:ext>
            </a:extLst>
          </p:cNvPr>
          <p:cNvSpPr txBox="1"/>
          <p:nvPr/>
        </p:nvSpPr>
        <p:spPr>
          <a:xfrm>
            <a:off x="330248" y="5716260"/>
            <a:ext cx="52804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Do over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(do again)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novamente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;</a:t>
            </a: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Drop by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(come for a quick visit)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uma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passada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aparecer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sem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 hora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marcada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;</a:t>
            </a:r>
          </a:p>
          <a:p>
            <a:r>
              <a:rPr lang="en-US" sz="1200" b="1" i="0" dirty="0">
                <a:solidFill>
                  <a:srgbClr val="8B0000"/>
                </a:solidFill>
                <a:effectLst/>
                <a:latin typeface="system-ui"/>
              </a:rPr>
              <a:t>Fall apart 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 </a:t>
            </a:r>
            <a:r>
              <a:rPr lang="en-US" sz="1200" b="0" i="0" dirty="0">
                <a:solidFill>
                  <a:srgbClr val="0D6EFD"/>
                </a:solidFill>
                <a:effectLst/>
                <a:latin typeface="system-ui"/>
              </a:rPr>
              <a:t>(break into pieces)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-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desmoronar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, </a:t>
            </a:r>
            <a:r>
              <a:rPr lang="en-US" sz="1200" b="0" i="0" dirty="0" err="1">
                <a:solidFill>
                  <a:srgbClr val="212529"/>
                </a:solidFill>
                <a:effectLst/>
                <a:latin typeface="system-ui"/>
              </a:rPr>
              <a:t>desfazer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-se</a:t>
            </a:r>
            <a:endParaRPr lang="pt-BR" sz="120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090ABF-28BC-4C3F-80E2-73810F42119E}"/>
              </a:ext>
            </a:extLst>
          </p:cNvPr>
          <p:cNvSpPr txBox="1"/>
          <p:nvPr/>
        </p:nvSpPr>
        <p:spPr>
          <a:xfrm>
            <a:off x="488478" y="6400592"/>
            <a:ext cx="4200401" cy="283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Y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ou'll have to </a:t>
            </a: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do over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 the work; it's a mess.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If you buy cheap shoes, they'll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fall apart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after a few months.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What are we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doing over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here?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Drop by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my home this evening.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What do you generally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do over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the weekend?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Why not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drop by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and buy a ticket?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Don't be reckless or your plans may </a:t>
            </a: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fall apart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When people 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drop by 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to see her, she sends them away.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After his wife died, he began to </a:t>
            </a:r>
            <a:r>
              <a:rPr lang="en-US" sz="1200" b="1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fall apart</a:t>
            </a:r>
            <a:r>
              <a:rPr lang="en-US" sz="1200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BA18A72-387F-42B0-9158-D35804F6BF78}"/>
              </a:ext>
            </a:extLst>
          </p:cNvPr>
          <p:cNvGrpSpPr/>
          <p:nvPr/>
        </p:nvGrpSpPr>
        <p:grpSpPr>
          <a:xfrm>
            <a:off x="5169078" y="1672373"/>
            <a:ext cx="1295946" cy="763846"/>
            <a:chOff x="5169078" y="1672373"/>
            <a:chExt cx="1295946" cy="76384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D479243A-4AC3-4556-B608-57F0FD376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4816" t="16349" r="39936" b="27690"/>
            <a:stretch/>
          </p:blipFill>
          <p:spPr>
            <a:xfrm>
              <a:off x="5197012" y="1714099"/>
              <a:ext cx="1268012" cy="722120"/>
            </a:xfrm>
            <a:prstGeom prst="rect">
              <a:avLst/>
            </a:prstGeom>
          </p:spPr>
        </p:pic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4C218933-1EAA-4E2D-80B2-1FA131A5B1BE}"/>
                </a:ext>
              </a:extLst>
            </p:cNvPr>
            <p:cNvSpPr/>
            <p:nvPr/>
          </p:nvSpPr>
          <p:spPr>
            <a:xfrm>
              <a:off x="5169078" y="1672373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95021A9-475B-4BF4-B5F3-2DCDD4C50B96}"/>
                </a:ext>
              </a:extLst>
            </p:cNvPr>
            <p:cNvSpPr txBox="1"/>
            <p:nvPr/>
          </p:nvSpPr>
          <p:spPr>
            <a:xfrm>
              <a:off x="5177632" y="167728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4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D297162-59AF-4E84-8B6A-7E78D90F5B4F}"/>
              </a:ext>
            </a:extLst>
          </p:cNvPr>
          <p:cNvGrpSpPr/>
          <p:nvPr/>
        </p:nvGrpSpPr>
        <p:grpSpPr>
          <a:xfrm>
            <a:off x="3632556" y="1667184"/>
            <a:ext cx="1295021" cy="769034"/>
            <a:chOff x="3632556" y="1667184"/>
            <a:chExt cx="1295021" cy="769034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97EA9D3-9DC7-4F6D-9E00-931102CEC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816" t="16854" r="39301" b="26803"/>
            <a:stretch/>
          </p:blipFill>
          <p:spPr>
            <a:xfrm>
              <a:off x="3659565" y="1717432"/>
              <a:ext cx="1268012" cy="718786"/>
            </a:xfrm>
            <a:prstGeom prst="rect">
              <a:avLst/>
            </a:prstGeom>
          </p:spPr>
        </p:pic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813BA035-21E2-4081-B191-ACF2F2970EDF}"/>
                </a:ext>
              </a:extLst>
            </p:cNvPr>
            <p:cNvSpPr/>
            <p:nvPr/>
          </p:nvSpPr>
          <p:spPr>
            <a:xfrm>
              <a:off x="3632556" y="1667184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71F0E10D-A67B-4E4A-B548-64CD0365B43E}"/>
                </a:ext>
              </a:extLst>
            </p:cNvPr>
            <p:cNvSpPr txBox="1"/>
            <p:nvPr/>
          </p:nvSpPr>
          <p:spPr>
            <a:xfrm>
              <a:off x="3663607" y="167341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3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72671D-00C1-4675-B85B-B2667BDA24DB}"/>
              </a:ext>
            </a:extLst>
          </p:cNvPr>
          <p:cNvGrpSpPr/>
          <p:nvPr/>
        </p:nvGrpSpPr>
        <p:grpSpPr>
          <a:xfrm>
            <a:off x="2058657" y="1680190"/>
            <a:ext cx="1289362" cy="744399"/>
            <a:chOff x="2065082" y="1663001"/>
            <a:chExt cx="1289362" cy="744399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AF70077-B838-4C99-BD16-C212B3867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445" t="17216" r="38278" b="26030"/>
            <a:stretch/>
          </p:blipFill>
          <p:spPr>
            <a:xfrm>
              <a:off x="2086432" y="1701002"/>
              <a:ext cx="1268012" cy="706398"/>
            </a:xfrm>
            <a:prstGeom prst="rect">
              <a:avLst/>
            </a:prstGeom>
          </p:spPr>
        </p:pic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8C72535-AF36-4CA8-B87D-C8EDFE32962D}"/>
                </a:ext>
              </a:extLst>
            </p:cNvPr>
            <p:cNvSpPr/>
            <p:nvPr/>
          </p:nvSpPr>
          <p:spPr>
            <a:xfrm>
              <a:off x="2065082" y="1663001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A5CA82E-2730-42A3-BE06-5F4842797DF3}"/>
                </a:ext>
              </a:extLst>
            </p:cNvPr>
            <p:cNvSpPr txBox="1"/>
            <p:nvPr/>
          </p:nvSpPr>
          <p:spPr>
            <a:xfrm>
              <a:off x="2086432" y="16798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2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21440C-315C-4269-9552-9D0D0C4AF84E}"/>
              </a:ext>
            </a:extLst>
          </p:cNvPr>
          <p:cNvGrpSpPr/>
          <p:nvPr/>
        </p:nvGrpSpPr>
        <p:grpSpPr>
          <a:xfrm>
            <a:off x="470614" y="1666628"/>
            <a:ext cx="1285876" cy="746512"/>
            <a:chOff x="470614" y="1666628"/>
            <a:chExt cx="1285876" cy="74651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8A417C6-2DF2-4261-8D3B-A4ECE088C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311" t="19543" r="37968" b="24921"/>
            <a:stretch/>
          </p:blipFill>
          <p:spPr>
            <a:xfrm>
              <a:off x="488478" y="1702604"/>
              <a:ext cx="1268012" cy="710536"/>
            </a:xfrm>
            <a:prstGeom prst="rect">
              <a:avLst/>
            </a:prstGeom>
          </p:spPr>
        </p:pic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922B8C4-A212-496F-B1AA-8C0DC39AFDDD}"/>
                </a:ext>
              </a:extLst>
            </p:cNvPr>
            <p:cNvSpPr/>
            <p:nvPr/>
          </p:nvSpPr>
          <p:spPr>
            <a:xfrm>
              <a:off x="470614" y="1666628"/>
              <a:ext cx="299855" cy="280308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5A99510-EE62-4F25-BCB9-B10B8D9D9D6E}"/>
                </a:ext>
              </a:extLst>
            </p:cNvPr>
            <p:cNvSpPr txBox="1"/>
            <p:nvPr/>
          </p:nvSpPr>
          <p:spPr>
            <a:xfrm>
              <a:off x="490161" y="167423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6"/>
                  </a:solidFill>
                  <a:latin typeface="system-ui"/>
                </a:rPr>
                <a:t>1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D4345A4-6351-4001-8CAF-3812A978ADF6}"/>
              </a:ext>
            </a:extLst>
          </p:cNvPr>
          <p:cNvSpPr txBox="1"/>
          <p:nvPr/>
        </p:nvSpPr>
        <p:spPr>
          <a:xfrm>
            <a:off x="367243" y="2456589"/>
            <a:ext cx="1493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How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flight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?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1ADF2E8-78F3-46D0-88ED-EC0AC984B6E4}"/>
              </a:ext>
            </a:extLst>
          </p:cNvPr>
          <p:cNvSpPr txBox="1"/>
          <p:nvPr/>
        </p:nvSpPr>
        <p:spPr>
          <a:xfrm>
            <a:off x="1907404" y="2392467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I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was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about to drink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milk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And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eat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coconut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.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3FABB12-8A10-460A-AE6C-FC6B7553492A}"/>
              </a:ext>
            </a:extLst>
          </p:cNvPr>
          <p:cNvSpPr txBox="1"/>
          <p:nvPr/>
        </p:nvSpPr>
        <p:spPr>
          <a:xfrm>
            <a:off x="3632556" y="2443062"/>
            <a:ext cx="126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Don´t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ever play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under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the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rain.c</a:t>
            </a:r>
            <a:endParaRPr lang="pt-BR" sz="1200" dirty="0">
              <a:solidFill>
                <a:schemeClr val="bg1">
                  <a:lumMod val="50000"/>
                </a:schemeClr>
              </a:solidFill>
              <a:latin typeface="system-ui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0A6E980-3999-4E43-8E83-EB6F08209FE4}"/>
              </a:ext>
            </a:extLst>
          </p:cNvPr>
          <p:cNvSpPr txBox="1"/>
          <p:nvPr/>
        </p:nvSpPr>
        <p:spPr>
          <a:xfrm>
            <a:off x="5232206" y="2477239"/>
            <a:ext cx="121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How do </a:t>
            </a:r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like </a:t>
            </a:r>
          </a:p>
          <a:p>
            <a:r>
              <a:rPr lang="pt-BR" sz="1200" dirty="0" err="1">
                <a:solidFill>
                  <a:schemeClr val="bg1">
                    <a:lumMod val="50000"/>
                  </a:schemeClr>
                </a:solidFill>
                <a:latin typeface="system-ui"/>
              </a:rPr>
              <a:t>your</a:t>
            </a:r>
            <a:r>
              <a:rPr lang="pt-BR" sz="1200" dirty="0">
                <a:solidFill>
                  <a:schemeClr val="bg1">
                    <a:lumMod val="50000"/>
                  </a:schemeClr>
                </a:solidFill>
                <a:latin typeface="system-ui"/>
              </a:rPr>
              <a:t> pizza?</a:t>
            </a:r>
          </a:p>
        </p:txBody>
      </p:sp>
    </p:spTree>
    <p:extLst>
      <p:ext uri="{BB962C8B-B14F-4D97-AF65-F5344CB8AC3E}">
        <p14:creationId xmlns:p14="http://schemas.microsoft.com/office/powerpoint/2010/main" val="428175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38C53-73F8-4C0E-95CB-59E45A7521F6}"/>
              </a:ext>
            </a:extLst>
          </p:cNvPr>
          <p:cNvSpPr txBox="1"/>
          <p:nvPr/>
        </p:nvSpPr>
        <p:spPr>
          <a:xfrm>
            <a:off x="327805" y="1081832"/>
            <a:ext cx="2713336" cy="6285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REPETITION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tinha dois livros.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compra 2 casas.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bebeu três copos d'água.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perdia as chaves o tempo todo.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Tinha vários núcleos.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Pegamos duas caixas.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está usando camisas bonitas.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assistam filmes à noite.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Conheci minha esposa a 9 anos.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 chuva parou à uma hora.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Éramos bons amigos.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Esqueci a minha carteira.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No ano passado, viajei para a Itália.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terminou todos os exercícios.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Eu perdi a aula na semana passada.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fumou um cigarro.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Gostei do filme.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ouviram música.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Fomos à igreja ontem.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Jane mudou de lugar.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B7AC5D-60E1-4CA5-8BBF-520A64FFE75E}"/>
              </a:ext>
            </a:extLst>
          </p:cNvPr>
          <p:cNvSpPr txBox="1"/>
          <p:nvPr/>
        </p:nvSpPr>
        <p:spPr>
          <a:xfrm>
            <a:off x="1876032" y="732270"/>
            <a:ext cx="2713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chemeClr val="accent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13) Fale em Inglês as frases do Site:</a:t>
            </a:r>
            <a:endParaRPr lang="pt-BR" sz="120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C145101-3F44-4E2B-BFB8-9A4830AFD41E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D77A5B9-4FA1-4136-B397-9E978EBADFB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6 –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3EC38A9-0A58-4246-BFE6-DEBD287E6403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229192-B18E-4519-8B57-BCEDE017AE76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F721055-F700-48CD-B9D5-58168C9552E9}"/>
              </a:ext>
            </a:extLst>
          </p:cNvPr>
          <p:cNvSpPr txBox="1"/>
          <p:nvPr/>
        </p:nvSpPr>
        <p:spPr>
          <a:xfrm>
            <a:off x="3240506" y="1081832"/>
            <a:ext cx="3302143" cy="602216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1200" b="1" dirty="0">
                <a:solidFill>
                  <a:schemeClr val="accent6"/>
                </a:solidFill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fez no seu último aniversário?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estudou muito no ensino médio?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Onde você foi no último final de semana?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comeu no último jantar?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pintou sua casa no ano passado?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Que cor de você usou da última vez?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têm a partida?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jantou ontem à noite?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acabou de ligar para Jane?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Phillip comprou um presente para sua mãe?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Amanda cantou no festival?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John te deu todo este dinheiro?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assistiu televisão ontem à noite?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Gostou da festa ontem?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Ela gostou da surpresa?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 chegou a tempo?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disse para Bob?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Eles trouxeram seus amigos?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Você teve um bom fim de semana?</a:t>
            </a:r>
          </a:p>
          <a:p>
            <a:pPr marL="228600" indent="-228600">
              <a:spcAft>
                <a:spcPts val="800"/>
              </a:spcAft>
              <a:buFont typeface="+mj-lt"/>
              <a:buAutoNum type="arabicPeriod" startAt="11"/>
            </a:pPr>
            <a:r>
              <a:rPr lang="pt-BR" sz="1200" dirty="0">
                <a:effectLst/>
                <a:latin typeface="system-ui"/>
                <a:ea typeface="Calibri" panose="020F0502020204030204" pitchFamily="34" charset="0"/>
                <a:cs typeface="Times New Roman" panose="02020603050405020304" pitchFamily="18" charset="0"/>
              </a:rPr>
              <a:t>O que você jantou ontem à noite?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52B676-591C-42C2-B0F6-D8B4B3E1D656}"/>
              </a:ext>
            </a:extLst>
          </p:cNvPr>
          <p:cNvSpPr txBox="1"/>
          <p:nvPr/>
        </p:nvSpPr>
        <p:spPr>
          <a:xfrm>
            <a:off x="355935" y="7524778"/>
            <a:ext cx="6186714" cy="17543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FOOD</a:t>
            </a:r>
          </a:p>
          <a:p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i="0" dirty="0">
                <a:solidFill>
                  <a:schemeClr val="accent6"/>
                </a:solidFill>
                <a:effectLst/>
                <a:latin typeface="system-ui"/>
              </a:rPr>
              <a:t>a) </a:t>
            </a:r>
            <a:r>
              <a:rPr lang="pt-BR" sz="1200" b="0" i="0" dirty="0">
                <a:effectLst/>
                <a:latin typeface="system-ui"/>
              </a:rPr>
              <a:t>O que vem à mente quando você ouve a palavra “comida”?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b) </a:t>
            </a:r>
            <a:r>
              <a:rPr lang="pt-BR" sz="1200" b="0" i="0" dirty="0">
                <a:effectLst/>
                <a:latin typeface="system-ui"/>
              </a:rPr>
              <a:t>Você gosta de fast food ou </a:t>
            </a:r>
            <a:r>
              <a:rPr lang="pt-BR" sz="1200" b="0" i="0" dirty="0" err="1">
                <a:effectLst/>
                <a:latin typeface="system-ui"/>
              </a:rPr>
              <a:t>slow</a:t>
            </a:r>
            <a:r>
              <a:rPr lang="pt-BR" sz="1200" b="0" i="0" dirty="0">
                <a:effectLst/>
                <a:latin typeface="system-ui"/>
              </a:rPr>
              <a:t> food?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c) </a:t>
            </a:r>
            <a:r>
              <a:rPr lang="pt-BR" sz="1200" b="0" i="0" dirty="0">
                <a:effectLst/>
                <a:latin typeface="system-ui"/>
              </a:rPr>
              <a:t>Com que frequência você pensa em comida?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d) </a:t>
            </a:r>
            <a:r>
              <a:rPr lang="pt-BR" sz="1200" b="0" i="0" dirty="0">
                <a:effectLst/>
                <a:latin typeface="system-ui"/>
              </a:rPr>
              <a:t>Você tem que prestar atenção no que você come?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e) </a:t>
            </a:r>
            <a:r>
              <a:rPr lang="pt-BR" sz="1200" b="0" i="0" dirty="0">
                <a:effectLst/>
                <a:latin typeface="system-ui"/>
              </a:rPr>
              <a:t>Você acha que “você é o que você come”? 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i)  </a:t>
            </a:r>
            <a:r>
              <a:rPr lang="pt-BR" sz="1200" b="0" i="0" dirty="0">
                <a:effectLst/>
                <a:latin typeface="system-ui"/>
              </a:rPr>
              <a:t>Você se preocupa com o aumento do custo dos alimentos?</a:t>
            </a:r>
          </a:p>
          <a:p>
            <a:pPr algn="l"/>
            <a:r>
              <a:rPr lang="pt-BR" sz="1200" b="1" dirty="0">
                <a:solidFill>
                  <a:schemeClr val="accent6"/>
                </a:solidFill>
                <a:latin typeface="system-ui"/>
              </a:rPr>
              <a:t>j)  </a:t>
            </a:r>
            <a:r>
              <a:rPr lang="pt-BR" sz="1200" b="0" i="0" dirty="0">
                <a:effectLst/>
                <a:latin typeface="system-ui"/>
              </a:rPr>
              <a:t>Você se importa de onde vem a comida que você come?</a:t>
            </a:r>
            <a:endParaRPr lang="pt-BR" sz="1200" dirty="0">
              <a:effectLst/>
              <a:latin typeface="system-ui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9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3"/>
          <p:cNvSpPr/>
          <p:nvPr/>
        </p:nvSpPr>
        <p:spPr>
          <a:xfrm>
            <a:off x="9681840" y="550800"/>
            <a:ext cx="1851120" cy="319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7628A90-C09D-42F8-BBD7-B5923738E928}"/>
              </a:ext>
            </a:extLst>
          </p:cNvPr>
          <p:cNvSpPr/>
          <p:nvPr/>
        </p:nvSpPr>
        <p:spPr>
          <a:xfrm>
            <a:off x="152400" y="165100"/>
            <a:ext cx="6553200" cy="95043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F64D7B-3B86-40F9-B0E5-37BE6A1EFD44}"/>
              </a:ext>
            </a:extLst>
          </p:cNvPr>
          <p:cNvSpPr txBox="1"/>
          <p:nvPr/>
        </p:nvSpPr>
        <p:spPr>
          <a:xfrm>
            <a:off x="544429" y="1555647"/>
            <a:ext cx="5733189" cy="52629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COMMON SENTENCES</a:t>
            </a:r>
          </a:p>
          <a:p>
            <a:endParaRPr lang="pt-BR" sz="1200" b="1" dirty="0">
              <a:solidFill>
                <a:srgbClr val="AEAAAA"/>
              </a:solidFill>
              <a:latin typeface="system-ui"/>
              <a:ea typeface="Times New Roman" panose="02020603050405020304" pitchFamily="18" charset="0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1.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sua reunião ontem?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2.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seu treinamento?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3.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a festa de aniversário dela?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4.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foi o almoço?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68A8A"/>
                </a:solidFill>
                <a:effectLst/>
                <a:latin typeface="system-ui"/>
              </a:rPr>
              <a:t>5.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estava sua mãe?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6.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sair.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7.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tomar o café da manhã.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8.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ir à igreja.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9.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ir trabalhar.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DC3545"/>
                </a:solidFill>
                <a:effectLst/>
                <a:latin typeface="system-ui"/>
              </a:rPr>
              <a:t>10.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Eu estava prestes a sair.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11.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perca este documento.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12.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perca uma boa oportunidade de trabalho.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13.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chegue atrasado para sua aula de inglês.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14.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pare de estudar inglês.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008000"/>
                </a:solidFill>
                <a:effectLst/>
                <a:latin typeface="system-ui"/>
              </a:rPr>
              <a:t>15.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Nunca coma meu chocolate.</a:t>
            </a:r>
          </a:p>
          <a:p>
            <a:pPr algn="l"/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16.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do seu carro novo?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17.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de seus novos amigos?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18.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sua mãe gosta de cozinhar?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19.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Bob gosta de seu novo emprego?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pt-BR" sz="1200" b="1" i="0" u="none" strike="noStrike" dirty="0">
                <a:solidFill>
                  <a:srgbClr val="8B0000"/>
                </a:solidFill>
                <a:effectLst/>
                <a:latin typeface="system-ui"/>
              </a:rPr>
              <a:t>20. </a:t>
            </a:r>
            <a:r>
              <a:rPr lang="pt-BR" sz="12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Como você gosta de sua refeição?</a:t>
            </a:r>
            <a:endParaRPr lang="pt-BR" sz="1200" b="0" i="0" u="none" strike="noStrike" dirty="0">
              <a:solidFill>
                <a:srgbClr val="212529"/>
              </a:solidFill>
              <a:effectLst/>
              <a:latin typeface="system-ui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636D235-C220-430A-A91C-A685F0832EC0}"/>
              </a:ext>
            </a:extLst>
          </p:cNvPr>
          <p:cNvSpPr txBox="1"/>
          <p:nvPr/>
        </p:nvSpPr>
        <p:spPr>
          <a:xfrm>
            <a:off x="544429" y="7191578"/>
            <a:ext cx="5769142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AEAAAA"/>
                </a:solidFill>
                <a:effectLst/>
                <a:latin typeface="system-ui"/>
                <a:ea typeface="Times New Roman" panose="02020603050405020304" pitchFamily="18" charset="0"/>
              </a:rPr>
              <a:t>PHRASAL VERBS</a:t>
            </a:r>
          </a:p>
          <a:p>
            <a:endParaRPr lang="pt-BR" sz="1200" b="1" dirty="0">
              <a:solidFill>
                <a:srgbClr val="AEAAAA"/>
              </a:solidFill>
              <a:effectLst/>
              <a:latin typeface="system-ui"/>
              <a:ea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Odeio quando tenho que fazer as coisas repetidamente.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Certifique-se de passar / nos visitar na próxima vez que estiver na cidade..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0" dirty="0">
                <a:solidFill>
                  <a:srgbClr val="212529"/>
                </a:solidFill>
                <a:effectLst/>
                <a:latin typeface="system-ui"/>
              </a:rPr>
              <a:t>A cadeira desmoronou quando me sentei nela.</a:t>
            </a:r>
            <a:endParaRPr lang="pt-BR" sz="1200" dirty="0">
              <a:effectLst/>
              <a:latin typeface="system-ui"/>
              <a:ea typeface="Times New Roman" panose="02020603050405020304" pitchFamily="18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EB61E88-D430-4216-8151-3BB863BC5EE0}"/>
              </a:ext>
            </a:extLst>
          </p:cNvPr>
          <p:cNvSpPr/>
          <p:nvPr/>
        </p:nvSpPr>
        <p:spPr>
          <a:xfrm>
            <a:off x="141670" y="343417"/>
            <a:ext cx="1602910" cy="388580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3CF2D3E-CE8E-4AA3-8DFF-8CC8FC9D0BFE}"/>
              </a:ext>
            </a:extLst>
          </p:cNvPr>
          <p:cNvSpPr/>
          <p:nvPr/>
        </p:nvSpPr>
        <p:spPr>
          <a:xfrm>
            <a:off x="152400" y="9403092"/>
            <a:ext cx="6553199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/>
              <a:t>© </a:t>
            </a:r>
            <a:r>
              <a:rPr lang="pt-BR" sz="1000" dirty="0">
                <a:solidFill>
                  <a:schemeClr val="bg1"/>
                </a:solidFill>
              </a:rPr>
              <a:t>www.trainup.com</a:t>
            </a:r>
            <a:r>
              <a:rPr lang="pt-BR" sz="1000" dirty="0"/>
              <a:t>					Page | 7 – 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CADD32-4791-4860-8AF4-96DB53284AC7}"/>
              </a:ext>
            </a:extLst>
          </p:cNvPr>
          <p:cNvSpPr txBox="1"/>
          <p:nvPr/>
        </p:nvSpPr>
        <p:spPr>
          <a:xfrm>
            <a:off x="4332855" y="268411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accent6"/>
                </a:solidFill>
              </a:rPr>
              <a:t>Lesson 03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C38863-DDD5-4166-B1E6-756C8225D0FC}"/>
              </a:ext>
            </a:extLst>
          </p:cNvPr>
          <p:cNvSpPr txBox="1"/>
          <p:nvPr/>
        </p:nvSpPr>
        <p:spPr>
          <a:xfrm>
            <a:off x="5177632" y="690252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Past Tense</a:t>
            </a:r>
          </a:p>
        </p:txBody>
      </p:sp>
    </p:spTree>
    <p:extLst>
      <p:ext uri="{BB962C8B-B14F-4D97-AF65-F5344CB8AC3E}">
        <p14:creationId xmlns:p14="http://schemas.microsoft.com/office/powerpoint/2010/main" val="215782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12298</TotalTime>
  <Words>2072</Words>
  <Application>Microsoft Office PowerPoint</Application>
  <PresentationFormat>Papel A4 (210 x 297 mm)</PresentationFormat>
  <Paragraphs>394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Symbol</vt:lpstr>
      <vt:lpstr>system-ui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Conta da Microsoft</dc:creator>
  <dc:description/>
  <cp:lastModifiedBy>fernando ribeiro</cp:lastModifiedBy>
  <cp:revision>683</cp:revision>
  <cp:lastPrinted>2022-03-23T17:29:41Z</cp:lastPrinted>
  <dcterms:created xsi:type="dcterms:W3CDTF">2021-10-15T13:30:39Z</dcterms:created>
  <dcterms:modified xsi:type="dcterms:W3CDTF">2022-04-01T19:21:11Z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