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4" r:id="rId6"/>
    <p:sldId id="271" r:id="rId7"/>
    <p:sldId id="272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78" y="-66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31/03/2022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1 - 7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6387215"/>
            <a:ext cx="513226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kern="1200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185428" y="5204139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solidFill>
                <a:srgbClr val="7030A0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05256" y="6123145"/>
            <a:ext cx="150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endParaRPr lang="pt-BR" sz="1200" b="1" dirty="0">
              <a:solidFill>
                <a:srgbClr val="7030A0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69" y="6399186"/>
            <a:ext cx="15054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Adorable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 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Beautiful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Important 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Clever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Embarrassed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Kind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Obedient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Faithful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Chubby</a:t>
            </a: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967" y="6379905"/>
            <a:ext cx="1071928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Adorável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Importante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Lindo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Obediente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Esperto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Melhor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Envergonhado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Fofinho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Fiel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Amável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dirty="0"/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62" y="6387215"/>
            <a:ext cx="2152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796843"/>
            <a:ext cx="1590080" cy="327826"/>
            <a:chOff x="418914" y="2874304"/>
            <a:chExt cx="1590080" cy="327826"/>
          </a:xfrm>
          <a:solidFill>
            <a:srgbClr val="7030A0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747392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53664"/>
            <a:ext cx="1597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Assista ao Video: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267316" y="5425886"/>
            <a:ext cx="61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Dirigir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 		- 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Dirigir  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- Esquecer </a:t>
            </a:r>
            <a:endParaRPr lang="pt-BR" sz="12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Levantar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- Crescer 	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- Ouvir </a:t>
            </a:r>
            <a:endParaRPr lang="pt-BR" sz="12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Ajudar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- Ter esperança </a:t>
            </a:r>
            <a:endParaRPr lang="pt-BR" sz="12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AD89B2B-F3BB-46D2-84CF-4427F196EB06}"/>
              </a:ext>
            </a:extLst>
          </p:cNvPr>
          <p:cNvSpPr txBox="1"/>
          <p:nvPr/>
        </p:nvSpPr>
        <p:spPr>
          <a:xfrm>
            <a:off x="3905403" y="6225310"/>
            <a:ext cx="2453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200" dirty="0">
              <a:solidFill>
                <a:srgbClr val="7030A0"/>
              </a:solidFill>
            </a:endParaRPr>
          </a:p>
        </p:txBody>
      </p:sp>
      <p:sp>
        <p:nvSpPr>
          <p:cNvPr id="108" name="Caixa de Texto 2">
            <a:extLst>
              <a:ext uri="{FF2B5EF4-FFF2-40B4-BE49-F238E27FC236}">
                <a16:creationId xmlns:a16="http://schemas.microsoft.com/office/drawing/2014/main" id="{FC63DAE9-6F64-4D16-94B4-8AE8B28E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741" y="6499464"/>
            <a:ext cx="2585034" cy="26829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L_rge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Deli_io_s</a:t>
            </a:r>
            <a:endParaRPr lang="pt-BR" sz="1200" b="0" i="0" spc="30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Sma_l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F_esh</a:t>
            </a:r>
            <a:endParaRPr lang="pt-BR" sz="1200" b="0" i="0" spc="30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Ti_y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Bit_er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uiet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Yu_my</a:t>
            </a:r>
            <a:endParaRPr lang="pt-BR" sz="1200" b="0" i="0" spc="30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W_isp_ring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Em_ty</a:t>
            </a:r>
            <a:endParaRPr lang="pt-BR" sz="1200" b="0" i="0" spc="30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A_cien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_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Heav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_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odern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F_w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Ra_id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Deli_htf_l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Ea_ly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Cl_msy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F6B1F49-97C0-4DE2-893A-BA505C946811}"/>
              </a:ext>
            </a:extLst>
          </p:cNvPr>
          <p:cNvSpPr txBox="1"/>
          <p:nvPr/>
        </p:nvSpPr>
        <p:spPr>
          <a:xfrm>
            <a:off x="257179" y="1743115"/>
            <a:ext cx="1705916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Em </a:t>
            </a:r>
            <a:r>
              <a:rPr lang="pt-BR" sz="1200" b="1" dirty="0">
                <a:latin typeface="system-ui"/>
              </a:rPr>
              <a:t>1:35s</a:t>
            </a:r>
            <a:r>
              <a:rPr lang="pt-BR" sz="1200" dirty="0">
                <a:latin typeface="system-ui"/>
              </a:rPr>
              <a:t>, </a:t>
            </a:r>
            <a:r>
              <a:rPr lang="pt-BR" sz="1200" b="1" dirty="0">
                <a:solidFill>
                  <a:srgbClr val="7030A0"/>
                </a:solidFill>
                <a:latin typeface="system-ui"/>
              </a:rPr>
              <a:t>Adjectives</a:t>
            </a:r>
            <a:r>
              <a:rPr lang="pt-BR" sz="1200" dirty="0">
                <a:latin typeface="system-ui"/>
              </a:rPr>
              <a:t> </a:t>
            </a:r>
          </a:p>
          <a:p>
            <a:r>
              <a:rPr lang="pt-BR" sz="1200" dirty="0">
                <a:latin typeface="system-ui"/>
              </a:rPr>
              <a:t>... </a:t>
            </a:r>
            <a:r>
              <a:rPr lang="pt-BR" sz="1200" b="1" dirty="0" err="1">
                <a:solidFill>
                  <a:srgbClr val="7030A0"/>
                </a:solidFill>
                <a:latin typeface="system-ui"/>
              </a:rPr>
              <a:t>modify</a:t>
            </a:r>
            <a:r>
              <a:rPr lang="pt-BR" sz="1200" dirty="0">
                <a:latin typeface="system-ui"/>
              </a:rPr>
              <a:t> ________:</a:t>
            </a:r>
          </a:p>
          <a:p>
            <a:r>
              <a:rPr lang="pt-BR" sz="1200" dirty="0">
                <a:latin typeface="system-ui"/>
              </a:rPr>
              <a:t>What it looks like...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dirty="0">
                <a:latin typeface="system-ui"/>
              </a:rPr>
              <a:t>How </a:t>
            </a:r>
            <a:r>
              <a:rPr lang="pt-BR" sz="1200" dirty="0" err="1">
                <a:latin typeface="system-ui"/>
              </a:rPr>
              <a:t>many</a:t>
            </a:r>
            <a:r>
              <a:rPr lang="pt-BR" sz="1200" dirty="0">
                <a:latin typeface="system-ui"/>
              </a:rPr>
              <a:t> ...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dirty="0" err="1">
                <a:latin typeface="system-ui"/>
              </a:rPr>
              <a:t>Which</a:t>
            </a:r>
            <a:r>
              <a:rPr lang="pt-BR" sz="1200" dirty="0">
                <a:latin typeface="system-ui"/>
              </a:rPr>
              <a:t> one it is ...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dirty="0" err="1">
                <a:latin typeface="system-ui"/>
              </a:rPr>
              <a:t>But</a:t>
            </a:r>
            <a:r>
              <a:rPr lang="pt-BR" sz="1200" dirty="0">
                <a:latin typeface="system-ui"/>
              </a:rPr>
              <a:t>,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________</a:t>
            </a:r>
            <a:r>
              <a:rPr lang="pt-BR" sz="1200" dirty="0" err="1">
                <a:latin typeface="system-ui"/>
              </a:rPr>
              <a:t>modify</a:t>
            </a:r>
            <a:endParaRPr lang="pt-BR" sz="1200" dirty="0">
              <a:latin typeface="system-ui"/>
            </a:endParaRP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_______</a:t>
            </a:r>
            <a:r>
              <a:rPr lang="pt-BR" sz="1100" dirty="0">
                <a:latin typeface="system-ui"/>
              </a:rPr>
              <a:t>or </a:t>
            </a:r>
            <a:r>
              <a:rPr lang="pt-BR" sz="1100" dirty="0" err="1">
                <a:latin typeface="system-ui"/>
              </a:rPr>
              <a:t>other</a:t>
            </a:r>
            <a:r>
              <a:rPr lang="pt-BR" sz="1100" dirty="0">
                <a:latin typeface="system-ui"/>
              </a:rPr>
              <a:t>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_______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4C1FBD-AC80-4196-B7E8-CEBC33D0F6B8}"/>
              </a:ext>
            </a:extLst>
          </p:cNvPr>
          <p:cNvSpPr txBox="1"/>
          <p:nvPr/>
        </p:nvSpPr>
        <p:spPr>
          <a:xfrm>
            <a:off x="2563477" y="650737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002060"/>
                </a:solidFill>
              </a:rPr>
              <a:t>VIDEO 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033238B-DBB8-46E3-804A-05D74935F9D0}"/>
              </a:ext>
            </a:extLst>
          </p:cNvPr>
          <p:cNvSpPr txBox="1"/>
          <p:nvPr/>
        </p:nvSpPr>
        <p:spPr>
          <a:xfrm>
            <a:off x="5165299" y="1126478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002060"/>
                </a:solidFill>
              </a:rPr>
              <a:t>VIDEO 2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A8ED9F7-1719-40D1-ADEB-CA764D5BD379}"/>
              </a:ext>
            </a:extLst>
          </p:cNvPr>
          <p:cNvCxnSpPr>
            <a:cxnSpLocks/>
          </p:cNvCxnSpPr>
          <p:nvPr/>
        </p:nvCxnSpPr>
        <p:spPr>
          <a:xfrm>
            <a:off x="4194212" y="1513150"/>
            <a:ext cx="0" cy="25155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C490184-0943-4FDE-B388-207C32A1A2A2}"/>
              </a:ext>
            </a:extLst>
          </p:cNvPr>
          <p:cNvSpPr txBox="1"/>
          <p:nvPr/>
        </p:nvSpPr>
        <p:spPr>
          <a:xfrm>
            <a:off x="229198" y="3649529"/>
            <a:ext cx="146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ADJECTIVES ORDER: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61BE370-E173-46E0-A29A-2F346F96032F}"/>
              </a:ext>
            </a:extLst>
          </p:cNvPr>
          <p:cNvSpPr txBox="1"/>
          <p:nvPr/>
        </p:nvSpPr>
        <p:spPr>
          <a:xfrm>
            <a:off x="280964" y="3838501"/>
            <a:ext cx="1198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1 / 7  </a:t>
            </a:r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3:40s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Before </a:t>
            </a:r>
            <a:r>
              <a:rPr lang="pt-BR" sz="1200" dirty="0" err="1">
                <a:latin typeface="system-ui"/>
              </a:rPr>
              <a:t>Nouns</a:t>
            </a:r>
            <a:endParaRPr lang="pt-BR" sz="1200" dirty="0">
              <a:latin typeface="system-ui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pt-BR" sz="1200" dirty="0">
                <a:latin typeface="system-ui"/>
              </a:rPr>
              <a:t>After Verb To Be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-.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47CB876-9B6D-4140-9FD0-8F7B67242CFF}"/>
              </a:ext>
            </a:extLst>
          </p:cNvPr>
          <p:cNvSpPr txBox="1"/>
          <p:nvPr/>
        </p:nvSpPr>
        <p:spPr>
          <a:xfrm>
            <a:off x="1862734" y="907372"/>
            <a:ext cx="23331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2 / 7</a:t>
            </a:r>
            <a:r>
              <a:rPr lang="pt-BR" sz="1200" dirty="0">
                <a:latin typeface="system-ui"/>
              </a:rPr>
              <a:t>  (</a:t>
            </a:r>
            <a:r>
              <a:rPr lang="pt-BR" sz="1200" b="1" dirty="0">
                <a:latin typeface="system-ui"/>
              </a:rPr>
              <a:t>5:45s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... 2 or more </a:t>
            </a:r>
            <a:r>
              <a:rPr lang="pt-BR" sz="1200" dirty="0" err="1">
                <a:latin typeface="system-ui"/>
              </a:rPr>
              <a:t>usually</a:t>
            </a:r>
            <a:endParaRPr lang="pt-BR" sz="1200" dirty="0">
              <a:latin typeface="system-ui"/>
            </a:endParaRPr>
          </a:p>
          <a:p>
            <a:r>
              <a:rPr lang="pt-BR" sz="1200" dirty="0" err="1">
                <a:latin typeface="system-ui"/>
              </a:rPr>
              <a:t>separate</a:t>
            </a:r>
            <a:r>
              <a:rPr lang="pt-BR" sz="1200" dirty="0">
                <a:latin typeface="system-ui"/>
              </a:rPr>
              <a:t> them with </a:t>
            </a:r>
            <a:r>
              <a:rPr lang="pt-BR" sz="1200" dirty="0" err="1">
                <a:latin typeface="system-ui"/>
              </a:rPr>
              <a:t>commas</a:t>
            </a:r>
            <a:endParaRPr lang="pt-BR" sz="1200" dirty="0">
              <a:latin typeface="system-ui"/>
            </a:endParaRP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3 / 7</a:t>
            </a:r>
            <a:r>
              <a:rPr lang="pt-BR" sz="1200" dirty="0">
                <a:latin typeface="system-ui"/>
              </a:rPr>
              <a:t>  (</a:t>
            </a:r>
            <a:r>
              <a:rPr lang="pt-BR" sz="1200" b="1" dirty="0">
                <a:latin typeface="system-ui"/>
              </a:rPr>
              <a:t>6:20s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Adjectives of color </a:t>
            </a:r>
            <a:r>
              <a:rPr lang="pt-BR" sz="1200" dirty="0" err="1">
                <a:latin typeface="system-ui"/>
              </a:rPr>
              <a:t>separates</a:t>
            </a:r>
            <a:r>
              <a:rPr lang="pt-BR" sz="1200" dirty="0">
                <a:latin typeface="system-ui"/>
              </a:rPr>
              <a:t> </a:t>
            </a:r>
          </a:p>
          <a:p>
            <a:r>
              <a:rPr lang="pt-BR" sz="1200" dirty="0">
                <a:latin typeface="system-ui"/>
              </a:rPr>
              <a:t>by </a:t>
            </a:r>
            <a:r>
              <a:rPr lang="pt-BR" sz="1200" b="1" dirty="0" err="1">
                <a:latin typeface="system-ui"/>
              </a:rPr>
              <a:t>end</a:t>
            </a:r>
            <a:endParaRPr lang="pt-BR" sz="1200" b="1" dirty="0">
              <a:latin typeface="system-ui"/>
            </a:endParaRPr>
          </a:p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4 / 7</a:t>
            </a:r>
            <a:r>
              <a:rPr lang="pt-BR" sz="1200" dirty="0">
                <a:latin typeface="system-ui"/>
              </a:rPr>
              <a:t> </a:t>
            </a:r>
            <a:r>
              <a:rPr lang="pt-BR" sz="1200" i="1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7:00s</a:t>
            </a:r>
            <a:r>
              <a:rPr lang="pt-BR" sz="1200" i="1" dirty="0">
                <a:latin typeface="system-ui"/>
              </a:rPr>
              <a:t>)</a:t>
            </a:r>
          </a:p>
          <a:p>
            <a:r>
              <a:rPr lang="pt-BR" sz="1200" i="1" dirty="0">
                <a:latin typeface="system-ui"/>
              </a:rPr>
              <a:t>After </a:t>
            </a:r>
            <a:r>
              <a:rPr lang="pt-BR" sz="1200" i="1" dirty="0" err="1">
                <a:latin typeface="system-ui"/>
              </a:rPr>
              <a:t>verb</a:t>
            </a:r>
            <a:r>
              <a:rPr lang="pt-BR" sz="1200" i="1" dirty="0">
                <a:latin typeface="system-ui"/>
              </a:rPr>
              <a:t> to be, use </a:t>
            </a:r>
            <a:r>
              <a:rPr lang="pt-BR" sz="1200" b="1" i="1" u="sng" dirty="0">
                <a:latin typeface="system-ui"/>
              </a:rPr>
              <a:t>and</a:t>
            </a:r>
            <a:r>
              <a:rPr lang="pt-BR" sz="1200" i="1" dirty="0">
                <a:latin typeface="system-ui"/>
              </a:rPr>
              <a:t> </a:t>
            </a:r>
            <a:r>
              <a:rPr lang="pt-BR" sz="1200" i="1" dirty="0" err="1">
                <a:latin typeface="system-ui"/>
              </a:rPr>
              <a:t>between</a:t>
            </a:r>
            <a:r>
              <a:rPr lang="pt-BR" sz="1200" i="1" dirty="0">
                <a:latin typeface="system-ui"/>
              </a:rPr>
              <a:t> </a:t>
            </a:r>
          </a:p>
          <a:p>
            <a:r>
              <a:rPr lang="pt-BR" sz="1200" i="1" dirty="0">
                <a:latin typeface="system-ui"/>
              </a:rPr>
              <a:t>the </a:t>
            </a:r>
            <a:r>
              <a:rPr lang="pt-BR" sz="1200" i="1" dirty="0" err="1">
                <a:latin typeface="system-ui"/>
              </a:rPr>
              <a:t>last</a:t>
            </a:r>
            <a:r>
              <a:rPr lang="pt-BR" sz="1200" i="1" dirty="0">
                <a:latin typeface="system-ui"/>
              </a:rPr>
              <a:t> </a:t>
            </a:r>
            <a:r>
              <a:rPr lang="pt-BR" sz="1200" i="1" dirty="0" err="1">
                <a:latin typeface="system-ui"/>
              </a:rPr>
              <a:t>two</a:t>
            </a:r>
            <a:endParaRPr lang="pt-BR" sz="1200" i="1" dirty="0">
              <a:latin typeface="system-ui"/>
            </a:endParaRP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5 / 7</a:t>
            </a:r>
            <a:r>
              <a:rPr lang="pt-BR" sz="1200" dirty="0">
                <a:latin typeface="system-ui"/>
              </a:rPr>
              <a:t> </a:t>
            </a:r>
            <a:r>
              <a:rPr lang="pt-BR" sz="1200" i="1" dirty="0">
                <a:latin typeface="system-ui"/>
              </a:rPr>
              <a:t>(</a:t>
            </a:r>
            <a:r>
              <a:rPr lang="pt-BR" sz="1200" b="1" i="1" dirty="0">
                <a:latin typeface="system-ui"/>
              </a:rPr>
              <a:t>8</a:t>
            </a:r>
            <a:r>
              <a:rPr lang="pt-BR" sz="1200" b="1" dirty="0">
                <a:latin typeface="system-ui"/>
              </a:rPr>
              <a:t>:10s</a:t>
            </a:r>
            <a:r>
              <a:rPr lang="pt-BR" sz="1200" i="1" dirty="0">
                <a:latin typeface="system-ui"/>
              </a:rPr>
              <a:t>)</a:t>
            </a:r>
          </a:p>
          <a:p>
            <a:r>
              <a:rPr lang="pt-BR" sz="1200" b="1" i="1" u="sng" dirty="0">
                <a:latin typeface="system-ui"/>
              </a:rPr>
              <a:t>and</a:t>
            </a:r>
            <a:r>
              <a:rPr lang="pt-BR" sz="1200" dirty="0">
                <a:latin typeface="system-ui"/>
              </a:rPr>
              <a:t> After the </a:t>
            </a:r>
            <a:r>
              <a:rPr lang="pt-BR" sz="1200" dirty="0" err="1">
                <a:latin typeface="system-ui"/>
              </a:rPr>
              <a:t>noun</a:t>
            </a:r>
            <a:r>
              <a:rPr lang="pt-BR" sz="1200" i="1" dirty="0">
                <a:latin typeface="system-ui"/>
              </a:rPr>
              <a:t> </a:t>
            </a:r>
            <a:r>
              <a:rPr lang="pt-BR" sz="1200" u="sng" dirty="0">
                <a:latin typeface="system-ui"/>
              </a:rPr>
              <a:t>to </a:t>
            </a:r>
            <a:r>
              <a:rPr lang="pt-BR" sz="1200" u="sng" dirty="0" err="1">
                <a:latin typeface="system-ui"/>
              </a:rPr>
              <a:t>emphasis</a:t>
            </a:r>
            <a:endParaRPr lang="pt-BR" sz="1200" u="sng" dirty="0">
              <a:latin typeface="system-ui"/>
            </a:endParaRP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-   </a:t>
            </a: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6 / 7</a:t>
            </a:r>
            <a:r>
              <a:rPr lang="pt-BR" sz="1200" dirty="0">
                <a:latin typeface="system-ui"/>
              </a:rPr>
              <a:t>  (</a:t>
            </a:r>
            <a:r>
              <a:rPr lang="pt-BR" sz="1200" b="1" dirty="0">
                <a:latin typeface="system-ui"/>
              </a:rPr>
              <a:t>9:40s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... Comes after the </a:t>
            </a:r>
            <a:r>
              <a:rPr lang="pt-BR" sz="1200" dirty="0" err="1">
                <a:latin typeface="system-ui"/>
              </a:rPr>
              <a:t>noun</a:t>
            </a:r>
            <a:endParaRPr lang="pt-BR" sz="1200" dirty="0">
              <a:latin typeface="system-ui"/>
            </a:endParaRP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-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8B6A044-C44B-4EA7-B0C4-97C32A1119F7}"/>
              </a:ext>
            </a:extLst>
          </p:cNvPr>
          <p:cNvSpPr txBox="1"/>
          <p:nvPr/>
        </p:nvSpPr>
        <p:spPr>
          <a:xfrm>
            <a:off x="4295663" y="1448998"/>
            <a:ext cx="24311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MAIS IMPORTANTE  </a:t>
            </a:r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2:50s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Primeiro você </a:t>
            </a:r>
            <a:r>
              <a:rPr lang="pt-BR" sz="1200" dirty="0" err="1">
                <a:latin typeface="system-ui"/>
              </a:rPr>
              <a:t>pôe</a:t>
            </a:r>
            <a:r>
              <a:rPr lang="pt-BR" sz="1200" dirty="0">
                <a:latin typeface="system-ui"/>
              </a:rPr>
              <a:t> a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__________</a:t>
            </a:r>
          </a:p>
          <a:p>
            <a:r>
              <a:rPr lang="pt-BR" sz="1200" dirty="0">
                <a:latin typeface="system-ui"/>
              </a:rPr>
              <a:t>depois o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_______</a:t>
            </a:r>
            <a:r>
              <a:rPr lang="pt-BR" sz="1200" dirty="0">
                <a:latin typeface="system-ui"/>
              </a:rPr>
              <a:t> e acabou.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endParaRPr lang="pt-BR" sz="1200" dirty="0">
              <a:latin typeface="system-ui"/>
            </a:endParaRPr>
          </a:p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Opinião – fato (substantivo) </a:t>
            </a:r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5:25s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endParaRPr lang="pt-BR" sz="1200" i="1" dirty="0">
              <a:solidFill>
                <a:srgbClr val="C00000"/>
              </a:solidFill>
              <a:latin typeface="system-ui"/>
            </a:endParaRPr>
          </a:p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Último exemplo </a:t>
            </a:r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6:00s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</a:t>
            </a:r>
          </a:p>
        </p:txBody>
      </p:sp>
      <p:sp>
        <p:nvSpPr>
          <p:cNvPr id="60" name="CaixaDeTexto 5">
            <a:extLst>
              <a:ext uri="{FF2B5EF4-FFF2-40B4-BE49-F238E27FC236}">
                <a16:creationId xmlns:a16="http://schemas.microsoft.com/office/drawing/2014/main" id="{551934E9-0F40-4CD4-AC6A-9E4DE56BA6B4}"/>
              </a:ext>
            </a:extLst>
          </p:cNvPr>
          <p:cNvSpPr txBox="1"/>
          <p:nvPr/>
        </p:nvSpPr>
        <p:spPr>
          <a:xfrm rot="16200000">
            <a:off x="-86525" y="4279809"/>
            <a:ext cx="682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rgbClr val="7030A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Usually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1" y="1394838"/>
            <a:ext cx="2739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Risque a opção INCORRETA:	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83607" y="5390832"/>
            <a:ext cx="3090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E51D13-3A4B-49B2-929B-C0792C68B75B}"/>
              </a:ext>
            </a:extLst>
          </p:cNvPr>
          <p:cNvSpPr txBox="1"/>
          <p:nvPr/>
        </p:nvSpPr>
        <p:spPr>
          <a:xfrm>
            <a:off x="3158289" y="1382805"/>
            <a:ext cx="3807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 </a:t>
            </a:r>
            <a:r>
              <a:rPr lang="pt-BR" sz="1200" i="1" dirty="0">
                <a:solidFill>
                  <a:srgbClr val="7030A0"/>
                </a:solidFill>
                <a:latin typeface="system-ui"/>
              </a:rPr>
              <a:t>(</a:t>
            </a:r>
            <a:r>
              <a:rPr lang="pt-BR" sz="1200" i="1" dirty="0">
                <a:solidFill>
                  <a:schemeClr val="accent6"/>
                </a:solidFill>
                <a:latin typeface="system-ui"/>
              </a:rPr>
              <a:t>verde</a:t>
            </a:r>
            <a:r>
              <a:rPr lang="pt-BR" sz="1200" i="1" dirty="0">
                <a:solidFill>
                  <a:srgbClr val="7030A0"/>
                </a:solidFill>
                <a:latin typeface="system-ui"/>
              </a:rPr>
              <a:t>):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936185-142F-404E-B511-FB0E1DAF232E}"/>
              </a:ext>
            </a:extLst>
          </p:cNvPr>
          <p:cNvSpPr txBox="1"/>
          <p:nvPr/>
        </p:nvSpPr>
        <p:spPr>
          <a:xfrm>
            <a:off x="284610" y="1545030"/>
            <a:ext cx="4625871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I had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red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/ </a:t>
            </a:r>
            <a:r>
              <a:rPr lang="en-US" sz="1200" dirty="0" err="1">
                <a:solidFill>
                  <a:srgbClr val="7030A0"/>
                </a:solidFill>
                <a:latin typeface="system-ui"/>
              </a:rPr>
              <a:t>redi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books. </a:t>
            </a: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(cars)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You need to buy 2 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big / </a:t>
            </a:r>
            <a:r>
              <a:rPr lang="en-US" sz="1200" dirty="0" err="1">
                <a:solidFill>
                  <a:srgbClr val="7030A0"/>
                </a:solidFill>
                <a:latin typeface="system-ui"/>
              </a:rPr>
              <a:t>bigi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houses.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(tables)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He drank </a:t>
            </a:r>
            <a:r>
              <a:rPr lang="en-US" sz="1200" dirty="0" err="1">
                <a:solidFill>
                  <a:srgbClr val="7030A0"/>
                </a:solidFill>
                <a:latin typeface="system-ui"/>
              </a:rPr>
              <a:t>coldi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cold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water.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(juice)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She lost her </a:t>
            </a:r>
            <a:r>
              <a:rPr lang="en-US" sz="1200" dirty="0" err="1">
                <a:solidFill>
                  <a:srgbClr val="7030A0"/>
                </a:solidFill>
                <a:latin typeface="system-ui"/>
              </a:rPr>
              <a:t>expensivi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expensive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keys all the time.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(voice)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It had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several/ </a:t>
            </a:r>
            <a:r>
              <a:rPr lang="en-US" sz="1200" i="0" dirty="0" err="1">
                <a:solidFill>
                  <a:srgbClr val="7030A0"/>
                </a:solidFill>
                <a:effectLst/>
                <a:latin typeface="system-ui"/>
              </a:rPr>
              <a:t>severall</a:t>
            </a:r>
            <a:r>
              <a:rPr lang="en-US" sz="1200" i="0" dirty="0">
                <a:solidFill>
                  <a:srgbClr val="008000"/>
                </a:solidFill>
                <a:effectLst/>
                <a:latin typeface="system-ui"/>
              </a:rPr>
              <a:t>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beautiful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colors.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(bright)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We took two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old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 / olde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boxes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. (tickets)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You wore 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nice / </a:t>
            </a:r>
            <a:r>
              <a:rPr lang="en-US" sz="1200" dirty="0" err="1">
                <a:solidFill>
                  <a:srgbClr val="7030A0"/>
                </a:solidFill>
                <a:latin typeface="system-ui"/>
              </a:rPr>
              <a:t>nici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shirts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. (rings)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They watched </a:t>
            </a:r>
            <a:r>
              <a:rPr lang="en-US" sz="1200" dirty="0" err="1">
                <a:solidFill>
                  <a:srgbClr val="7030A0"/>
                </a:solidFill>
                <a:latin typeface="system-ui"/>
              </a:rPr>
              <a:t>wonderfull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/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wonderful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films at night.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(movies)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I didn’t have two 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empty / </a:t>
            </a:r>
            <a:r>
              <a:rPr lang="en-US" sz="1200" dirty="0" err="1">
                <a:solidFill>
                  <a:srgbClr val="7030A0"/>
                </a:solidFill>
                <a:latin typeface="system-ui"/>
              </a:rPr>
              <a:t>empti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bags.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(black)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You didn’t need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different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 / </a:t>
            </a:r>
            <a:r>
              <a:rPr lang="en-US" sz="1200" dirty="0" err="1">
                <a:solidFill>
                  <a:srgbClr val="7030A0"/>
                </a:solidFill>
                <a:latin typeface="system-ui"/>
              </a:rPr>
              <a:t>differenti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. (actors)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CA6696-7815-4695-8912-12E39A99000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85CF4E-B642-4A8C-89BD-D4800A33B2C7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07B94F-1E5F-4CE1-BBD4-D14457076380}"/>
              </a:ext>
            </a:extLst>
          </p:cNvPr>
          <p:cNvSpPr txBox="1"/>
          <p:nvPr/>
        </p:nvSpPr>
        <p:spPr>
          <a:xfrm>
            <a:off x="284609" y="5667831"/>
            <a:ext cx="4048245" cy="3732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11.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He / juice / drink / my / didn´t 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great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12.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She / document / didn´t 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important /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lose /her .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13.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didn´t / It / have / colors /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 bright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14.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 difficult /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didn´t / take / that / We / test.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15.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You / wear /didn´t / shirts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cheap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16.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They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/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watch / didn’t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appropriate /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at /series / night.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17.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He / a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good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/ is /lawyer.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18.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 sea / sun / is blue / The / and the / is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hot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19.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I / car /to have / a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fast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/ want.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20.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Don´t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heavy /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that / take / bag. 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47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A5D6FB-E6ED-45D5-B8DD-15B646F89F7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E17779-0CF4-4CC6-81A6-986275E5BA89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  <a:endParaRPr lang="pt-BR" sz="1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C704F5-9E0F-412D-9E3F-96B7A74282CE}"/>
              </a:ext>
            </a:extLst>
          </p:cNvPr>
          <p:cNvSpPr txBox="1"/>
          <p:nvPr/>
        </p:nvSpPr>
        <p:spPr>
          <a:xfrm>
            <a:off x="311804" y="1669760"/>
            <a:ext cx="5765074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are you </a:t>
            </a:r>
            <a:r>
              <a:rPr lang="en-US" sz="1200" b="1" dirty="0">
                <a:solidFill>
                  <a:srgbClr val="7030A0"/>
                </a:solidFill>
                <a:latin typeface="system-ui"/>
              </a:rPr>
              <a:t>interested</a:t>
            </a:r>
            <a:r>
              <a:rPr lang="en-US" sz="1200" i="0" dirty="0">
                <a:effectLst/>
                <a:latin typeface="system-ui"/>
              </a:rPr>
              <a:t> in?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school subject is </a:t>
            </a:r>
            <a:r>
              <a:rPr lang="en-US" sz="1200" b="1" dirty="0">
                <a:solidFill>
                  <a:srgbClr val="7030A0"/>
                </a:solidFill>
                <a:latin typeface="system-ui"/>
              </a:rPr>
              <a:t>interesting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do you do when you are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bored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things in life are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confusing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usually eat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well</a:t>
            </a:r>
            <a:r>
              <a:rPr lang="en-US" sz="1200" i="0" dirty="0">
                <a:effectLst/>
                <a:latin typeface="system-ui"/>
              </a:rPr>
              <a:t> at breakfast?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 I read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excellent</a:t>
            </a:r>
            <a:r>
              <a:rPr lang="en-US" sz="1200" i="0" dirty="0">
                <a:effectLst/>
                <a:latin typeface="system-ui"/>
              </a:rPr>
              <a:t> books?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you talk to that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aggressive</a:t>
            </a:r>
            <a:r>
              <a:rPr lang="en-US" sz="1200" i="0" dirty="0">
                <a:effectLst/>
                <a:latin typeface="system-ui"/>
              </a:rPr>
              <a:t> boy?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he help his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busy</a:t>
            </a:r>
            <a:r>
              <a:rPr lang="en-US" sz="1200" i="0" dirty="0">
                <a:effectLst/>
                <a:latin typeface="system-ui"/>
              </a:rPr>
              <a:t> mother?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she find the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best</a:t>
            </a:r>
            <a:r>
              <a:rPr lang="en-US" sz="1200" i="0" dirty="0">
                <a:effectLst/>
                <a:latin typeface="system-ui"/>
              </a:rPr>
              <a:t> price?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it have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basic</a:t>
            </a:r>
            <a:r>
              <a:rPr lang="en-US" sz="1200" i="0" dirty="0">
                <a:effectLst/>
                <a:latin typeface="system-ui"/>
              </a:rPr>
              <a:t> colors?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 we wear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cool</a:t>
            </a:r>
            <a:r>
              <a:rPr lang="en-US" sz="1200" i="0" dirty="0">
                <a:effectLst/>
                <a:latin typeface="system-ui"/>
              </a:rPr>
              <a:t> pants?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 you prepare those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delicious</a:t>
            </a:r>
            <a:r>
              <a:rPr lang="en-US" sz="1200" i="0" dirty="0">
                <a:effectLst/>
                <a:latin typeface="system-ui"/>
              </a:rPr>
              <a:t> cakes?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they make you fell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embarrassed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Where is your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new</a:t>
            </a:r>
            <a:r>
              <a:rPr lang="en-US" sz="1200" i="0" dirty="0">
                <a:effectLst/>
                <a:latin typeface="system-ui"/>
              </a:rPr>
              <a:t> cell phone?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have a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handsome</a:t>
            </a:r>
            <a:r>
              <a:rPr lang="en-US" sz="1200" i="0" dirty="0">
                <a:effectLst/>
                <a:latin typeface="system-ui"/>
              </a:rPr>
              <a:t> boyfriend?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does your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intelligent</a:t>
            </a:r>
            <a:r>
              <a:rPr lang="en-US" sz="1200" i="0" dirty="0">
                <a:effectLst/>
                <a:latin typeface="system-ui"/>
              </a:rPr>
              <a:t> dad do?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wear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good</a:t>
            </a:r>
            <a:r>
              <a:rPr lang="en-US" sz="1200" i="0" dirty="0">
                <a:effectLst/>
                <a:latin typeface="system-ui"/>
              </a:rPr>
              <a:t> socks?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sleep in an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old</a:t>
            </a:r>
            <a:r>
              <a:rPr lang="en-US" sz="1200" i="0" dirty="0">
                <a:effectLst/>
                <a:latin typeface="system-ui"/>
              </a:rPr>
              <a:t> bad?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know someone very 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intelligent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prefer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cold</a:t>
            </a:r>
            <a:r>
              <a:rPr lang="en-US" sz="1200" i="0" dirty="0">
                <a:effectLst/>
                <a:latin typeface="system-ui"/>
              </a:rPr>
              <a:t> or 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hot</a:t>
            </a:r>
            <a:r>
              <a:rPr lang="en-US" sz="1200" i="0" dirty="0">
                <a:effectLst/>
                <a:latin typeface="system-ui"/>
              </a:rPr>
              <a:t> days?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212570" y="1168078"/>
            <a:ext cx="2703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4 - 7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1052783" y="1553363"/>
            <a:ext cx="206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/>
              <a:t>PEOPLE’S APPEARANCE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968B4C7-AC81-4629-80BB-502AA047421E}"/>
              </a:ext>
            </a:extLst>
          </p:cNvPr>
          <p:cNvSpPr txBox="1"/>
          <p:nvPr/>
        </p:nvSpPr>
        <p:spPr>
          <a:xfrm>
            <a:off x="1052783" y="546093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CLOTHES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1C5E0F5-32AB-4CEE-BB65-6B43A927D08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9D25FD2-9D4B-48B9-9517-DFC0204D199B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8B9CCC1-23CB-495A-9197-0D25ECFDD4A5}"/>
              </a:ext>
            </a:extLst>
          </p:cNvPr>
          <p:cNvGrpSpPr/>
          <p:nvPr/>
        </p:nvGrpSpPr>
        <p:grpSpPr>
          <a:xfrm>
            <a:off x="261263" y="2031356"/>
            <a:ext cx="3902614" cy="2195221"/>
            <a:chOff x="557078" y="2032111"/>
            <a:chExt cx="3902614" cy="2195221"/>
          </a:xfrm>
        </p:grpSpPr>
        <p:pic>
          <p:nvPicPr>
            <p:cNvPr id="4" name="Picture 2" descr="Clothes">
              <a:extLst>
                <a:ext uri="{FF2B5EF4-FFF2-40B4-BE49-F238E27FC236}">
                  <a16:creationId xmlns:a16="http://schemas.microsoft.com/office/drawing/2014/main" id="{F87D2F5E-A94F-47B7-8344-2282AD619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78" y="2032111"/>
              <a:ext cx="3902614" cy="2195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628ACF5-7347-4DAB-9503-AE976B9AF9EB}"/>
                </a:ext>
              </a:extLst>
            </p:cNvPr>
            <p:cNvSpPr/>
            <p:nvPr/>
          </p:nvSpPr>
          <p:spPr>
            <a:xfrm>
              <a:off x="948800" y="2528754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35B83A3-B702-4EF5-B47B-F6E79F5E27FF}"/>
                </a:ext>
              </a:extLst>
            </p:cNvPr>
            <p:cNvSpPr/>
            <p:nvPr/>
          </p:nvSpPr>
          <p:spPr>
            <a:xfrm>
              <a:off x="1686331" y="2576964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C1031A9-33E5-4305-91F5-3D946CDF46E9}"/>
                </a:ext>
              </a:extLst>
            </p:cNvPr>
            <p:cNvSpPr/>
            <p:nvPr/>
          </p:nvSpPr>
          <p:spPr>
            <a:xfrm>
              <a:off x="3364126" y="2658850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75C6111-7A16-4C3E-839E-FFC2882BFD30}"/>
                </a:ext>
              </a:extLst>
            </p:cNvPr>
            <p:cNvSpPr/>
            <p:nvPr/>
          </p:nvSpPr>
          <p:spPr>
            <a:xfrm>
              <a:off x="4001417" y="2643569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D7F2E828-5633-468A-AD17-3E44BEC77765}"/>
                </a:ext>
              </a:extLst>
            </p:cNvPr>
            <p:cNvSpPr/>
            <p:nvPr/>
          </p:nvSpPr>
          <p:spPr>
            <a:xfrm>
              <a:off x="2308265" y="3064879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D1C26CB-CC00-40CF-BA48-A9F484FAD2A5}"/>
                </a:ext>
              </a:extLst>
            </p:cNvPr>
            <p:cNvSpPr/>
            <p:nvPr/>
          </p:nvSpPr>
          <p:spPr>
            <a:xfrm>
              <a:off x="3687320" y="3574554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18DD322C-EC34-4C3D-AB90-3A226CB6BCEB}"/>
                </a:ext>
              </a:extLst>
            </p:cNvPr>
            <p:cNvSpPr/>
            <p:nvPr/>
          </p:nvSpPr>
          <p:spPr>
            <a:xfrm>
              <a:off x="4059592" y="4010325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89CFE6E-1455-4FBE-8A7C-78A1C6FA2AF8}"/>
              </a:ext>
            </a:extLst>
          </p:cNvPr>
          <p:cNvSpPr txBox="1"/>
          <p:nvPr/>
        </p:nvSpPr>
        <p:spPr>
          <a:xfrm>
            <a:off x="4166978" y="1947268"/>
            <a:ext cx="242976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check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appearance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mirror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things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first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notice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someone's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appearance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look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today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Describe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yourself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based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Age, Build,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Height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etc.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2B2C49D-66BD-499D-AB94-6DCE390B35FE}"/>
              </a:ext>
            </a:extLst>
          </p:cNvPr>
          <p:cNvSpPr txBox="1"/>
          <p:nvPr/>
        </p:nvSpPr>
        <p:spPr>
          <a:xfrm>
            <a:off x="4163877" y="5903700"/>
            <a:ext cx="242976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long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does it take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decide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which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clothes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clothes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magazines?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wearing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ever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clothes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new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clothes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lots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B1235D8-6BE1-4D90-9AF1-29E96937A799}"/>
              </a:ext>
            </a:extLst>
          </p:cNvPr>
          <p:cNvGrpSpPr/>
          <p:nvPr/>
        </p:nvGrpSpPr>
        <p:grpSpPr>
          <a:xfrm>
            <a:off x="310974" y="5943254"/>
            <a:ext cx="3792037" cy="2423567"/>
            <a:chOff x="312259" y="6023754"/>
            <a:chExt cx="3792037" cy="2423567"/>
          </a:xfrm>
        </p:grpSpPr>
        <p:pic>
          <p:nvPicPr>
            <p:cNvPr id="1028" name="Picture 4" descr="Clothes">
              <a:extLst>
                <a:ext uri="{FF2B5EF4-FFF2-40B4-BE49-F238E27FC236}">
                  <a16:creationId xmlns:a16="http://schemas.microsoft.com/office/drawing/2014/main" id="{617339A3-7B82-4689-A7AC-C1B4A50C2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59" y="6023754"/>
              <a:ext cx="3792037" cy="242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9C0B87A-08C0-4576-9610-F886B2EC821F}"/>
                </a:ext>
              </a:extLst>
            </p:cNvPr>
            <p:cNvSpPr/>
            <p:nvPr/>
          </p:nvSpPr>
          <p:spPr>
            <a:xfrm>
              <a:off x="1590566" y="6711394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FDC0ADF-9B23-44E5-AF76-79B3AA9F5783}"/>
                </a:ext>
              </a:extLst>
            </p:cNvPr>
            <p:cNvSpPr/>
            <p:nvPr/>
          </p:nvSpPr>
          <p:spPr>
            <a:xfrm>
              <a:off x="2412550" y="6708479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A07E815-7B6C-407E-93B7-3AB9581697FE}"/>
                </a:ext>
              </a:extLst>
            </p:cNvPr>
            <p:cNvSpPr/>
            <p:nvPr/>
          </p:nvSpPr>
          <p:spPr>
            <a:xfrm>
              <a:off x="1114820" y="8143954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A48D22A-A30E-4C5A-A49B-EE4CF5E0FA04}"/>
                </a:ext>
              </a:extLst>
            </p:cNvPr>
            <p:cNvSpPr/>
            <p:nvPr/>
          </p:nvSpPr>
          <p:spPr>
            <a:xfrm>
              <a:off x="2412550" y="7874644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726833E-4004-4B1F-B831-1796800FCBEE}"/>
                </a:ext>
              </a:extLst>
            </p:cNvPr>
            <p:cNvSpPr/>
            <p:nvPr/>
          </p:nvSpPr>
          <p:spPr>
            <a:xfrm>
              <a:off x="3552835" y="8073021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197768" y="2962543"/>
            <a:ext cx="2193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11. 1 Crie novas as frases com</a:t>
            </a:r>
          </a:p>
          <a:p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6433EED-382A-4EFB-B1DF-9947FE95BD95}"/>
              </a:ext>
            </a:extLst>
          </p:cNvPr>
          <p:cNvSpPr txBox="1"/>
          <p:nvPr/>
        </p:nvSpPr>
        <p:spPr>
          <a:xfrm>
            <a:off x="197768" y="3999215"/>
            <a:ext cx="2799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11.2 Escute os </a:t>
            </a:r>
            <a:r>
              <a:rPr lang="pt-BR" sz="1200" b="1" i="1" dirty="0" err="1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2844487" y="4018157"/>
            <a:ext cx="358463" cy="245701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– 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112216" y="1389933"/>
            <a:ext cx="6676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  11. 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Crie frases para os vídeos com </a:t>
            </a:r>
            <a:r>
              <a:rPr lang="pt-BR" sz="1200" b="1" i="0" dirty="0">
                <a:solidFill>
                  <a:srgbClr val="068A8A"/>
                </a:solidFill>
                <a:effectLst/>
                <a:latin typeface="system-ui"/>
              </a:rPr>
              <a:t>It's too bad that</a:t>
            </a:r>
            <a:r>
              <a:rPr lang="pt-BR" sz="1200" b="1" i="1" dirty="0">
                <a:solidFill>
                  <a:srgbClr val="7030A0"/>
                </a:solidFill>
                <a:latin typeface="system-ui"/>
              </a:rPr>
              <a:t> - </a:t>
            </a:r>
            <a:r>
              <a:rPr lang="pt-BR" sz="1200" b="1" i="0" dirty="0">
                <a:solidFill>
                  <a:srgbClr val="DC3545"/>
                </a:solidFill>
                <a:effectLst/>
                <a:latin typeface="system-ui"/>
              </a:rPr>
              <a:t>I feel 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like - 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Help yourself - 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I’m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really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happy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...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824B13E-9497-4B11-A59D-88D30D7209C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C778239-2545-45BB-80EE-67866E76678A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  <a:endParaRPr lang="pt-BR" sz="1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5AF2E39-BB00-4583-9128-0A9D8224E4A6}"/>
              </a:ext>
            </a:extLst>
          </p:cNvPr>
          <p:cNvGrpSpPr/>
          <p:nvPr/>
        </p:nvGrpSpPr>
        <p:grpSpPr>
          <a:xfrm>
            <a:off x="1899018" y="1685355"/>
            <a:ext cx="1343358" cy="843218"/>
            <a:chOff x="2661221" y="1802660"/>
            <a:chExt cx="1156194" cy="72573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3A03268-5B4E-4663-AF08-602F61F81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701" t="26687" r="39175" b="22907"/>
            <a:stretch/>
          </p:blipFill>
          <p:spPr>
            <a:xfrm>
              <a:off x="2661221" y="1848854"/>
              <a:ext cx="1129954" cy="679542"/>
            </a:xfrm>
            <a:prstGeom prst="rect">
              <a:avLst/>
            </a:prstGeom>
          </p:spPr>
        </p:pic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89B6F37-04DB-4AFB-9972-2E2E4ED538AD}"/>
                </a:ext>
              </a:extLst>
            </p:cNvPr>
            <p:cNvSpPr/>
            <p:nvPr/>
          </p:nvSpPr>
          <p:spPr>
            <a:xfrm>
              <a:off x="3517560" y="1802660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813129A-F12D-4B53-A2A8-22F40C364AD0}"/>
              </a:ext>
            </a:extLst>
          </p:cNvPr>
          <p:cNvGrpSpPr/>
          <p:nvPr/>
        </p:nvGrpSpPr>
        <p:grpSpPr>
          <a:xfrm>
            <a:off x="3432858" y="1722370"/>
            <a:ext cx="1486273" cy="825457"/>
            <a:chOff x="4790960" y="2258600"/>
            <a:chExt cx="1320673" cy="733485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3296878-E766-4223-8487-99E4A090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904" t="27018" r="39048" b="23116"/>
            <a:stretch/>
          </p:blipFill>
          <p:spPr>
            <a:xfrm>
              <a:off x="4790960" y="2302609"/>
              <a:ext cx="1280004" cy="689476"/>
            </a:xfrm>
            <a:prstGeom prst="rect">
              <a:avLst/>
            </a:prstGeom>
          </p:spPr>
        </p:pic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FD50473B-0687-4B26-B03C-5F5FF96F6EF2}"/>
                </a:ext>
              </a:extLst>
            </p:cNvPr>
            <p:cNvSpPr/>
            <p:nvPr/>
          </p:nvSpPr>
          <p:spPr>
            <a:xfrm>
              <a:off x="5811778" y="2258600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11D6FD8-B205-44E0-AAEB-C0777E801A44}"/>
              </a:ext>
            </a:extLst>
          </p:cNvPr>
          <p:cNvSpPr txBox="1"/>
          <p:nvPr/>
        </p:nvSpPr>
        <p:spPr>
          <a:xfrm>
            <a:off x="2943719" y="17206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BBD753D-9D80-4FF7-A3F2-3D5CBF05F9E3}"/>
              </a:ext>
            </a:extLst>
          </p:cNvPr>
          <p:cNvSpPr txBox="1"/>
          <p:nvPr/>
        </p:nvSpPr>
        <p:spPr>
          <a:xfrm>
            <a:off x="4614467" y="17294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3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6C46E5D-80A3-4677-9B42-8CF0147B9E81}"/>
              </a:ext>
            </a:extLst>
          </p:cNvPr>
          <p:cNvGrpSpPr/>
          <p:nvPr/>
        </p:nvGrpSpPr>
        <p:grpSpPr>
          <a:xfrm>
            <a:off x="5095154" y="1651331"/>
            <a:ext cx="1511318" cy="883342"/>
            <a:chOff x="610656" y="3502408"/>
            <a:chExt cx="1511318" cy="883342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3D35F9A-0CA1-4A8C-9117-EF638345529A}"/>
                </a:ext>
              </a:extLst>
            </p:cNvPr>
            <p:cNvGrpSpPr/>
            <p:nvPr/>
          </p:nvGrpSpPr>
          <p:grpSpPr>
            <a:xfrm>
              <a:off x="610656" y="3502408"/>
              <a:ext cx="1511318" cy="883342"/>
              <a:chOff x="2474057" y="3352279"/>
              <a:chExt cx="1511318" cy="883342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A12F80B9-088E-4BC0-8E27-137BD84DCC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905" t="28148" r="38794" b="21341"/>
              <a:stretch/>
            </p:blipFill>
            <p:spPr>
              <a:xfrm>
                <a:off x="2474057" y="3423318"/>
                <a:ext cx="1496016" cy="812303"/>
              </a:xfrm>
              <a:prstGeom prst="rect">
                <a:avLst/>
              </a:prstGeom>
            </p:spPr>
          </p:pic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3040A1C7-958B-4ED7-B636-D905D5C046F6}"/>
                  </a:ext>
                </a:extLst>
              </p:cNvPr>
              <p:cNvSpPr/>
              <p:nvPr/>
            </p:nvSpPr>
            <p:spPr>
              <a:xfrm>
                <a:off x="3685520" y="3352279"/>
                <a:ext cx="299855" cy="28030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D4020D9-2680-4CC8-AF6E-14DC0FA1CB91}"/>
                </a:ext>
              </a:extLst>
            </p:cNvPr>
            <p:cNvSpPr txBox="1"/>
            <p:nvPr/>
          </p:nvSpPr>
          <p:spPr>
            <a:xfrm>
              <a:off x="1830857" y="35040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6E8FAA-F2A5-4AE1-B22A-42B7097AD9BD}"/>
              </a:ext>
            </a:extLst>
          </p:cNvPr>
          <p:cNvGrpSpPr/>
          <p:nvPr/>
        </p:nvGrpSpPr>
        <p:grpSpPr>
          <a:xfrm>
            <a:off x="312456" y="1652985"/>
            <a:ext cx="1368769" cy="847722"/>
            <a:chOff x="4372494" y="4056497"/>
            <a:chExt cx="1368769" cy="847722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07333F69-FA52-422D-8727-E6C64818DC3B}"/>
                </a:ext>
              </a:extLst>
            </p:cNvPr>
            <p:cNvGrpSpPr/>
            <p:nvPr/>
          </p:nvGrpSpPr>
          <p:grpSpPr>
            <a:xfrm>
              <a:off x="4372494" y="4059840"/>
              <a:ext cx="1368769" cy="844379"/>
              <a:chOff x="610657" y="3341056"/>
              <a:chExt cx="1368769" cy="844379"/>
            </a:xfrm>
          </p:grpSpPr>
          <p:pic>
            <p:nvPicPr>
              <p:cNvPr id="24" name="Imagem 23">
                <a:extLst>
                  <a:ext uri="{FF2B5EF4-FFF2-40B4-BE49-F238E27FC236}">
                    <a16:creationId xmlns:a16="http://schemas.microsoft.com/office/drawing/2014/main" id="{F0053242-A206-4A87-900C-3384ECB2A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903" t="27244" r="38541" b="20054"/>
              <a:stretch/>
            </p:blipFill>
            <p:spPr>
              <a:xfrm>
                <a:off x="610657" y="3419798"/>
                <a:ext cx="1358038" cy="765637"/>
              </a:xfrm>
              <a:prstGeom prst="rect">
                <a:avLst/>
              </a:prstGeom>
            </p:spPr>
          </p:pic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3FB7D262-F918-4A49-95D0-09C4AD22C06E}"/>
                  </a:ext>
                </a:extLst>
              </p:cNvPr>
              <p:cNvSpPr/>
              <p:nvPr/>
            </p:nvSpPr>
            <p:spPr>
              <a:xfrm>
                <a:off x="1679571" y="3341056"/>
                <a:ext cx="299855" cy="28030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FB686E3-29A3-4F91-9B14-3D26711C1F89}"/>
                </a:ext>
              </a:extLst>
            </p:cNvPr>
            <p:cNvSpPr txBox="1"/>
            <p:nvPr/>
          </p:nvSpPr>
          <p:spPr>
            <a:xfrm>
              <a:off x="5459376" y="40564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1432D53-2B57-478C-9B7C-4BA2412145C3}"/>
              </a:ext>
            </a:extLst>
          </p:cNvPr>
          <p:cNvSpPr txBox="1"/>
          <p:nvPr/>
        </p:nvSpPr>
        <p:spPr>
          <a:xfrm>
            <a:off x="339458" y="3187160"/>
            <a:ext cx="3513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rgbClr val="068A8A"/>
                </a:solidFill>
                <a:effectLst/>
                <a:latin typeface="system-ui"/>
              </a:rPr>
              <a:t>It's too bad that</a:t>
            </a:r>
            <a:r>
              <a:rPr lang="pt-BR" sz="1200" b="1" i="1" dirty="0">
                <a:solidFill>
                  <a:srgbClr val="7030A0"/>
                </a:solidFill>
                <a:latin typeface="system-ui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rgbClr val="DC3545"/>
                </a:solidFill>
                <a:effectLst/>
                <a:latin typeface="system-ui"/>
              </a:rPr>
              <a:t>I feel 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like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Help yourself </a:t>
            </a:r>
            <a:endParaRPr lang="pt-BR" sz="1200" b="1" dirty="0">
              <a:solidFill>
                <a:srgbClr val="008000"/>
              </a:solidFill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I’m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really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happy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with</a:t>
            </a:r>
            <a:endParaRPr lang="pt-BR" sz="1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7D0FAA-0D8C-4B75-BD93-094B22125149}"/>
              </a:ext>
            </a:extLst>
          </p:cNvPr>
          <p:cNvSpPr txBox="1"/>
          <p:nvPr/>
        </p:nvSpPr>
        <p:spPr>
          <a:xfrm>
            <a:off x="309087" y="4179262"/>
            <a:ext cx="574196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411078-AAFC-48C4-9DED-D0F846558933}"/>
              </a:ext>
            </a:extLst>
          </p:cNvPr>
          <p:cNvSpPr txBox="1"/>
          <p:nvPr/>
        </p:nvSpPr>
        <p:spPr>
          <a:xfrm>
            <a:off x="3428999" y="4199310"/>
            <a:ext cx="574196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C0F1A78-2782-41C0-B3FE-45C74FCDDEB6}"/>
              </a:ext>
            </a:extLst>
          </p:cNvPr>
          <p:cNvSpPr/>
          <p:nvPr/>
        </p:nvSpPr>
        <p:spPr>
          <a:xfrm>
            <a:off x="2243119" y="4937710"/>
            <a:ext cx="1507681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186A855-69D9-4536-97E8-8113475AE2A9}"/>
              </a:ext>
            </a:extLst>
          </p:cNvPr>
          <p:cNvSpPr txBox="1"/>
          <p:nvPr/>
        </p:nvSpPr>
        <p:spPr>
          <a:xfrm>
            <a:off x="185089" y="5421756"/>
            <a:ext cx="1713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frases com os </a:t>
            </a:r>
            <a:r>
              <a:rPr lang="pt-BR" sz="1200" b="1" i="1" dirty="0" err="1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441C075-442E-4B8B-AACB-791009304BC4}"/>
              </a:ext>
            </a:extLst>
          </p:cNvPr>
          <p:cNvSpPr/>
          <p:nvPr/>
        </p:nvSpPr>
        <p:spPr>
          <a:xfrm>
            <a:off x="141669" y="4854466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499CF41F-5192-41FF-BDFE-ECAC71F9A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77" y="4796191"/>
            <a:ext cx="612334" cy="612334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1E73B76F-41ED-4FB8-BF02-7E534127A19D}"/>
              </a:ext>
            </a:extLst>
          </p:cNvPr>
          <p:cNvSpPr txBox="1"/>
          <p:nvPr/>
        </p:nvSpPr>
        <p:spPr>
          <a:xfrm>
            <a:off x="1909749" y="5418464"/>
            <a:ext cx="4582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Figure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(find the answer)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entender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resposta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Find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(discover 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descobrir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Get along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(like each other)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gostar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bem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um com o outro</a:t>
            </a:r>
            <a:endParaRPr lang="pt-BR" sz="1200" dirty="0"/>
          </a:p>
        </p:txBody>
      </p:sp>
      <p:pic>
        <p:nvPicPr>
          <p:cNvPr id="55" name="Picture 2" descr="Can you solve this tricky math problem? - YouTube">
            <a:extLst>
              <a:ext uri="{FF2B5EF4-FFF2-40B4-BE49-F238E27FC236}">
                <a16:creationId xmlns:a16="http://schemas.microsoft.com/office/drawing/2014/main" id="{7234EF51-03D8-4632-89FC-E54565246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33" y="6255760"/>
            <a:ext cx="1490591" cy="8347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ow Do You Know If Your Data is Accurate? A case study using search volume,  CTR, and rankings - Moz">
            <a:extLst>
              <a:ext uri="{FF2B5EF4-FFF2-40B4-BE49-F238E27FC236}">
                <a16:creationId xmlns:a16="http://schemas.microsoft.com/office/drawing/2014/main" id="{80A34630-F3CE-4C09-83BE-CD63CEAD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74" y="7330072"/>
            <a:ext cx="1102888" cy="8059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Boys Town: Saving Children, Healing Families, Parenting Tips | Getting Along  With Others">
            <a:extLst>
              <a:ext uri="{FF2B5EF4-FFF2-40B4-BE49-F238E27FC236}">
                <a16:creationId xmlns:a16="http://schemas.microsoft.com/office/drawing/2014/main" id="{1CA7F858-A4D1-4C52-803A-E3D63F77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8471263"/>
            <a:ext cx="1065947" cy="7093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50825C55-D654-44C3-8F0D-6BCE700081FD}"/>
              </a:ext>
            </a:extLst>
          </p:cNvPr>
          <p:cNvSpPr txBox="1"/>
          <p:nvPr/>
        </p:nvSpPr>
        <p:spPr>
          <a:xfrm>
            <a:off x="357805" y="6096682"/>
            <a:ext cx="481581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Love will _________ the way. 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Please _________ the total cost.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We don’t _____________ anymore.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I _________ well with him.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___________what you like. Try to become the best in the world of it.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How did you ___________ about the party?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I don’t _________ well with her.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Father is trying to _____________ his tax.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I’ll ____________ her secret.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969130" y="1299167"/>
            <a:ext cx="4919738" cy="62854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7030A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Eu tinha livros vermelhos. (carros)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precisa comprar 2 casas grandes. (tabelas)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 bebeu água fria. (sumo)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perdia suas chaves caras o tempo todo. (voz)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Tinha várias cores lindas. (brilhante)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Pegamos duas caixas velhas. (ingressos)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usava camisa bonitas. (argolas)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Eles assistiram filmes maravilhosos à noite. (filmes)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Eu não tinha duas sacolas vazias. (Preto)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não precisava de modelos diferentes. (atores)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 não bebeu meu grande suco. (suco de laranja)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não perdeu seu importante documento. (chaves)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tinha cores vivas. (legais)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fizemos essa prova difícil. (fácil)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não usava camisas baratas. (caro)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assistiam a séries apropriadas à noite. (filmes)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 é um bom advogado. (doutor)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O mar é azul e o sol é quente. (amarelo)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Quero ter um carro rápido. (plano)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leve esse saco pesado.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76032" y="732270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150B73-B435-4953-B11E-D7FE2DB6625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0D3027-CD03-42D1-8273-46BF238BCB20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  <a:endParaRPr lang="pt-BR" sz="1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9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721055-F700-48CD-B9D5-58168C9552E9}"/>
              </a:ext>
            </a:extLst>
          </p:cNvPr>
          <p:cNvSpPr txBox="1"/>
          <p:nvPr/>
        </p:nvSpPr>
        <p:spPr>
          <a:xfrm>
            <a:off x="247567" y="802174"/>
            <a:ext cx="3281277" cy="31495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b="1" dirty="0">
                <a:solidFill>
                  <a:srgbClr val="7030A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No que você está interessado?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matéria escolar é interessante?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faz quando está entediado?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 coisas na vida são confusas?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costuma comer bem no café da manhã?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Li livros excelentes?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conversou com aquele garoto agressivo?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ajudou sua mãe ocupada?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encontrou o melhor preço?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Tinha cores básicas?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52B676-591C-42C2-B0F6-D8B4B3E1D656}"/>
              </a:ext>
            </a:extLst>
          </p:cNvPr>
          <p:cNvSpPr txBox="1"/>
          <p:nvPr/>
        </p:nvSpPr>
        <p:spPr>
          <a:xfrm>
            <a:off x="402129" y="4068702"/>
            <a:ext cx="6053735" cy="1384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</a:rPr>
              <a:t>PEOPLE’S APPEARANCE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Com que frequência você verifica sua aparência no espelho?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Que coisas você percebe pela primeira vez sobre a aparência de alguém?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Como você acha que está hoje?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Descreva-se com base na idade, construção, altura e etc.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O que você gostaria de ter?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150B73-B435-4953-B11E-D7FE2DB6625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0D3027-CD03-42D1-8273-46BF238BCB20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  <a:endParaRPr lang="pt-BR" sz="1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D4B003-E4C3-4D79-B2B8-C61B93C59365}"/>
              </a:ext>
            </a:extLst>
          </p:cNvPr>
          <p:cNvSpPr txBox="1"/>
          <p:nvPr/>
        </p:nvSpPr>
        <p:spPr>
          <a:xfrm>
            <a:off x="3598072" y="846930"/>
            <a:ext cx="3055391" cy="31495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b="1" dirty="0">
                <a:solidFill>
                  <a:srgbClr val="7030A0"/>
                </a:solidFill>
                <a:latin typeface="system-ui"/>
                <a:cs typeface="Times New Roman" panose="02020603050405020304" pitchFamily="18" charset="0"/>
              </a:rPr>
              <a:t>QUESTIONS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Usamos calças legais?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preparou aqueles bolos deliciosos?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fizeram você se sentir envergonhado?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está seu novo celular?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um namorado bonito?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seu pai inteligente faz?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usa meias boas?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dorme em um velho mal?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conhece alguém muito inteligente?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prefere dias frios ou quentes?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9CD032-FE6F-4239-BDFC-A78FA93EDC2A}"/>
              </a:ext>
            </a:extLst>
          </p:cNvPr>
          <p:cNvSpPr txBox="1"/>
          <p:nvPr/>
        </p:nvSpPr>
        <p:spPr>
          <a:xfrm>
            <a:off x="402128" y="5531633"/>
            <a:ext cx="6053735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CLOTHES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Quanto tempo você leva para decidir qual roupa usar?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Você compra roupas em revistas?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O que você está vestindo agora?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Você costuma comprar roupas usadas?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Que roupas novas você gostaria de comprar se tivesse muito dinheiro?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C6B674-246D-442E-958C-920961F849C8}"/>
              </a:ext>
            </a:extLst>
          </p:cNvPr>
          <p:cNvSpPr txBox="1"/>
          <p:nvPr/>
        </p:nvSpPr>
        <p:spPr>
          <a:xfrm>
            <a:off x="247568" y="6809898"/>
            <a:ext cx="6321674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  <a:endParaRPr lang="pt-BR" sz="1200" b="1" dirty="0">
              <a:solidFill>
                <a:srgbClr val="AEAAAA"/>
              </a:solidFill>
              <a:latin typeface="system-ui"/>
              <a:ea typeface="Times New Roman" panose="02020603050405020304" pitchFamily="18" charset="0"/>
            </a:endParaRPr>
          </a:p>
          <a:p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É uma pena que ele tenha perdido a mãe / tenha que trabalhar agora / perdido minha carteira / você não possa vir.</a:t>
            </a:r>
          </a:p>
          <a:p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Tenho vontade de conversar com ela sobre o problema / dançar a noite toda /  ir para a cama.</a:t>
            </a:r>
          </a:p>
          <a:p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11.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Sirva-se de alguns peixes / comer aquela pizza / um bolo.</a:t>
            </a:r>
          </a:p>
          <a:p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16.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Não estou muito feliz com o trabalho dele / esta situação / esta situação.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591B7-7617-4B6B-BB8C-02E8B216A66E}"/>
              </a:ext>
            </a:extLst>
          </p:cNvPr>
          <p:cNvSpPr txBox="1"/>
          <p:nvPr/>
        </p:nvSpPr>
        <p:spPr>
          <a:xfrm>
            <a:off x="247567" y="8272829"/>
            <a:ext cx="6321673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É difícil entender este problema.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Você pode descobrir o sobrenome dela olhando no livro.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Eles se dão bem desde crianças.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13430</TotalTime>
  <Words>1768</Words>
  <Application>Microsoft Office PowerPoint</Application>
  <PresentationFormat>Papel A4 (210 x 297 mm)</PresentationFormat>
  <Paragraphs>361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734</cp:revision>
  <cp:lastPrinted>2022-04-01T01:13:31Z</cp:lastPrinted>
  <dcterms:created xsi:type="dcterms:W3CDTF">2021-10-15T13:30:39Z</dcterms:created>
  <dcterms:modified xsi:type="dcterms:W3CDTF">2022-04-01T10:05:18Z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