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3" r:id="rId5"/>
    <p:sldId id="273" r:id="rId6"/>
    <p:sldId id="271" r:id="rId7"/>
    <p:sldId id="272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16" y="-1236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31/03/2022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1 - 7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6387215"/>
            <a:ext cx="513226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kern="1200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185428" y="5204139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solidFill>
                <a:srgbClr val="7030A0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05256" y="6123145"/>
            <a:ext cx="150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endParaRPr lang="pt-BR" sz="1200" b="1" dirty="0">
              <a:solidFill>
                <a:srgbClr val="7030A0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69" y="6399186"/>
            <a:ext cx="15054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Adorable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 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Beautiful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Important 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Clever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Better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Embarrassed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Kind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Obedient</a:t>
            </a:r>
            <a:endParaRPr lang="pt-BR" sz="1200" b="0" i="0" dirty="0">
              <a:solidFill>
                <a:srgbClr val="068A8A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Faithful</a:t>
            </a:r>
            <a:endParaRPr lang="pt-BR" sz="1200" dirty="0">
              <a:solidFill>
                <a:srgbClr val="068A8A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Chubby</a:t>
            </a: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967" y="6416001"/>
            <a:ext cx="1071928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Adorável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Importante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Lindo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Obediente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Esperto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Melhor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Envergonhado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Fofinho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Fiel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Amável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dirty="0"/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62" y="6387215"/>
            <a:ext cx="2152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rgbClr val="7030A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796843"/>
            <a:ext cx="1590080" cy="327826"/>
            <a:chOff x="418914" y="2874304"/>
            <a:chExt cx="1590080" cy="327826"/>
          </a:xfrm>
          <a:solidFill>
            <a:srgbClr val="7030A0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747392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53664"/>
            <a:ext cx="1597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Assista ao Video: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267316" y="5425886"/>
            <a:ext cx="615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Dirigir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-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To drive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Dirigir -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To lead  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	- Esquecer -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forget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    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Levantar -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get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up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- Crescer -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grow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- Ouvir -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hear</a:t>
            </a:r>
            <a:endParaRPr lang="pt-BR" sz="12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Ajudar -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To help</a:t>
            </a:r>
            <a:r>
              <a:rPr lang="pt-BR" sz="1200" b="0" i="0" dirty="0">
                <a:solidFill>
                  <a:srgbClr val="7030A0"/>
                </a:solidFill>
                <a:effectLst/>
                <a:latin typeface="system-ui"/>
              </a:rPr>
              <a:t>	</a:t>
            </a:r>
            <a:r>
              <a:rPr lang="pt-BR" sz="1200" dirty="0">
                <a:solidFill>
                  <a:srgbClr val="7030A0"/>
                </a:solidFill>
                <a:latin typeface="system-ui"/>
              </a:rPr>
              <a:t>- Ter esperança -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hope</a:t>
            </a:r>
            <a:endParaRPr lang="pt-BR" sz="12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AD89B2B-F3BB-46D2-84CF-4427F196EB06}"/>
              </a:ext>
            </a:extLst>
          </p:cNvPr>
          <p:cNvSpPr txBox="1"/>
          <p:nvPr/>
        </p:nvSpPr>
        <p:spPr>
          <a:xfrm>
            <a:off x="3905403" y="6225310"/>
            <a:ext cx="2453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200" dirty="0">
              <a:solidFill>
                <a:srgbClr val="7030A0"/>
              </a:solidFill>
            </a:endParaRPr>
          </a:p>
        </p:txBody>
      </p:sp>
      <p:sp>
        <p:nvSpPr>
          <p:cNvPr id="108" name="Caixa de Texto 2">
            <a:extLst>
              <a:ext uri="{FF2B5EF4-FFF2-40B4-BE49-F238E27FC236}">
                <a16:creationId xmlns:a16="http://schemas.microsoft.com/office/drawing/2014/main" id="{FC63DAE9-6F64-4D16-94B4-8AE8B28E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741" y="6499464"/>
            <a:ext cx="2585034" cy="26829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Large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Delicious</a:t>
            </a:r>
            <a:endParaRPr lang="pt-BR" sz="1200" b="0" i="0" spc="30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Small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Fresh</a:t>
            </a:r>
            <a:endParaRPr lang="pt-BR" sz="1200" b="0" i="0" spc="30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Tiny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Bitter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Quiet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Yummy</a:t>
            </a:r>
            <a:endParaRPr lang="pt-BR" sz="1200" b="0" i="0" spc="30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Whispering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Empty</a:t>
            </a:r>
            <a:endParaRPr lang="pt-BR" sz="1200" b="0" i="0" spc="30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Ancient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Heavy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Modern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</a:t>
            </a:r>
            <a:r>
              <a:rPr lang="pt-BR" sz="1200" spc="3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	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Few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Rapid</a:t>
            </a: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Delightful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spc="30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Early 	 </a:t>
            </a:r>
            <a:r>
              <a:rPr lang="pt-BR" sz="1200" b="0" i="0" spc="300" dirty="0" err="1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Clumsy</a:t>
            </a:r>
            <a:endParaRPr lang="pt-BR" sz="1200" spc="3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F6B1F49-97C0-4DE2-893A-BA505C946811}"/>
              </a:ext>
            </a:extLst>
          </p:cNvPr>
          <p:cNvSpPr txBox="1"/>
          <p:nvPr/>
        </p:nvSpPr>
        <p:spPr>
          <a:xfrm>
            <a:off x="257179" y="1743115"/>
            <a:ext cx="1760418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Em </a:t>
            </a:r>
            <a:r>
              <a:rPr lang="pt-BR" sz="1200" b="1" dirty="0">
                <a:latin typeface="system-ui"/>
              </a:rPr>
              <a:t>1:35s</a:t>
            </a:r>
            <a:r>
              <a:rPr lang="pt-BR" sz="1200" dirty="0">
                <a:latin typeface="system-ui"/>
              </a:rPr>
              <a:t>, </a:t>
            </a:r>
            <a:r>
              <a:rPr lang="pt-BR" sz="1200" b="1" dirty="0">
                <a:solidFill>
                  <a:srgbClr val="7030A0"/>
                </a:solidFill>
                <a:latin typeface="system-ui"/>
              </a:rPr>
              <a:t>Adjectives</a:t>
            </a:r>
            <a:r>
              <a:rPr lang="pt-BR" sz="1200" dirty="0">
                <a:latin typeface="system-ui"/>
              </a:rPr>
              <a:t> </a:t>
            </a:r>
          </a:p>
          <a:p>
            <a:r>
              <a:rPr lang="pt-BR" sz="1200" dirty="0">
                <a:latin typeface="system-ui"/>
              </a:rPr>
              <a:t>... </a:t>
            </a:r>
            <a:r>
              <a:rPr lang="pt-BR" sz="1200" b="1" dirty="0" err="1">
                <a:solidFill>
                  <a:srgbClr val="7030A0"/>
                </a:solidFill>
                <a:latin typeface="system-ui"/>
              </a:rPr>
              <a:t>modify</a:t>
            </a:r>
            <a:r>
              <a:rPr lang="pt-BR" sz="1200" dirty="0">
                <a:latin typeface="system-ui"/>
              </a:rPr>
              <a:t> ________:</a:t>
            </a:r>
          </a:p>
          <a:p>
            <a:r>
              <a:rPr lang="pt-BR" sz="1200" dirty="0">
                <a:latin typeface="system-ui"/>
              </a:rPr>
              <a:t>What it looks like...</a:t>
            </a:r>
          </a:p>
          <a:p>
            <a:r>
              <a:rPr lang="pt-BR" sz="1200" dirty="0">
                <a:latin typeface="system-ui"/>
              </a:rPr>
              <a:t>-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White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house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pt-BR" sz="1200" dirty="0">
                <a:latin typeface="system-ui"/>
              </a:rPr>
              <a:t>How </a:t>
            </a:r>
            <a:r>
              <a:rPr lang="pt-BR" sz="1200" dirty="0" err="1">
                <a:latin typeface="system-ui"/>
              </a:rPr>
              <a:t>many</a:t>
            </a:r>
            <a:r>
              <a:rPr lang="pt-BR" sz="1200" dirty="0">
                <a:latin typeface="system-ui"/>
              </a:rPr>
              <a:t> ...</a:t>
            </a:r>
          </a:p>
          <a:p>
            <a:r>
              <a:rPr lang="pt-BR" sz="1200" dirty="0">
                <a:latin typeface="system-ui"/>
              </a:rPr>
              <a:t>-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Three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boys</a:t>
            </a:r>
          </a:p>
          <a:p>
            <a:r>
              <a:rPr lang="pt-BR" sz="1200" dirty="0" err="1">
                <a:latin typeface="system-ui"/>
              </a:rPr>
              <a:t>Which</a:t>
            </a:r>
            <a:r>
              <a:rPr lang="pt-BR" sz="1200" dirty="0">
                <a:latin typeface="system-ui"/>
              </a:rPr>
              <a:t> one it is ...</a:t>
            </a:r>
          </a:p>
          <a:p>
            <a:r>
              <a:rPr lang="pt-BR" sz="1200" dirty="0">
                <a:latin typeface="system-ui"/>
              </a:rPr>
              <a:t>-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last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one</a:t>
            </a:r>
          </a:p>
          <a:p>
            <a:r>
              <a:rPr lang="pt-BR" sz="1200" dirty="0" err="1">
                <a:latin typeface="system-ui"/>
              </a:rPr>
              <a:t>But</a:t>
            </a:r>
            <a:r>
              <a:rPr lang="pt-BR" sz="1200" dirty="0">
                <a:latin typeface="system-ui"/>
              </a:rPr>
              <a:t>,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DO NOT  </a:t>
            </a:r>
            <a:r>
              <a:rPr lang="pt-BR" sz="1200" dirty="0" err="1">
                <a:latin typeface="system-ui"/>
              </a:rPr>
              <a:t>modify</a:t>
            </a:r>
            <a:endParaRPr lang="pt-BR" sz="1200" dirty="0">
              <a:latin typeface="system-ui"/>
            </a:endParaRPr>
          </a:p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VERBS or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other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ADJECTIVES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0C688F0-96B4-49F1-8F6C-DE0F1F8C1801}"/>
              </a:ext>
            </a:extLst>
          </p:cNvPr>
          <p:cNvCxnSpPr>
            <a:cxnSpLocks/>
          </p:cNvCxnSpPr>
          <p:nvPr/>
        </p:nvCxnSpPr>
        <p:spPr>
          <a:xfrm>
            <a:off x="1303716" y="6539694"/>
            <a:ext cx="840828" cy="206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65E7C36-EF03-4E11-BEAD-B6FF57140149}"/>
              </a:ext>
            </a:extLst>
          </p:cNvPr>
          <p:cNvCxnSpPr>
            <a:cxnSpLocks/>
          </p:cNvCxnSpPr>
          <p:nvPr/>
        </p:nvCxnSpPr>
        <p:spPr>
          <a:xfrm>
            <a:off x="1290305" y="6848198"/>
            <a:ext cx="830460" cy="2599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5AA6C846-D967-45C8-9D85-B2612A350DE9}"/>
              </a:ext>
            </a:extLst>
          </p:cNvPr>
          <p:cNvCxnSpPr>
            <a:cxnSpLocks/>
          </p:cNvCxnSpPr>
          <p:nvPr/>
        </p:nvCxnSpPr>
        <p:spPr>
          <a:xfrm flipV="1">
            <a:off x="1333700" y="6907934"/>
            <a:ext cx="787065" cy="2631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519FB2D-E0AD-49B6-9667-C549E03475EB}"/>
              </a:ext>
            </a:extLst>
          </p:cNvPr>
          <p:cNvCxnSpPr>
            <a:cxnSpLocks/>
          </p:cNvCxnSpPr>
          <p:nvPr/>
        </p:nvCxnSpPr>
        <p:spPr>
          <a:xfrm>
            <a:off x="1063763" y="7479781"/>
            <a:ext cx="1044399" cy="1883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799C6FBD-27B9-4DAB-A19A-84870CE2BAE7}"/>
              </a:ext>
            </a:extLst>
          </p:cNvPr>
          <p:cNvCxnSpPr>
            <a:cxnSpLocks/>
          </p:cNvCxnSpPr>
          <p:nvPr/>
        </p:nvCxnSpPr>
        <p:spPr>
          <a:xfrm>
            <a:off x="1131284" y="7778934"/>
            <a:ext cx="1048216" cy="26075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9FB8BECA-FD26-4AA8-B759-E58A7D78D9E1}"/>
              </a:ext>
            </a:extLst>
          </p:cNvPr>
          <p:cNvCxnSpPr>
            <a:cxnSpLocks/>
          </p:cNvCxnSpPr>
          <p:nvPr/>
        </p:nvCxnSpPr>
        <p:spPr>
          <a:xfrm>
            <a:off x="1555588" y="8127422"/>
            <a:ext cx="565177" cy="1803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2AC804EB-F3A3-4410-AF1F-7CD01A364990}"/>
              </a:ext>
            </a:extLst>
          </p:cNvPr>
          <p:cNvCxnSpPr>
            <a:cxnSpLocks/>
          </p:cNvCxnSpPr>
          <p:nvPr/>
        </p:nvCxnSpPr>
        <p:spPr>
          <a:xfrm>
            <a:off x="1045814" y="8326730"/>
            <a:ext cx="1253679" cy="101462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9E4E437E-B45F-4900-B4A4-B23432B54152}"/>
              </a:ext>
            </a:extLst>
          </p:cNvPr>
          <p:cNvCxnSpPr>
            <a:cxnSpLocks/>
          </p:cNvCxnSpPr>
          <p:nvPr/>
        </p:nvCxnSpPr>
        <p:spPr>
          <a:xfrm flipV="1">
            <a:off x="1249239" y="7384830"/>
            <a:ext cx="871526" cy="130391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73547DF8-A30A-4AF9-9F24-53685DA20A4C}"/>
              </a:ext>
            </a:extLst>
          </p:cNvPr>
          <p:cNvCxnSpPr>
            <a:cxnSpLocks/>
          </p:cNvCxnSpPr>
          <p:nvPr/>
        </p:nvCxnSpPr>
        <p:spPr>
          <a:xfrm>
            <a:off x="1213578" y="8872726"/>
            <a:ext cx="959094" cy="5516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1733809B-3962-46A9-AF07-CBB4BF908502}"/>
              </a:ext>
            </a:extLst>
          </p:cNvPr>
          <p:cNvCxnSpPr>
            <a:cxnSpLocks/>
          </p:cNvCxnSpPr>
          <p:nvPr/>
        </p:nvCxnSpPr>
        <p:spPr>
          <a:xfrm flipV="1">
            <a:off x="1212761" y="8647562"/>
            <a:ext cx="931783" cy="54214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4C1FBD-AC80-4196-B7E8-CEBC33D0F6B8}"/>
              </a:ext>
            </a:extLst>
          </p:cNvPr>
          <p:cNvSpPr txBox="1"/>
          <p:nvPr/>
        </p:nvSpPr>
        <p:spPr>
          <a:xfrm>
            <a:off x="2563477" y="650737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002060"/>
                </a:solidFill>
              </a:rPr>
              <a:t>VIDEO 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033238B-DBB8-46E3-804A-05D74935F9D0}"/>
              </a:ext>
            </a:extLst>
          </p:cNvPr>
          <p:cNvSpPr txBox="1"/>
          <p:nvPr/>
        </p:nvSpPr>
        <p:spPr>
          <a:xfrm>
            <a:off x="5165299" y="1126478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002060"/>
                </a:solidFill>
              </a:rPr>
              <a:t>VIDEO 2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A8ED9F7-1719-40D1-ADEB-CA764D5BD379}"/>
              </a:ext>
            </a:extLst>
          </p:cNvPr>
          <p:cNvCxnSpPr>
            <a:cxnSpLocks/>
          </p:cNvCxnSpPr>
          <p:nvPr/>
        </p:nvCxnSpPr>
        <p:spPr>
          <a:xfrm>
            <a:off x="4194212" y="1513150"/>
            <a:ext cx="0" cy="25155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9C490184-0943-4FDE-B388-207C32A1A2A2}"/>
              </a:ext>
            </a:extLst>
          </p:cNvPr>
          <p:cNvSpPr txBox="1"/>
          <p:nvPr/>
        </p:nvSpPr>
        <p:spPr>
          <a:xfrm>
            <a:off x="229198" y="3649529"/>
            <a:ext cx="1463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ADJECTIVES ORDER: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61BE370-E173-46E0-A29A-2F346F96032F}"/>
              </a:ext>
            </a:extLst>
          </p:cNvPr>
          <p:cNvSpPr txBox="1"/>
          <p:nvPr/>
        </p:nvSpPr>
        <p:spPr>
          <a:xfrm>
            <a:off x="280964" y="3838501"/>
            <a:ext cx="2023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1 / 7  </a:t>
            </a:r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3:40s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Before </a:t>
            </a:r>
            <a:r>
              <a:rPr lang="pt-BR" sz="1200" dirty="0" err="1">
                <a:latin typeface="system-ui"/>
              </a:rPr>
              <a:t>Nouns</a:t>
            </a:r>
            <a:endParaRPr lang="pt-BR" sz="1200" dirty="0">
              <a:latin typeface="system-ui"/>
            </a:endParaRPr>
          </a:p>
          <a:p>
            <a:r>
              <a:rPr lang="pt-BR" sz="1200" dirty="0">
                <a:latin typeface="system-ui"/>
              </a:rPr>
              <a:t>- 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The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city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has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beautiful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05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beaches</a:t>
            </a:r>
            <a:r>
              <a:rPr lang="pt-BR" sz="105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pt-BR" sz="1200" dirty="0">
                <a:latin typeface="system-ui"/>
              </a:rPr>
              <a:t>After Verb To Be</a:t>
            </a:r>
          </a:p>
          <a:p>
            <a:r>
              <a:rPr lang="pt-BR" sz="1200" dirty="0">
                <a:latin typeface="system-ui"/>
              </a:rPr>
              <a:t>-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water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is too hot.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47CB876-9B6D-4140-9FD0-8F7B67242CFF}"/>
              </a:ext>
            </a:extLst>
          </p:cNvPr>
          <p:cNvSpPr txBox="1"/>
          <p:nvPr/>
        </p:nvSpPr>
        <p:spPr>
          <a:xfrm>
            <a:off x="1862734" y="907372"/>
            <a:ext cx="23331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2 / 7</a:t>
            </a:r>
            <a:r>
              <a:rPr lang="pt-BR" sz="1200" dirty="0">
                <a:latin typeface="system-ui"/>
              </a:rPr>
              <a:t>  (</a:t>
            </a:r>
            <a:r>
              <a:rPr lang="pt-BR" sz="1200" b="1" dirty="0">
                <a:latin typeface="system-ui"/>
              </a:rPr>
              <a:t>5:45s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... 2 or more </a:t>
            </a:r>
            <a:r>
              <a:rPr lang="pt-BR" sz="1200" dirty="0" err="1">
                <a:latin typeface="system-ui"/>
              </a:rPr>
              <a:t>usually</a:t>
            </a:r>
            <a:endParaRPr lang="pt-BR" sz="1200" dirty="0">
              <a:latin typeface="system-ui"/>
            </a:endParaRPr>
          </a:p>
          <a:p>
            <a:r>
              <a:rPr lang="pt-BR" sz="1200" dirty="0" err="1">
                <a:latin typeface="system-ui"/>
              </a:rPr>
              <a:t>separate</a:t>
            </a:r>
            <a:r>
              <a:rPr lang="pt-BR" sz="1200" dirty="0">
                <a:latin typeface="system-ui"/>
              </a:rPr>
              <a:t> them with </a:t>
            </a:r>
            <a:r>
              <a:rPr lang="pt-BR" sz="1200" dirty="0" err="1">
                <a:latin typeface="system-ui"/>
              </a:rPr>
              <a:t>commas</a:t>
            </a:r>
            <a:endParaRPr lang="pt-BR" sz="1200" dirty="0">
              <a:latin typeface="system-ui"/>
            </a:endParaRPr>
          </a:p>
          <a:p>
            <a:pPr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short, fair,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pretty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girl.</a:t>
            </a:r>
          </a:p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3 / 7</a:t>
            </a:r>
            <a:r>
              <a:rPr lang="pt-BR" sz="1200" dirty="0">
                <a:latin typeface="system-ui"/>
              </a:rPr>
              <a:t>  (</a:t>
            </a:r>
            <a:r>
              <a:rPr lang="pt-BR" sz="1200" b="1" dirty="0">
                <a:latin typeface="system-ui"/>
              </a:rPr>
              <a:t>6:20s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Adjectives of color </a:t>
            </a:r>
            <a:r>
              <a:rPr lang="pt-BR" sz="1200" dirty="0" err="1">
                <a:latin typeface="system-ui"/>
              </a:rPr>
              <a:t>separates</a:t>
            </a:r>
            <a:r>
              <a:rPr lang="pt-BR" sz="1200" dirty="0">
                <a:latin typeface="system-ui"/>
              </a:rPr>
              <a:t> </a:t>
            </a:r>
          </a:p>
          <a:p>
            <a:r>
              <a:rPr lang="pt-BR" sz="1200" dirty="0">
                <a:latin typeface="system-ui"/>
              </a:rPr>
              <a:t>by </a:t>
            </a:r>
            <a:r>
              <a:rPr lang="pt-BR" sz="1200" b="1" dirty="0" err="1">
                <a:latin typeface="system-ui"/>
              </a:rPr>
              <a:t>end</a:t>
            </a:r>
            <a:endParaRPr lang="pt-BR" sz="1200" b="1" dirty="0">
              <a:latin typeface="system-ui"/>
            </a:endParaRPr>
          </a:p>
          <a:p>
            <a:pPr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black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and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white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cow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</a:p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4 / 7</a:t>
            </a:r>
            <a:r>
              <a:rPr lang="pt-BR" sz="1200" dirty="0">
                <a:latin typeface="system-ui"/>
              </a:rPr>
              <a:t> </a:t>
            </a:r>
            <a:r>
              <a:rPr lang="pt-BR" sz="1200" i="1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7:00s</a:t>
            </a:r>
            <a:r>
              <a:rPr lang="pt-BR" sz="1200" i="1" dirty="0">
                <a:latin typeface="system-ui"/>
              </a:rPr>
              <a:t>)</a:t>
            </a:r>
          </a:p>
          <a:p>
            <a:r>
              <a:rPr lang="pt-BR" sz="1200" i="1" dirty="0">
                <a:latin typeface="system-ui"/>
              </a:rPr>
              <a:t>After </a:t>
            </a:r>
            <a:r>
              <a:rPr lang="pt-BR" sz="1200" i="1" dirty="0" err="1">
                <a:latin typeface="system-ui"/>
              </a:rPr>
              <a:t>verb</a:t>
            </a:r>
            <a:r>
              <a:rPr lang="pt-BR" sz="1200" i="1" dirty="0">
                <a:latin typeface="system-ui"/>
              </a:rPr>
              <a:t> to be, use </a:t>
            </a:r>
            <a:r>
              <a:rPr lang="pt-BR" sz="1200" b="1" i="1" u="sng" dirty="0">
                <a:latin typeface="system-ui"/>
              </a:rPr>
              <a:t>and</a:t>
            </a:r>
            <a:r>
              <a:rPr lang="pt-BR" sz="1200" i="1" dirty="0">
                <a:latin typeface="system-ui"/>
              </a:rPr>
              <a:t> </a:t>
            </a:r>
            <a:r>
              <a:rPr lang="pt-BR" sz="1200" i="1" dirty="0" err="1">
                <a:latin typeface="system-ui"/>
              </a:rPr>
              <a:t>between</a:t>
            </a:r>
            <a:r>
              <a:rPr lang="pt-BR" sz="1200" i="1" dirty="0">
                <a:latin typeface="system-ui"/>
              </a:rPr>
              <a:t> </a:t>
            </a:r>
          </a:p>
          <a:p>
            <a:r>
              <a:rPr lang="pt-BR" sz="1200" i="1" dirty="0">
                <a:latin typeface="system-ui"/>
              </a:rPr>
              <a:t>the </a:t>
            </a:r>
            <a:r>
              <a:rPr lang="pt-BR" sz="1200" i="1" dirty="0" err="1">
                <a:latin typeface="system-ui"/>
              </a:rPr>
              <a:t>last</a:t>
            </a:r>
            <a:r>
              <a:rPr lang="pt-BR" sz="1200" i="1" dirty="0">
                <a:latin typeface="system-ui"/>
              </a:rPr>
              <a:t> </a:t>
            </a:r>
            <a:r>
              <a:rPr lang="pt-BR" sz="1200" i="1" dirty="0" err="1">
                <a:latin typeface="system-ui"/>
              </a:rPr>
              <a:t>two</a:t>
            </a:r>
            <a:endParaRPr lang="pt-BR" sz="1200" i="1" dirty="0">
              <a:latin typeface="system-ui"/>
            </a:endParaRPr>
          </a:p>
          <a:p>
            <a:pPr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The boy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was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handsome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,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smart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and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polite</a:t>
            </a:r>
            <a:endParaRPr lang="pt-BR" sz="12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5 / 7</a:t>
            </a:r>
            <a:r>
              <a:rPr lang="pt-BR" sz="1200" dirty="0">
                <a:latin typeface="system-ui"/>
              </a:rPr>
              <a:t> </a:t>
            </a:r>
            <a:r>
              <a:rPr lang="pt-BR" sz="1200" i="1" dirty="0">
                <a:latin typeface="system-ui"/>
              </a:rPr>
              <a:t>(</a:t>
            </a:r>
            <a:r>
              <a:rPr lang="pt-BR" sz="1200" b="1" i="1" dirty="0">
                <a:latin typeface="system-ui"/>
              </a:rPr>
              <a:t>8</a:t>
            </a:r>
            <a:r>
              <a:rPr lang="pt-BR" sz="1200" b="1" dirty="0">
                <a:latin typeface="system-ui"/>
              </a:rPr>
              <a:t>:10s</a:t>
            </a:r>
            <a:r>
              <a:rPr lang="pt-BR" sz="1200" i="1" dirty="0">
                <a:latin typeface="system-ui"/>
              </a:rPr>
              <a:t>)</a:t>
            </a:r>
          </a:p>
          <a:p>
            <a:r>
              <a:rPr lang="pt-BR" sz="1200" b="1" i="1" u="sng" dirty="0">
                <a:latin typeface="system-ui"/>
              </a:rPr>
              <a:t>and</a:t>
            </a:r>
            <a:r>
              <a:rPr lang="pt-BR" sz="1200" dirty="0">
                <a:latin typeface="system-ui"/>
              </a:rPr>
              <a:t> After the </a:t>
            </a:r>
            <a:r>
              <a:rPr lang="pt-BR" sz="1200" dirty="0" err="1">
                <a:latin typeface="system-ui"/>
              </a:rPr>
              <a:t>noun</a:t>
            </a:r>
            <a:r>
              <a:rPr lang="pt-BR" sz="1200" i="1" dirty="0">
                <a:latin typeface="system-ui"/>
              </a:rPr>
              <a:t> </a:t>
            </a:r>
            <a:r>
              <a:rPr lang="pt-BR" sz="1200" u="sng" dirty="0">
                <a:latin typeface="system-ui"/>
              </a:rPr>
              <a:t>to </a:t>
            </a:r>
            <a:r>
              <a:rPr lang="pt-BR" sz="1200" u="sng" dirty="0" err="1">
                <a:latin typeface="system-ui"/>
              </a:rPr>
              <a:t>emphasis</a:t>
            </a:r>
            <a:endParaRPr lang="pt-BR" sz="1200" u="sng" dirty="0">
              <a:latin typeface="system-ui"/>
            </a:endParaRP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-  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an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old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man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Strong and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wicked</a:t>
            </a:r>
            <a:endParaRPr lang="pt-BR" sz="12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Strong,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wicked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and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old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man</a:t>
            </a:r>
            <a:endParaRPr lang="pt-BR" sz="12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r>
              <a:rPr lang="pt-BR" sz="1200" dirty="0">
                <a:highlight>
                  <a:srgbClr val="FFFF00"/>
                </a:highlight>
                <a:latin typeface="system-ui"/>
              </a:rPr>
              <a:t>6 / 7</a:t>
            </a:r>
            <a:r>
              <a:rPr lang="pt-BR" sz="1200" dirty="0">
                <a:latin typeface="system-ui"/>
              </a:rPr>
              <a:t>  (</a:t>
            </a:r>
            <a:r>
              <a:rPr lang="pt-BR" sz="1200" b="1" dirty="0">
                <a:latin typeface="system-ui"/>
              </a:rPr>
              <a:t>9:40s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... Comes after the </a:t>
            </a:r>
            <a:r>
              <a:rPr lang="pt-BR" sz="1200" dirty="0" err="1">
                <a:latin typeface="system-ui"/>
              </a:rPr>
              <a:t>noun</a:t>
            </a:r>
            <a:endParaRPr lang="pt-BR" sz="1200" dirty="0">
              <a:latin typeface="system-ui"/>
            </a:endParaRPr>
          </a:p>
          <a:p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-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God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almighty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,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thank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you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!.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8B6A044-C44B-4EA7-B0C4-97C32A1119F7}"/>
              </a:ext>
            </a:extLst>
          </p:cNvPr>
          <p:cNvSpPr txBox="1"/>
          <p:nvPr/>
        </p:nvSpPr>
        <p:spPr>
          <a:xfrm>
            <a:off x="4295663" y="1448998"/>
            <a:ext cx="243111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MAIS IMPORTANTE  </a:t>
            </a:r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2:50s</a:t>
            </a:r>
            <a:r>
              <a:rPr lang="pt-BR" sz="1200" dirty="0">
                <a:latin typeface="system-ui"/>
              </a:rPr>
              <a:t>)</a:t>
            </a:r>
          </a:p>
          <a:p>
            <a:r>
              <a:rPr lang="pt-BR" sz="1200" dirty="0">
                <a:latin typeface="system-ui"/>
              </a:rPr>
              <a:t>Primeiro você </a:t>
            </a:r>
            <a:r>
              <a:rPr lang="pt-BR" sz="1200" dirty="0" err="1">
                <a:latin typeface="system-ui"/>
              </a:rPr>
              <a:t>pôe</a:t>
            </a:r>
            <a:r>
              <a:rPr lang="pt-BR" sz="1200" dirty="0">
                <a:latin typeface="system-ui"/>
              </a:rPr>
              <a:t> a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opinião</a:t>
            </a:r>
          </a:p>
          <a:p>
            <a:r>
              <a:rPr lang="pt-BR" sz="1200" dirty="0">
                <a:latin typeface="system-ui"/>
              </a:rPr>
              <a:t>depois o 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fato</a:t>
            </a:r>
            <a:r>
              <a:rPr lang="pt-BR" sz="1200" dirty="0">
                <a:latin typeface="system-ui"/>
              </a:rPr>
              <a:t> e acabou.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beautiful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tall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girl.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beautiful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blond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girl.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-    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nice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yound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man.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big round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ball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</a:p>
          <a:p>
            <a:endParaRPr lang="pt-BR" sz="1200" dirty="0">
              <a:latin typeface="system-ui"/>
            </a:endParaRPr>
          </a:p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Opinião – fato (substantivo) </a:t>
            </a:r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5:25s</a:t>
            </a:r>
            <a:r>
              <a:rPr lang="pt-BR" sz="1200" dirty="0">
                <a:latin typeface="system-ui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small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paper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book.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long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wide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road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boring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adventure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movie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good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tv game.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Strong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wet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rain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</a:p>
          <a:p>
            <a:endParaRPr lang="pt-BR" sz="1200" i="1" dirty="0">
              <a:solidFill>
                <a:srgbClr val="C00000"/>
              </a:solidFill>
              <a:latin typeface="system-ui"/>
            </a:endParaRPr>
          </a:p>
          <a:p>
            <a:r>
              <a:rPr lang="pt-BR" sz="1200" b="1" dirty="0">
                <a:solidFill>
                  <a:srgbClr val="7030A0"/>
                </a:solidFill>
                <a:latin typeface="system-ui"/>
              </a:rPr>
              <a:t>Último exemplo </a:t>
            </a:r>
            <a:r>
              <a:rPr lang="pt-BR" sz="1200" dirty="0">
                <a:latin typeface="system-ui"/>
              </a:rPr>
              <a:t>(</a:t>
            </a:r>
            <a:r>
              <a:rPr lang="pt-BR" sz="1200" b="1" dirty="0">
                <a:latin typeface="system-ui"/>
              </a:rPr>
              <a:t>6:00s</a:t>
            </a:r>
            <a:r>
              <a:rPr lang="pt-BR" sz="1200" dirty="0">
                <a:latin typeface="system-ui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two-story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house</a:t>
            </a:r>
            <a:endParaRPr lang="pt-BR" sz="1200" dirty="0">
              <a:solidFill>
                <a:schemeClr val="accent3">
                  <a:lumMod val="75000"/>
                </a:schemeClr>
              </a:solidFill>
              <a:latin typeface="system-ui"/>
            </a:endParaRP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A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comfortable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two-story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system-ui"/>
              </a:rPr>
              <a:t>house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</a:p>
          <a:p>
            <a:endParaRPr lang="pt-BR" sz="1200" i="1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60" name="CaixaDeTexto 5">
            <a:extLst>
              <a:ext uri="{FF2B5EF4-FFF2-40B4-BE49-F238E27FC236}">
                <a16:creationId xmlns:a16="http://schemas.microsoft.com/office/drawing/2014/main" id="{551934E9-0F40-4CD4-AC6A-9E4DE56BA6B4}"/>
              </a:ext>
            </a:extLst>
          </p:cNvPr>
          <p:cNvSpPr txBox="1"/>
          <p:nvPr/>
        </p:nvSpPr>
        <p:spPr>
          <a:xfrm rot="16200000">
            <a:off x="-86525" y="4279809"/>
            <a:ext cx="6820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rgbClr val="7030A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Usually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1" y="1394838"/>
            <a:ext cx="2739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Risque a opção INCORRETA:	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83607" y="5390832"/>
            <a:ext cx="3090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E51D13-3A4B-49B2-929B-C0792C68B75B}"/>
              </a:ext>
            </a:extLst>
          </p:cNvPr>
          <p:cNvSpPr txBox="1"/>
          <p:nvPr/>
        </p:nvSpPr>
        <p:spPr>
          <a:xfrm>
            <a:off x="3158289" y="1382805"/>
            <a:ext cx="3807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 </a:t>
            </a:r>
            <a:r>
              <a:rPr lang="pt-BR" sz="1200" i="1" dirty="0">
                <a:solidFill>
                  <a:srgbClr val="7030A0"/>
                </a:solidFill>
                <a:latin typeface="system-ui"/>
              </a:rPr>
              <a:t>(</a:t>
            </a:r>
            <a:r>
              <a:rPr lang="pt-BR" sz="1200" i="1" dirty="0">
                <a:solidFill>
                  <a:schemeClr val="accent6"/>
                </a:solidFill>
                <a:latin typeface="system-ui"/>
              </a:rPr>
              <a:t>verde</a:t>
            </a:r>
            <a:r>
              <a:rPr lang="pt-BR" sz="1200" i="1" dirty="0">
                <a:solidFill>
                  <a:srgbClr val="7030A0"/>
                </a:solidFill>
                <a:latin typeface="system-ui"/>
              </a:rPr>
              <a:t>):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936185-142F-404E-B511-FB0E1DAF232E}"/>
              </a:ext>
            </a:extLst>
          </p:cNvPr>
          <p:cNvSpPr txBox="1"/>
          <p:nvPr/>
        </p:nvSpPr>
        <p:spPr>
          <a:xfrm>
            <a:off x="284610" y="1545030"/>
            <a:ext cx="4203169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I had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red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/ </a:t>
            </a:r>
            <a:r>
              <a:rPr lang="en-US" sz="1200" strike="sngStrike" dirty="0" err="1">
                <a:solidFill>
                  <a:srgbClr val="7030A0"/>
                </a:solidFill>
                <a:latin typeface="system-ui"/>
              </a:rPr>
              <a:t>redi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books. </a:t>
            </a: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(cars)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You need to buy 2 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big / </a:t>
            </a:r>
            <a:r>
              <a:rPr lang="en-US" sz="1200" strike="sngStrike" dirty="0" err="1">
                <a:solidFill>
                  <a:srgbClr val="7030A0"/>
                </a:solidFill>
                <a:latin typeface="system-ui"/>
              </a:rPr>
              <a:t>bigi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houses.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(tables)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He drank </a:t>
            </a:r>
            <a:r>
              <a:rPr lang="en-US" sz="1200" u="sng" dirty="0" err="1">
                <a:solidFill>
                  <a:srgbClr val="7030A0"/>
                </a:solidFill>
                <a:latin typeface="system-ui"/>
              </a:rPr>
              <a:t>coldi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cold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water.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(juice)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She lost her </a:t>
            </a:r>
            <a:r>
              <a:rPr lang="en-US" sz="1200" strike="sngStrike" dirty="0" err="1">
                <a:solidFill>
                  <a:srgbClr val="7030A0"/>
                </a:solidFill>
                <a:latin typeface="system-ui"/>
              </a:rPr>
              <a:t>expensivi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expensive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keys all the time. </a:t>
            </a:r>
            <a:endParaRPr lang="en-US" sz="1200" dirty="0">
              <a:solidFill>
                <a:schemeClr val="accent6"/>
              </a:solidFill>
              <a:latin typeface="system-ui"/>
            </a:endParaRP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It had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several/ </a:t>
            </a:r>
            <a:r>
              <a:rPr lang="en-US" sz="1200" i="0" strike="sngStrike" dirty="0" err="1">
                <a:solidFill>
                  <a:srgbClr val="7030A0"/>
                </a:solidFill>
                <a:effectLst/>
                <a:latin typeface="system-ui"/>
              </a:rPr>
              <a:t>severall</a:t>
            </a:r>
            <a:r>
              <a:rPr lang="en-US" sz="1200" i="0" dirty="0">
                <a:solidFill>
                  <a:srgbClr val="008000"/>
                </a:solidFill>
                <a:effectLst/>
                <a:latin typeface="system-ui"/>
              </a:rPr>
              <a:t>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beautiful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colors.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(bright)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We took two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old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 / </a:t>
            </a:r>
            <a:r>
              <a:rPr lang="en-US" sz="1200" strike="sngStrike" dirty="0">
                <a:solidFill>
                  <a:srgbClr val="7030A0"/>
                </a:solidFill>
                <a:latin typeface="system-ui"/>
              </a:rPr>
              <a:t>olde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boxes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. (tickets)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You wore 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nice / </a:t>
            </a:r>
            <a:r>
              <a:rPr lang="en-US" sz="1200" strike="sngStrike" dirty="0" err="1">
                <a:solidFill>
                  <a:srgbClr val="7030A0"/>
                </a:solidFill>
                <a:latin typeface="system-ui"/>
              </a:rPr>
              <a:t>nici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shirts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. (rings)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They watched </a:t>
            </a:r>
            <a:r>
              <a:rPr lang="en-US" sz="1200" strike="sngStrike" dirty="0" err="1">
                <a:solidFill>
                  <a:srgbClr val="7030A0"/>
                </a:solidFill>
                <a:latin typeface="system-ui"/>
              </a:rPr>
              <a:t>wonderfull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/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wonderful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films at night.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(movies)</a:t>
            </a:r>
          </a:p>
          <a:p>
            <a:pPr marL="228600" indent="-2286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I didn’t have two 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empty / </a:t>
            </a:r>
            <a:r>
              <a:rPr lang="en-US" sz="1200" strike="sngStrike" dirty="0" err="1">
                <a:solidFill>
                  <a:srgbClr val="7030A0"/>
                </a:solidFill>
                <a:latin typeface="system-ui"/>
              </a:rPr>
              <a:t>empti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bags. 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(black)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You didn’t need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different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 / </a:t>
            </a:r>
            <a:r>
              <a:rPr lang="en-US" sz="1200" strike="sngStrike" dirty="0" err="1">
                <a:solidFill>
                  <a:srgbClr val="7030A0"/>
                </a:solidFill>
                <a:latin typeface="system-ui"/>
              </a:rPr>
              <a:t>differenti</a:t>
            </a:r>
            <a:r>
              <a:rPr lang="en-US" sz="1200" dirty="0">
                <a:solidFill>
                  <a:srgbClr val="7030A0"/>
                </a:solidFill>
                <a:latin typeface="system-ui"/>
              </a:rPr>
              <a:t>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models</a:t>
            </a:r>
            <a:r>
              <a:rPr lang="en-US" sz="1200" dirty="0">
                <a:solidFill>
                  <a:schemeClr val="accent6"/>
                </a:solidFill>
                <a:latin typeface="system-ui"/>
              </a:rPr>
              <a:t>. (actors)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9CA6696-7815-4695-8912-12E39A99000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585CF4E-B642-4A8C-89BD-D4800A33B2C7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F07B94F-1E5F-4CE1-BBD4-D14457076380}"/>
              </a:ext>
            </a:extLst>
          </p:cNvPr>
          <p:cNvSpPr txBox="1"/>
          <p:nvPr/>
        </p:nvSpPr>
        <p:spPr>
          <a:xfrm>
            <a:off x="284609" y="5667831"/>
            <a:ext cx="3144391" cy="3732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11.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He / juice / drink / my / didn´t 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great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12.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She / document / didn´t 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important …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13.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didn´t / It / have / colors /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 bright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14.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 difficult /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didn´t / take / that / We / test.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15.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You / wear /didn´t / shirts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cheap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16.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They </a:t>
            </a:r>
            <a:r>
              <a:rPr lang="en-US" sz="1200" dirty="0">
                <a:solidFill>
                  <a:srgbClr val="212529"/>
                </a:solidFill>
                <a:latin typeface="system-ui"/>
              </a:rPr>
              <a:t>/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watch / didn’t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appropriate …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17.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He / a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good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/ is /lawyer.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18.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 sea / sun / is blue / The / and the / is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hot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19.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I / car /to have / a 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fast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/ want. 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20.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 Don´t / </a:t>
            </a:r>
            <a:r>
              <a:rPr lang="en-US" sz="1200" i="0" dirty="0">
                <a:solidFill>
                  <a:srgbClr val="7030A0"/>
                </a:solidFill>
                <a:effectLst/>
                <a:latin typeface="system-ui"/>
              </a:rPr>
              <a:t>heavy / </a:t>
            </a:r>
            <a:r>
              <a:rPr lang="en-US" sz="1200" i="0" dirty="0">
                <a:solidFill>
                  <a:srgbClr val="212529"/>
                </a:solidFill>
                <a:effectLst/>
                <a:latin typeface="system-ui"/>
              </a:rPr>
              <a:t>that / take / bag.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9A1499-B752-4981-8E03-96CE5BAF2C4C}"/>
              </a:ext>
            </a:extLst>
          </p:cNvPr>
          <p:cNvSpPr txBox="1"/>
          <p:nvPr/>
        </p:nvSpPr>
        <p:spPr>
          <a:xfrm>
            <a:off x="3664618" y="2017213"/>
            <a:ext cx="30409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I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didn’t have 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red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cars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2.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You didn’t need to buy 2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big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tables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3.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He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didn’t drink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cold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juice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4.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She didn’t lose her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expensive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voice all the time. </a:t>
            </a:r>
          </a:p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5.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It didn’t have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several 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bright colors.</a:t>
            </a:r>
          </a:p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6.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We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didn’t take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two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old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tickets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7.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You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didn’t wear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nice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rings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8.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They didn’t watch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wonderful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movies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 at night.</a:t>
            </a:r>
          </a:p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9.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I had two 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black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bags.</a:t>
            </a:r>
          </a:p>
          <a:p>
            <a:pPr algn="l"/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10.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You needed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different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 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actors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accent3">
                  <a:lumMod val="75000"/>
                </a:schemeClr>
              </a:solidFill>
              <a:effectLst/>
              <a:latin typeface="system-ui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BB6B135-6226-4F1C-BF0A-33CCC8B4DC86}"/>
              </a:ext>
            </a:extLst>
          </p:cNvPr>
          <p:cNvSpPr txBox="1"/>
          <p:nvPr/>
        </p:nvSpPr>
        <p:spPr>
          <a:xfrm>
            <a:off x="3312914" y="5684368"/>
            <a:ext cx="3483142" cy="3108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11.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He didn´t  drink my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great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juice. (orange juice)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12.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She didn´t lose her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important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document. (keys)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13.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It didn´t have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bright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colors. (nice)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14.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We didn´t take that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difficult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test. (easy)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15.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You didn´t wear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cheap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shirts. (expensive)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16.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They didn´t watch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appropriate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series at night. (movies)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17.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He is a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good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lawyer. (doctor)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18.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The sea is blue and the sun is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hot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. (yellow)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19.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I want to have a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fast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car. (plane)</a:t>
            </a:r>
          </a:p>
          <a:p>
            <a:pPr algn="l">
              <a:lnSpc>
                <a:spcPct val="150000"/>
              </a:lnSpc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20.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Don´t take that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heavy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system-ui"/>
              </a:rPr>
              <a:t> bag. (tv)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47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3 - 7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0A5D6FB-E6ED-45D5-B8DD-15B646F89F7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3E17779-0CF4-4CC6-81A6-986275E5BA89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  <a:endParaRPr lang="pt-BR" sz="1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C704F5-9E0F-412D-9E3F-96B7A74282CE}"/>
              </a:ext>
            </a:extLst>
          </p:cNvPr>
          <p:cNvSpPr txBox="1"/>
          <p:nvPr/>
        </p:nvSpPr>
        <p:spPr>
          <a:xfrm>
            <a:off x="311804" y="1669760"/>
            <a:ext cx="5765074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are you </a:t>
            </a:r>
            <a:r>
              <a:rPr lang="en-US" sz="1200" b="1" dirty="0">
                <a:solidFill>
                  <a:srgbClr val="7030A0"/>
                </a:solidFill>
                <a:latin typeface="system-ui"/>
              </a:rPr>
              <a:t>interested</a:t>
            </a:r>
            <a:r>
              <a:rPr lang="en-US" sz="1200" i="0" dirty="0">
                <a:effectLst/>
                <a:latin typeface="system-ui"/>
              </a:rPr>
              <a:t> in?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school subject is </a:t>
            </a:r>
            <a:r>
              <a:rPr lang="en-US" sz="1200" b="1" dirty="0">
                <a:solidFill>
                  <a:srgbClr val="7030A0"/>
                </a:solidFill>
                <a:latin typeface="system-ui"/>
              </a:rPr>
              <a:t>interesting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do you do when you are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bored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things in life are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confusing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usually eat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well</a:t>
            </a:r>
            <a:r>
              <a:rPr lang="en-US" sz="1200" i="0" dirty="0">
                <a:effectLst/>
                <a:latin typeface="system-ui"/>
              </a:rPr>
              <a:t> at breakfast?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 I read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excellent</a:t>
            </a:r>
            <a:r>
              <a:rPr lang="en-US" sz="1200" i="0" dirty="0">
                <a:effectLst/>
                <a:latin typeface="system-ui"/>
              </a:rPr>
              <a:t> books?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you talk to that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aggressive</a:t>
            </a:r>
            <a:r>
              <a:rPr lang="en-US" sz="1200" i="0" dirty="0">
                <a:effectLst/>
                <a:latin typeface="system-ui"/>
              </a:rPr>
              <a:t> boy?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he help his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busy</a:t>
            </a:r>
            <a:r>
              <a:rPr lang="en-US" sz="1200" i="0" dirty="0">
                <a:effectLst/>
                <a:latin typeface="system-ui"/>
              </a:rPr>
              <a:t> mother?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she find the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best</a:t>
            </a:r>
            <a:r>
              <a:rPr lang="en-US" sz="1200" i="0" dirty="0">
                <a:effectLst/>
                <a:latin typeface="system-ui"/>
              </a:rPr>
              <a:t> price?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it have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basic</a:t>
            </a:r>
            <a:r>
              <a:rPr lang="en-US" sz="1200" i="0" dirty="0">
                <a:effectLst/>
                <a:latin typeface="system-ui"/>
              </a:rPr>
              <a:t> colors?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 we wear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cool</a:t>
            </a:r>
            <a:r>
              <a:rPr lang="en-US" sz="1200" i="0" dirty="0">
                <a:effectLst/>
                <a:latin typeface="system-ui"/>
              </a:rPr>
              <a:t> pants?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 you prepare those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delicious</a:t>
            </a:r>
            <a:r>
              <a:rPr lang="en-US" sz="1200" i="0" dirty="0">
                <a:effectLst/>
                <a:latin typeface="system-ui"/>
              </a:rPr>
              <a:t> cakes?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Did they make you fell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embarrassed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Where is your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new</a:t>
            </a:r>
            <a:r>
              <a:rPr lang="en-US" sz="1200" i="0" dirty="0">
                <a:effectLst/>
                <a:latin typeface="system-ui"/>
              </a:rPr>
              <a:t> cell phone?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have a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handsome</a:t>
            </a:r>
            <a:r>
              <a:rPr lang="en-US" sz="1200" i="0" dirty="0">
                <a:effectLst/>
                <a:latin typeface="system-ui"/>
              </a:rPr>
              <a:t> boyfriend?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What does your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intelligent</a:t>
            </a:r>
            <a:r>
              <a:rPr lang="en-US" sz="1200" i="0" dirty="0">
                <a:effectLst/>
                <a:latin typeface="system-ui"/>
              </a:rPr>
              <a:t> dad do?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wear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good</a:t>
            </a:r>
            <a:r>
              <a:rPr lang="en-US" sz="1200" i="0" dirty="0">
                <a:effectLst/>
                <a:latin typeface="system-ui"/>
              </a:rPr>
              <a:t> socks?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sleep in an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old</a:t>
            </a:r>
            <a:r>
              <a:rPr lang="en-US" sz="1200" i="0" dirty="0">
                <a:effectLst/>
                <a:latin typeface="system-ui"/>
              </a:rPr>
              <a:t> bad?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know someone very 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intelligent</a:t>
            </a:r>
            <a:r>
              <a:rPr lang="en-US" sz="1200" i="0" dirty="0">
                <a:effectLst/>
                <a:latin typeface="system-ui"/>
              </a:rPr>
              <a:t>?</a:t>
            </a:r>
          </a:p>
          <a:p>
            <a:pPr marL="228600" indent="-228600" algn="l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sz="1200" i="0" dirty="0">
                <a:effectLst/>
                <a:latin typeface="system-ui"/>
              </a:rPr>
              <a:t>Do you prefer 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cold</a:t>
            </a:r>
            <a:r>
              <a:rPr lang="en-US" sz="1200" i="0" dirty="0">
                <a:effectLst/>
                <a:latin typeface="system-ui"/>
              </a:rPr>
              <a:t> or </a:t>
            </a:r>
            <a:r>
              <a:rPr lang="en-US" sz="1200" b="1" i="0" dirty="0">
                <a:solidFill>
                  <a:srgbClr val="7030A0"/>
                </a:solidFill>
                <a:effectLst/>
                <a:latin typeface="system-ui"/>
              </a:rPr>
              <a:t>hot</a:t>
            </a:r>
            <a:r>
              <a:rPr lang="en-US" sz="1200" i="0" dirty="0">
                <a:effectLst/>
                <a:latin typeface="system-ui"/>
              </a:rPr>
              <a:t> days?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212570" y="1168078"/>
            <a:ext cx="2703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4 - 7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1052783" y="1553363"/>
            <a:ext cx="206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7030A0"/>
                </a:solidFill>
              </a:defRPr>
            </a:lvl1pPr>
          </a:lstStyle>
          <a:p>
            <a:r>
              <a:rPr lang="pt-BR" sz="1200" dirty="0"/>
              <a:t>PEOPLE’S APPEARANCE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1C5E0F5-32AB-4CEE-BB65-6B43A927D08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39D25FD2-9D4B-48B9-9517-DFC0204D199B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838FB62-F5FD-456B-B9B2-5921BDD09715}"/>
              </a:ext>
            </a:extLst>
          </p:cNvPr>
          <p:cNvGrpSpPr/>
          <p:nvPr/>
        </p:nvGrpSpPr>
        <p:grpSpPr>
          <a:xfrm>
            <a:off x="261263" y="2031356"/>
            <a:ext cx="3902614" cy="2195221"/>
            <a:chOff x="557078" y="2032111"/>
            <a:chExt cx="3902614" cy="2195221"/>
          </a:xfrm>
        </p:grpSpPr>
        <p:pic>
          <p:nvPicPr>
            <p:cNvPr id="44" name="Picture 2" descr="Clothes">
              <a:extLst>
                <a:ext uri="{FF2B5EF4-FFF2-40B4-BE49-F238E27FC236}">
                  <a16:creationId xmlns:a16="http://schemas.microsoft.com/office/drawing/2014/main" id="{CC65D287-2D5F-4D95-9ACE-5BA34AC2E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78" y="2032111"/>
              <a:ext cx="3902614" cy="2195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9FD85A5E-0D8D-4641-8E77-6B602B439206}"/>
                </a:ext>
              </a:extLst>
            </p:cNvPr>
            <p:cNvSpPr/>
            <p:nvPr/>
          </p:nvSpPr>
          <p:spPr>
            <a:xfrm>
              <a:off x="948800" y="2528754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83282CE1-95E7-4A46-9924-72CDDE951A3D}"/>
                </a:ext>
              </a:extLst>
            </p:cNvPr>
            <p:cNvSpPr/>
            <p:nvPr/>
          </p:nvSpPr>
          <p:spPr>
            <a:xfrm>
              <a:off x="1686331" y="2576964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4063E2D7-AD99-45C8-BF58-95592C7ED95F}"/>
                </a:ext>
              </a:extLst>
            </p:cNvPr>
            <p:cNvSpPr/>
            <p:nvPr/>
          </p:nvSpPr>
          <p:spPr>
            <a:xfrm>
              <a:off x="3364126" y="2658850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7E709C66-50F9-4DF2-A8CB-38D4808A3EA7}"/>
                </a:ext>
              </a:extLst>
            </p:cNvPr>
            <p:cNvSpPr/>
            <p:nvPr/>
          </p:nvSpPr>
          <p:spPr>
            <a:xfrm>
              <a:off x="4001417" y="2643569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5CEF11C-3067-4DEE-9071-3586DADA78BB}"/>
                </a:ext>
              </a:extLst>
            </p:cNvPr>
            <p:cNvSpPr/>
            <p:nvPr/>
          </p:nvSpPr>
          <p:spPr>
            <a:xfrm>
              <a:off x="2308265" y="3064879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025CF10-59F1-4A5A-A412-C365D2CB16FF}"/>
                </a:ext>
              </a:extLst>
            </p:cNvPr>
            <p:cNvSpPr/>
            <p:nvPr/>
          </p:nvSpPr>
          <p:spPr>
            <a:xfrm>
              <a:off x="3687320" y="3574554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4F580CC4-4C32-4FC9-AF9D-F15475D1DE71}"/>
                </a:ext>
              </a:extLst>
            </p:cNvPr>
            <p:cNvSpPr/>
            <p:nvPr/>
          </p:nvSpPr>
          <p:spPr>
            <a:xfrm>
              <a:off x="4059592" y="4010325"/>
              <a:ext cx="400100" cy="163773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A067B29-CF83-4DB6-A027-C0C95F299624}"/>
              </a:ext>
            </a:extLst>
          </p:cNvPr>
          <p:cNvSpPr txBox="1"/>
          <p:nvPr/>
        </p:nvSpPr>
        <p:spPr>
          <a:xfrm>
            <a:off x="4166978" y="1947268"/>
            <a:ext cx="242976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often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check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appearance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in the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mirror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things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first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notice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about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someone's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appearance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 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think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look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today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  <a:p>
            <a:pPr algn="l"/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Describe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yourself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based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Age, Build,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Height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and etc.</a:t>
            </a: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have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AD207D3-8E23-4F57-A1B5-B2173BE44B33}"/>
              </a:ext>
            </a:extLst>
          </p:cNvPr>
          <p:cNvSpPr txBox="1"/>
          <p:nvPr/>
        </p:nvSpPr>
        <p:spPr>
          <a:xfrm>
            <a:off x="4163877" y="5903700"/>
            <a:ext cx="242976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1)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How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long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does it take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decide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which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clothes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wear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2)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clothes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on magazines?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3)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are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wearing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now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4)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Do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ever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used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clothes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endParaRPr lang="pt-BR" sz="1200" dirty="0">
              <a:solidFill>
                <a:srgbClr val="212529"/>
              </a:solidFill>
              <a:latin typeface="system-ui"/>
            </a:endParaRPr>
          </a:p>
          <a:p>
            <a:pPr algn="l"/>
            <a:r>
              <a:rPr lang="pt-BR" sz="1200" b="0" i="0" dirty="0">
                <a:solidFill>
                  <a:srgbClr val="068A8A"/>
                </a:solidFill>
                <a:effectLst/>
                <a:latin typeface="system-ui"/>
              </a:rPr>
              <a:t>5)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 What new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clothes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would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like to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buy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if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you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had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lots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 of </a:t>
            </a:r>
            <a:r>
              <a:rPr lang="pt-BR" sz="1200" b="0" i="0" dirty="0" err="1">
                <a:solidFill>
                  <a:srgbClr val="212529"/>
                </a:solidFill>
                <a:effectLst/>
                <a:latin typeface="system-ui"/>
              </a:rPr>
              <a:t>money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?</a:t>
            </a:r>
            <a:b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</a:br>
            <a:endParaRPr lang="pt-BR" sz="12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170AF97-B313-4AC2-9759-FFC662AB75D7}"/>
              </a:ext>
            </a:extLst>
          </p:cNvPr>
          <p:cNvGrpSpPr/>
          <p:nvPr/>
        </p:nvGrpSpPr>
        <p:grpSpPr>
          <a:xfrm>
            <a:off x="310974" y="5943254"/>
            <a:ext cx="3792037" cy="2423567"/>
            <a:chOff x="312259" y="6023754"/>
            <a:chExt cx="3792037" cy="2423567"/>
          </a:xfrm>
        </p:grpSpPr>
        <p:pic>
          <p:nvPicPr>
            <p:cNvPr id="57" name="Picture 4" descr="Clothes">
              <a:extLst>
                <a:ext uri="{FF2B5EF4-FFF2-40B4-BE49-F238E27FC236}">
                  <a16:creationId xmlns:a16="http://schemas.microsoft.com/office/drawing/2014/main" id="{4A9A05E1-5293-4159-BC0B-E4E2F6E96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59" y="6023754"/>
              <a:ext cx="3792037" cy="2423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FDD93474-4477-4D6F-B8AA-FC78C1EADA51}"/>
                </a:ext>
              </a:extLst>
            </p:cNvPr>
            <p:cNvSpPr/>
            <p:nvPr/>
          </p:nvSpPr>
          <p:spPr>
            <a:xfrm>
              <a:off x="1590566" y="6711394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863FE735-C08B-4655-AD9D-8FDC77427593}"/>
                </a:ext>
              </a:extLst>
            </p:cNvPr>
            <p:cNvSpPr/>
            <p:nvPr/>
          </p:nvSpPr>
          <p:spPr>
            <a:xfrm>
              <a:off x="2412550" y="6708479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FEC0522E-A5F9-460E-A6B6-F6F62E97C10D}"/>
                </a:ext>
              </a:extLst>
            </p:cNvPr>
            <p:cNvSpPr/>
            <p:nvPr/>
          </p:nvSpPr>
          <p:spPr>
            <a:xfrm>
              <a:off x="1114820" y="8143954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F4B01073-5472-492F-BFBF-ADBBE3A84009}"/>
                </a:ext>
              </a:extLst>
            </p:cNvPr>
            <p:cNvSpPr/>
            <p:nvPr/>
          </p:nvSpPr>
          <p:spPr>
            <a:xfrm>
              <a:off x="2412550" y="7874644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C88971C-8928-4332-B43D-03F7479C0F24}"/>
                </a:ext>
              </a:extLst>
            </p:cNvPr>
            <p:cNvSpPr/>
            <p:nvPr/>
          </p:nvSpPr>
          <p:spPr>
            <a:xfrm>
              <a:off x="3552835" y="8073021"/>
              <a:ext cx="421884" cy="14456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E606B70-5B61-4857-AA89-CBCF292AB957}"/>
              </a:ext>
            </a:extLst>
          </p:cNvPr>
          <p:cNvSpPr txBox="1"/>
          <p:nvPr/>
        </p:nvSpPr>
        <p:spPr>
          <a:xfrm>
            <a:off x="1106707" y="7992521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accent3">
                    <a:lumMod val="75000"/>
                  </a:schemeClr>
                </a:solidFill>
              </a:rPr>
              <a:t>bikini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046AD-6D22-4A9A-85AE-D90E1B98371E}"/>
              </a:ext>
            </a:extLst>
          </p:cNvPr>
          <p:cNvSpPr txBox="1"/>
          <p:nvPr/>
        </p:nvSpPr>
        <p:spPr>
          <a:xfrm>
            <a:off x="2330300" y="773562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accent3">
                    <a:lumMod val="75000"/>
                  </a:schemeClr>
                </a:solidFill>
              </a:rPr>
              <a:t>T-</a:t>
            </a:r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shirt</a:t>
            </a:r>
            <a:endParaRPr lang="pt-B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1698CE-242E-49FE-A7C6-58F2BE2B3851}"/>
              </a:ext>
            </a:extLst>
          </p:cNvPr>
          <p:cNvSpPr txBox="1"/>
          <p:nvPr/>
        </p:nvSpPr>
        <p:spPr>
          <a:xfrm>
            <a:off x="3833687" y="3943901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Large</a:t>
            </a:r>
            <a:r>
              <a:rPr lang="pt-BR" sz="1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ears</a:t>
            </a:r>
            <a:endParaRPr lang="pt-B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86B8555-873D-4AF5-8E4A-04A963E66109}"/>
              </a:ext>
            </a:extLst>
          </p:cNvPr>
          <p:cNvSpPr txBox="1"/>
          <p:nvPr/>
        </p:nvSpPr>
        <p:spPr>
          <a:xfrm>
            <a:off x="3448100" y="3537058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long</a:t>
            </a:r>
            <a:endParaRPr lang="pt-B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952964F-DD65-417A-AB83-AFB180CA56D2}"/>
              </a:ext>
            </a:extLst>
          </p:cNvPr>
          <p:cNvSpPr txBox="1"/>
          <p:nvPr/>
        </p:nvSpPr>
        <p:spPr>
          <a:xfrm>
            <a:off x="1683916" y="3007569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accent3">
                    <a:lumMod val="75000"/>
                  </a:schemeClr>
                </a:solidFill>
              </a:rPr>
              <a:t>Blue </a:t>
            </a:r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eyes</a:t>
            </a:r>
            <a:endParaRPr lang="pt-B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DC0638-DB60-453D-B63A-181788C04C4B}"/>
              </a:ext>
            </a:extLst>
          </p:cNvPr>
          <p:cNvSpPr txBox="1"/>
          <p:nvPr/>
        </p:nvSpPr>
        <p:spPr>
          <a:xfrm>
            <a:off x="3767366" y="2592522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tall</a:t>
            </a:r>
            <a:endParaRPr lang="pt-B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3AE5229-CF4D-41B6-B65C-43BE76CCD119}"/>
              </a:ext>
            </a:extLst>
          </p:cNvPr>
          <p:cNvSpPr txBox="1"/>
          <p:nvPr/>
        </p:nvSpPr>
        <p:spPr>
          <a:xfrm>
            <a:off x="1416448" y="2504823"/>
            <a:ext cx="3738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old</a:t>
            </a:r>
            <a:endParaRPr lang="pt-B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EACD470-9E65-4DB1-AFB8-B606F0BC1549}"/>
              </a:ext>
            </a:extLst>
          </p:cNvPr>
          <p:cNvSpPr txBox="1"/>
          <p:nvPr/>
        </p:nvSpPr>
        <p:spPr>
          <a:xfrm>
            <a:off x="3551550" y="7954808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accent3">
                    <a:lumMod val="75000"/>
                  </a:schemeClr>
                </a:solidFill>
              </a:rPr>
              <a:t>jeans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BFD834D-86E8-4617-8D29-295F1DF7E3D4}"/>
              </a:ext>
            </a:extLst>
          </p:cNvPr>
          <p:cNvSpPr txBox="1"/>
          <p:nvPr/>
        </p:nvSpPr>
        <p:spPr>
          <a:xfrm>
            <a:off x="1499499" y="656945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blouse</a:t>
            </a:r>
            <a:endParaRPr lang="pt-B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CBC0F93-1230-4F1C-A322-110990019D4F}"/>
              </a:ext>
            </a:extLst>
          </p:cNvPr>
          <p:cNvSpPr txBox="1"/>
          <p:nvPr/>
        </p:nvSpPr>
        <p:spPr>
          <a:xfrm>
            <a:off x="2356400" y="6569457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jacket</a:t>
            </a:r>
            <a:endParaRPr lang="pt-B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570828-C9EA-4A14-AEF7-BFF38C488FEC}"/>
              </a:ext>
            </a:extLst>
          </p:cNvPr>
          <p:cNvSpPr txBox="1"/>
          <p:nvPr/>
        </p:nvSpPr>
        <p:spPr>
          <a:xfrm>
            <a:off x="609870" y="2487570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accent3">
                    <a:lumMod val="75000"/>
                  </a:schemeClr>
                </a:solidFill>
              </a:rPr>
              <a:t>young</a:t>
            </a:r>
            <a:endParaRPr lang="pt-B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284DB74E-497E-4193-A9CB-447BF6396446}"/>
              </a:ext>
            </a:extLst>
          </p:cNvPr>
          <p:cNvSpPr txBox="1"/>
          <p:nvPr/>
        </p:nvSpPr>
        <p:spPr>
          <a:xfrm>
            <a:off x="3030275" y="2635628"/>
            <a:ext cx="4972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accent3">
                    <a:lumMod val="75000"/>
                  </a:schemeClr>
                </a:solidFill>
              </a:rPr>
              <a:t>short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C4ADA41-66DE-443B-8BF7-A721F70AA226}"/>
              </a:ext>
            </a:extLst>
          </p:cNvPr>
          <p:cNvSpPr txBox="1"/>
          <p:nvPr/>
        </p:nvSpPr>
        <p:spPr>
          <a:xfrm>
            <a:off x="197768" y="2962543"/>
            <a:ext cx="2193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11. 1 Crie novas as frases com</a:t>
            </a:r>
          </a:p>
          <a:p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FAB223DD-0D44-45CD-8C45-C87ED22D3365}"/>
              </a:ext>
            </a:extLst>
          </p:cNvPr>
          <p:cNvSpPr txBox="1"/>
          <p:nvPr/>
        </p:nvSpPr>
        <p:spPr>
          <a:xfrm>
            <a:off x="3599697" y="5351230"/>
            <a:ext cx="342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6433EED-382A-4EFB-B1DF-9947FE95BD95}"/>
              </a:ext>
            </a:extLst>
          </p:cNvPr>
          <p:cNvSpPr txBox="1"/>
          <p:nvPr/>
        </p:nvSpPr>
        <p:spPr>
          <a:xfrm>
            <a:off x="197768" y="3999215"/>
            <a:ext cx="2799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11.2 Escute os </a:t>
            </a:r>
            <a:r>
              <a:rPr lang="pt-BR" sz="1200" b="1" i="1" dirty="0" err="1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audios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no site e escreva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2816853" y="3999215"/>
            <a:ext cx="386098" cy="264643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– 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112216" y="1389933"/>
            <a:ext cx="6676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  11. 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Crie frases para os vídeos com </a:t>
            </a:r>
            <a:r>
              <a:rPr lang="pt-BR" sz="1200" b="1" i="0" dirty="0">
                <a:solidFill>
                  <a:srgbClr val="068A8A"/>
                </a:solidFill>
                <a:effectLst/>
                <a:latin typeface="system-ui"/>
              </a:rPr>
              <a:t>It's too bad that</a:t>
            </a:r>
            <a:r>
              <a:rPr lang="pt-BR" sz="1200" b="1" i="1" dirty="0">
                <a:solidFill>
                  <a:srgbClr val="7030A0"/>
                </a:solidFill>
                <a:latin typeface="system-ui"/>
              </a:rPr>
              <a:t> - </a:t>
            </a:r>
            <a:r>
              <a:rPr lang="pt-BR" sz="1200" b="1" i="0" dirty="0">
                <a:solidFill>
                  <a:srgbClr val="DC3545"/>
                </a:solidFill>
                <a:effectLst/>
                <a:latin typeface="system-ui"/>
              </a:rPr>
              <a:t>I feel 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like - 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Help yourself - 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I’m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really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happy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...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824B13E-9497-4B11-A59D-88D30D7209C5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C778239-2545-45BB-80EE-67866E76678A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  <a:endParaRPr lang="pt-BR" sz="1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5AF2E39-BB00-4583-9128-0A9D8224E4A6}"/>
              </a:ext>
            </a:extLst>
          </p:cNvPr>
          <p:cNvGrpSpPr/>
          <p:nvPr/>
        </p:nvGrpSpPr>
        <p:grpSpPr>
          <a:xfrm>
            <a:off x="1899018" y="1685355"/>
            <a:ext cx="1343358" cy="843218"/>
            <a:chOff x="2661221" y="1802660"/>
            <a:chExt cx="1156194" cy="72573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3A03268-5B4E-4663-AF08-602F61F81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701" t="26687" r="39175" b="22907"/>
            <a:stretch/>
          </p:blipFill>
          <p:spPr>
            <a:xfrm>
              <a:off x="2661221" y="1848854"/>
              <a:ext cx="1129954" cy="679542"/>
            </a:xfrm>
            <a:prstGeom prst="rect">
              <a:avLst/>
            </a:prstGeom>
          </p:spPr>
        </p:pic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89B6F37-04DB-4AFB-9972-2E2E4ED538AD}"/>
                </a:ext>
              </a:extLst>
            </p:cNvPr>
            <p:cNvSpPr/>
            <p:nvPr/>
          </p:nvSpPr>
          <p:spPr>
            <a:xfrm>
              <a:off x="3517560" y="1802660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813129A-F12D-4B53-A2A8-22F40C364AD0}"/>
              </a:ext>
            </a:extLst>
          </p:cNvPr>
          <p:cNvGrpSpPr/>
          <p:nvPr/>
        </p:nvGrpSpPr>
        <p:grpSpPr>
          <a:xfrm>
            <a:off x="3432858" y="1722370"/>
            <a:ext cx="1486273" cy="825457"/>
            <a:chOff x="4790960" y="2258600"/>
            <a:chExt cx="1320673" cy="733485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3296878-E766-4223-8487-99E4A090E4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904" t="27018" r="39048" b="23116"/>
            <a:stretch/>
          </p:blipFill>
          <p:spPr>
            <a:xfrm>
              <a:off x="4790960" y="2302609"/>
              <a:ext cx="1280004" cy="689476"/>
            </a:xfrm>
            <a:prstGeom prst="rect">
              <a:avLst/>
            </a:prstGeom>
          </p:spPr>
        </p:pic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FD50473B-0687-4B26-B03C-5F5FF96F6EF2}"/>
                </a:ext>
              </a:extLst>
            </p:cNvPr>
            <p:cNvSpPr/>
            <p:nvPr/>
          </p:nvSpPr>
          <p:spPr>
            <a:xfrm>
              <a:off x="5811778" y="2258600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11D6FD8-B205-44E0-AAEB-C0777E801A44}"/>
              </a:ext>
            </a:extLst>
          </p:cNvPr>
          <p:cNvSpPr txBox="1"/>
          <p:nvPr/>
        </p:nvSpPr>
        <p:spPr>
          <a:xfrm>
            <a:off x="2943719" y="17206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BBD753D-9D80-4FF7-A3F2-3D5CBF05F9E3}"/>
              </a:ext>
            </a:extLst>
          </p:cNvPr>
          <p:cNvSpPr txBox="1"/>
          <p:nvPr/>
        </p:nvSpPr>
        <p:spPr>
          <a:xfrm>
            <a:off x="4614467" y="17294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7030A0"/>
                </a:solidFill>
              </a:rPr>
              <a:t>3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6C46E5D-80A3-4677-9B42-8CF0147B9E81}"/>
              </a:ext>
            </a:extLst>
          </p:cNvPr>
          <p:cNvGrpSpPr/>
          <p:nvPr/>
        </p:nvGrpSpPr>
        <p:grpSpPr>
          <a:xfrm>
            <a:off x="5095154" y="1651331"/>
            <a:ext cx="1511318" cy="883342"/>
            <a:chOff x="610656" y="3502408"/>
            <a:chExt cx="1511318" cy="883342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3D35F9A-0CA1-4A8C-9117-EF638345529A}"/>
                </a:ext>
              </a:extLst>
            </p:cNvPr>
            <p:cNvGrpSpPr/>
            <p:nvPr/>
          </p:nvGrpSpPr>
          <p:grpSpPr>
            <a:xfrm>
              <a:off x="610656" y="3502408"/>
              <a:ext cx="1511318" cy="883342"/>
              <a:chOff x="2474057" y="3352279"/>
              <a:chExt cx="1511318" cy="883342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A12F80B9-088E-4BC0-8E27-137BD84DCC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905" t="28148" r="38794" b="21341"/>
              <a:stretch/>
            </p:blipFill>
            <p:spPr>
              <a:xfrm>
                <a:off x="2474057" y="3423318"/>
                <a:ext cx="1496016" cy="812303"/>
              </a:xfrm>
              <a:prstGeom prst="rect">
                <a:avLst/>
              </a:prstGeom>
            </p:spPr>
          </p:pic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3040A1C7-958B-4ED7-B636-D905D5C046F6}"/>
                  </a:ext>
                </a:extLst>
              </p:cNvPr>
              <p:cNvSpPr/>
              <p:nvPr/>
            </p:nvSpPr>
            <p:spPr>
              <a:xfrm>
                <a:off x="3685520" y="3352279"/>
                <a:ext cx="299855" cy="28030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D4020D9-2680-4CC8-AF6E-14DC0FA1CB91}"/>
                </a:ext>
              </a:extLst>
            </p:cNvPr>
            <p:cNvSpPr txBox="1"/>
            <p:nvPr/>
          </p:nvSpPr>
          <p:spPr>
            <a:xfrm>
              <a:off x="1830857" y="35040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6E8FAA-F2A5-4AE1-B22A-42B7097AD9BD}"/>
              </a:ext>
            </a:extLst>
          </p:cNvPr>
          <p:cNvGrpSpPr/>
          <p:nvPr/>
        </p:nvGrpSpPr>
        <p:grpSpPr>
          <a:xfrm>
            <a:off x="312456" y="1652985"/>
            <a:ext cx="1368769" cy="847722"/>
            <a:chOff x="4372494" y="4056497"/>
            <a:chExt cx="1368769" cy="847722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07333F69-FA52-422D-8727-E6C64818DC3B}"/>
                </a:ext>
              </a:extLst>
            </p:cNvPr>
            <p:cNvGrpSpPr/>
            <p:nvPr/>
          </p:nvGrpSpPr>
          <p:grpSpPr>
            <a:xfrm>
              <a:off x="4372494" y="4059840"/>
              <a:ext cx="1368769" cy="844379"/>
              <a:chOff x="610657" y="3341056"/>
              <a:chExt cx="1368769" cy="844379"/>
            </a:xfrm>
          </p:grpSpPr>
          <p:pic>
            <p:nvPicPr>
              <p:cNvPr id="24" name="Imagem 23">
                <a:extLst>
                  <a:ext uri="{FF2B5EF4-FFF2-40B4-BE49-F238E27FC236}">
                    <a16:creationId xmlns:a16="http://schemas.microsoft.com/office/drawing/2014/main" id="{F0053242-A206-4A87-900C-3384ECB2A9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8903" t="27244" r="38541" b="20054"/>
              <a:stretch/>
            </p:blipFill>
            <p:spPr>
              <a:xfrm>
                <a:off x="610657" y="3419798"/>
                <a:ext cx="1358038" cy="765637"/>
              </a:xfrm>
              <a:prstGeom prst="rect">
                <a:avLst/>
              </a:prstGeom>
            </p:spPr>
          </p:pic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3FB7D262-F918-4A49-95D0-09C4AD22C06E}"/>
                  </a:ext>
                </a:extLst>
              </p:cNvPr>
              <p:cNvSpPr/>
              <p:nvPr/>
            </p:nvSpPr>
            <p:spPr>
              <a:xfrm>
                <a:off x="1679571" y="3341056"/>
                <a:ext cx="299855" cy="28030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FB686E3-29A3-4F91-9B14-3D26711C1F89}"/>
                </a:ext>
              </a:extLst>
            </p:cNvPr>
            <p:cNvSpPr txBox="1"/>
            <p:nvPr/>
          </p:nvSpPr>
          <p:spPr>
            <a:xfrm>
              <a:off x="5459376" y="405649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7030A0"/>
                  </a:solidFill>
                </a:rPr>
                <a:t>1</a:t>
              </a: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1432D53-2B57-478C-9B7C-4BA2412145C3}"/>
              </a:ext>
            </a:extLst>
          </p:cNvPr>
          <p:cNvSpPr txBox="1"/>
          <p:nvPr/>
        </p:nvSpPr>
        <p:spPr>
          <a:xfrm>
            <a:off x="339458" y="3187160"/>
            <a:ext cx="3513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rgbClr val="068A8A"/>
                </a:solidFill>
                <a:effectLst/>
                <a:latin typeface="system-ui"/>
              </a:rPr>
              <a:t>It's too bad that</a:t>
            </a:r>
            <a:r>
              <a:rPr lang="pt-BR" sz="1200" b="1" i="1" dirty="0">
                <a:solidFill>
                  <a:srgbClr val="7030A0"/>
                </a:solidFill>
                <a:latin typeface="system-ui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dirty="0">
                <a:solidFill>
                  <a:srgbClr val="DC3545"/>
                </a:solidFill>
                <a:effectLst/>
                <a:latin typeface="system-ui"/>
              </a:rPr>
              <a:t>I feel </a:t>
            </a:r>
            <a:r>
              <a:rPr lang="pt-BR" sz="1200" b="1" dirty="0">
                <a:solidFill>
                  <a:srgbClr val="DC3545"/>
                </a:solidFill>
                <a:latin typeface="system-ui"/>
              </a:rPr>
              <a:t>like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Help yourself </a:t>
            </a:r>
            <a:endParaRPr lang="pt-BR" sz="1200" b="1" dirty="0">
              <a:solidFill>
                <a:srgbClr val="008000"/>
              </a:solidFill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I’m not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really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happy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with</a:t>
            </a:r>
            <a:endParaRPr lang="pt-BR" sz="1200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EC0F1A78-2782-41C0-B3FE-45C74FCDDEB6}"/>
              </a:ext>
            </a:extLst>
          </p:cNvPr>
          <p:cNvSpPr/>
          <p:nvPr/>
        </p:nvSpPr>
        <p:spPr>
          <a:xfrm>
            <a:off x="2243119" y="4937710"/>
            <a:ext cx="1507681" cy="297626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186A855-69D9-4536-97E8-8113475AE2A9}"/>
              </a:ext>
            </a:extLst>
          </p:cNvPr>
          <p:cNvSpPr txBox="1"/>
          <p:nvPr/>
        </p:nvSpPr>
        <p:spPr>
          <a:xfrm>
            <a:off x="185089" y="5421756"/>
            <a:ext cx="1713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) Complete as frases com os </a:t>
            </a:r>
            <a:r>
              <a:rPr lang="pt-BR" sz="1200" b="1" i="1" dirty="0" err="1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Phrasal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1" dirty="0" err="1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Verbs</a:t>
            </a:r>
            <a:r>
              <a:rPr lang="pt-BR" sz="1200" b="1" i="1" dirty="0">
                <a:solidFill>
                  <a:srgbClr val="7030A0"/>
                </a:solidFill>
                <a:effectLst/>
                <a:latin typeface="system-ui"/>
                <a:ea typeface="Times New Roman" panose="02020603050405020304" pitchFamily="18" charset="0"/>
              </a:rPr>
              <a:t>:</a:t>
            </a:r>
            <a:r>
              <a:rPr lang="pt-BR" sz="1200" b="1" i="1" dirty="0">
                <a:solidFill>
                  <a:srgbClr val="7030A0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rgbClr val="7030A0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A441C075-442E-4B8B-AACB-791009304BC4}"/>
              </a:ext>
            </a:extLst>
          </p:cNvPr>
          <p:cNvSpPr/>
          <p:nvPr/>
        </p:nvSpPr>
        <p:spPr>
          <a:xfrm>
            <a:off x="141669" y="4854466"/>
            <a:ext cx="1944763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499CF41F-5192-41FF-BDFE-ECAC71F9A9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77" y="4796191"/>
            <a:ext cx="612334" cy="612334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1E73B76F-41ED-4FB8-BF02-7E534127A19D}"/>
              </a:ext>
            </a:extLst>
          </p:cNvPr>
          <p:cNvSpPr txBox="1"/>
          <p:nvPr/>
        </p:nvSpPr>
        <p:spPr>
          <a:xfrm>
            <a:off x="1909749" y="5418464"/>
            <a:ext cx="4582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Figure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(find the answer)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entender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encontrar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a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resposta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Find out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(discover 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descobrir</a:t>
            </a:r>
            <a:endParaRPr lang="en-US" sz="1200" b="0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Get along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(like each other)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gostar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ou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bem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um com o outro</a:t>
            </a:r>
            <a:endParaRPr lang="pt-BR" sz="1200" dirty="0"/>
          </a:p>
        </p:txBody>
      </p:sp>
      <p:pic>
        <p:nvPicPr>
          <p:cNvPr id="55" name="Picture 2" descr="Can you solve this tricky math problem? - YouTube">
            <a:extLst>
              <a:ext uri="{FF2B5EF4-FFF2-40B4-BE49-F238E27FC236}">
                <a16:creationId xmlns:a16="http://schemas.microsoft.com/office/drawing/2014/main" id="{7234EF51-03D8-4632-89FC-E54565246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233" y="6255760"/>
            <a:ext cx="1490591" cy="8347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ow Do You Know If Your Data is Accurate? A case study using search volume,  CTR, and rankings - Moz">
            <a:extLst>
              <a:ext uri="{FF2B5EF4-FFF2-40B4-BE49-F238E27FC236}">
                <a16:creationId xmlns:a16="http://schemas.microsoft.com/office/drawing/2014/main" id="{80A34630-F3CE-4C09-83BE-CD63CEAD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74" y="7330072"/>
            <a:ext cx="1102888" cy="8059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Boys Town: Saving Children, Healing Families, Parenting Tips | Getting Along  With Others">
            <a:extLst>
              <a:ext uri="{FF2B5EF4-FFF2-40B4-BE49-F238E27FC236}">
                <a16:creationId xmlns:a16="http://schemas.microsoft.com/office/drawing/2014/main" id="{1CA7F858-A4D1-4C52-803A-E3D63F77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8" y="8471263"/>
            <a:ext cx="1065947" cy="7093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55332F53-6227-4D47-A91F-1757C5DCD854}"/>
              </a:ext>
            </a:extLst>
          </p:cNvPr>
          <p:cNvSpPr txBox="1"/>
          <p:nvPr/>
        </p:nvSpPr>
        <p:spPr>
          <a:xfrm>
            <a:off x="339458" y="5986777"/>
            <a:ext cx="57691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Love will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find out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the way. 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dirty="0">
              <a:solidFill>
                <a:schemeClr val="accent3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Please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figure out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the total cost.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We don't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get along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anymore.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dirty="0">
              <a:solidFill>
                <a:schemeClr val="accent3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I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get along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well with him.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Figure out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what you like. Try to become the best in the world of it.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How did you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find out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about the party?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I don't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get along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well with her.</a:t>
            </a:r>
          </a:p>
          <a:p>
            <a:pPr marL="228600" indent="-228600">
              <a:buFont typeface="+mj-lt"/>
              <a:buAutoNum type="arabicPeriod"/>
            </a:pPr>
            <a:endParaRPr lang="en-US" sz="1200" b="0" i="0" dirty="0">
              <a:solidFill>
                <a:schemeClr val="accent3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Father is trying to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figure out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his tax.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I'll </a:t>
            </a:r>
            <a:r>
              <a:rPr lang="en-US" sz="1200" b="1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find out</a:t>
            </a:r>
            <a:r>
              <a:rPr lang="en-US" sz="1200" b="0" i="0" dirty="0">
                <a:solidFill>
                  <a:schemeClr val="accent3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her secret.</a:t>
            </a:r>
            <a:endParaRPr lang="pt-BR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7CC10DE-699F-4766-85A1-4F7067B205C0}"/>
              </a:ext>
            </a:extLst>
          </p:cNvPr>
          <p:cNvSpPr txBox="1"/>
          <p:nvPr/>
        </p:nvSpPr>
        <p:spPr>
          <a:xfrm>
            <a:off x="309087" y="4179262"/>
            <a:ext cx="2797754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It's too bad that 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She has to go now.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I feel like 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drinking all night.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DDBBE39-F216-450A-9027-D898D9D05641}"/>
              </a:ext>
            </a:extLst>
          </p:cNvPr>
          <p:cNvSpPr txBox="1"/>
          <p:nvPr/>
        </p:nvSpPr>
        <p:spPr>
          <a:xfrm>
            <a:off x="3428999" y="4199310"/>
            <a:ext cx="2648482" cy="616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Help yourself 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to some fruit.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He’s</a:t>
            </a:r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not really happy with 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them.</a:t>
            </a:r>
            <a:endParaRPr lang="pt-BR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5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969130" y="1299167"/>
            <a:ext cx="4919738" cy="62854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rgbClr val="7030A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Eu tinha livros vermelhos. (carros)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precisa comprar 2 casas grandes. (tabelas)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 bebeu água fria. (sumo)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perdia suas chaves caras o tempo todo. (voz)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Tinha várias cores lindas. (brilhante)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Pegamos duas caixas velhas. (ingressos)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usava camisa bonitas. (argolas)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Eles assistiram filmes maravilhosos à noite. (filmes)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Eu não tinha duas sacolas vazias. (Preto)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não precisava de modelos diferentes. (atores)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 não bebeu meu grande suco. (suco de laranja)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Ela não perdeu seu importante documento. (chaves)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tinha cores vivas. (legais)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fizemos essa prova difícil. (fácil)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Você não usava camisas baratas. (caro)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assistiam a séries apropriadas à noite. (filmes)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Ele é um bom advogado. (doutor)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O mar é azul e o sol é quente. (amarelo)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Quero ter um carro rápido. (plano)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latin typeface="system-ui"/>
                <a:cs typeface="Times New Roman" panose="02020603050405020304" pitchFamily="18" charset="0"/>
              </a:rPr>
              <a:t>Não leve esse saco pesado.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76032" y="732270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150B73-B435-4953-B11E-D7FE2DB6625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0D3027-CD03-42D1-8273-46BF238BCB20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  <a:endParaRPr lang="pt-BR" sz="1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9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721055-F700-48CD-B9D5-58168C9552E9}"/>
              </a:ext>
            </a:extLst>
          </p:cNvPr>
          <p:cNvSpPr txBox="1"/>
          <p:nvPr/>
        </p:nvSpPr>
        <p:spPr>
          <a:xfrm>
            <a:off x="247567" y="802174"/>
            <a:ext cx="3281277" cy="31495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b="1" dirty="0">
                <a:solidFill>
                  <a:srgbClr val="7030A0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No que você está interessado?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Qual matéria escolar é interessante?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faz quando está entediado?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 coisas na vida são confusas?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costuma comer bem no café da manhã?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Li livros excelentes?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conversou com aquele garoto agressivo?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ajudou sua mãe ocupada?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encontrou o melhor preço?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Tinha cores básicas?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52B676-591C-42C2-B0F6-D8B4B3E1D656}"/>
              </a:ext>
            </a:extLst>
          </p:cNvPr>
          <p:cNvSpPr txBox="1"/>
          <p:nvPr/>
        </p:nvSpPr>
        <p:spPr>
          <a:xfrm>
            <a:off x="402129" y="4068702"/>
            <a:ext cx="6053735" cy="1384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latin typeface="system-ui"/>
              </a:rPr>
              <a:t>PEOPLE’S APPEARANCE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Com que frequência você verifica sua aparência no espelho?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Que coisas você percebe pela primeira vez sobre a aparência de alguém?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Como você acha que está hoje?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Descreva-se com base na idade, construção, altura e etc.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O que você gostaria de ter?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150B73-B435-4953-B11E-D7FE2DB66259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rgbClr val="7030A0"/>
                </a:solidFill>
              </a:rPr>
              <a:t>Lesson 04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0D3027-CD03-42D1-8273-46BF238BCB20}"/>
              </a:ext>
            </a:extLst>
          </p:cNvPr>
          <p:cNvSpPr txBox="1"/>
          <p:nvPr/>
        </p:nvSpPr>
        <p:spPr>
          <a:xfrm>
            <a:off x="5283957" y="690252"/>
            <a:ext cx="953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Adjectives</a:t>
            </a:r>
            <a:endParaRPr lang="pt-BR" sz="1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DD4B003-E4C3-4D79-B2B8-C61B93C59365}"/>
              </a:ext>
            </a:extLst>
          </p:cNvPr>
          <p:cNvSpPr txBox="1"/>
          <p:nvPr/>
        </p:nvSpPr>
        <p:spPr>
          <a:xfrm>
            <a:off x="3598072" y="846930"/>
            <a:ext cx="3055391" cy="31495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Clr>
                <a:srgbClr val="7030A0"/>
              </a:buClr>
            </a:pPr>
            <a:r>
              <a:rPr lang="pt-BR" sz="1200" b="1" dirty="0">
                <a:solidFill>
                  <a:srgbClr val="7030A0"/>
                </a:solidFill>
                <a:latin typeface="system-ui"/>
                <a:cs typeface="Times New Roman" panose="02020603050405020304" pitchFamily="18" charset="0"/>
              </a:rPr>
              <a:t>QUESTIONS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Usamos calças legais?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preparou aqueles bolos deliciosos?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fizeram você se sentir envergonhado?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está seu novo celular?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tem um namorado bonito?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seu pai inteligente faz?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usa meias boas?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dorme em um velho mal?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conhece alguém muito inteligente?</a:t>
            </a:r>
          </a:p>
          <a:p>
            <a:pPr marL="228600" indent="-228600">
              <a:spcAft>
                <a:spcPts val="800"/>
              </a:spcAft>
              <a:buClr>
                <a:srgbClr val="7030A0"/>
              </a:buClr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prefere dias frios ou quentes?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19CD032-FE6F-4239-BDFC-A78FA93EDC2A}"/>
              </a:ext>
            </a:extLst>
          </p:cNvPr>
          <p:cNvSpPr txBox="1"/>
          <p:nvPr/>
        </p:nvSpPr>
        <p:spPr>
          <a:xfrm>
            <a:off x="402128" y="5531633"/>
            <a:ext cx="6053735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CLOTHES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Quanto tempo você leva para decidir qual roupa usar?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Você compra roupas em revistas?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O que você está vestindo agora?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Você costuma comprar roupas usadas?</a:t>
            </a:r>
          </a:p>
          <a:p>
            <a:pPr marL="228600" indent="-228600" algn="l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effectLst/>
                <a:latin typeface="system-ui"/>
              </a:rPr>
              <a:t>Que roupas novas você gostaria de comprar se tivesse muito dinheiro?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C6B674-246D-442E-958C-920961F849C8}"/>
              </a:ext>
            </a:extLst>
          </p:cNvPr>
          <p:cNvSpPr txBox="1"/>
          <p:nvPr/>
        </p:nvSpPr>
        <p:spPr>
          <a:xfrm>
            <a:off x="247568" y="6809898"/>
            <a:ext cx="6321674" cy="1384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  <a:endParaRPr lang="pt-BR" sz="1200" b="1" dirty="0">
              <a:solidFill>
                <a:srgbClr val="AEAAAA"/>
              </a:solidFill>
              <a:latin typeface="system-ui"/>
              <a:ea typeface="Times New Roman" panose="02020603050405020304" pitchFamily="18" charset="0"/>
            </a:endParaRPr>
          </a:p>
          <a:p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</a:t>
            </a:r>
            <a:r>
              <a:rPr lang="pt-BR" sz="1200" b="1" u="none" strike="noStrike" dirty="0">
                <a:solidFill>
                  <a:srgbClr val="068A8A"/>
                </a:solidFill>
                <a:effectLst/>
                <a:latin typeface="system-ui"/>
              </a:rPr>
              <a:t>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É uma pena que ele tenha perdido a mãe / tenha que trabalhar agora / perdido minha carteira / você não possa vir.</a:t>
            </a:r>
          </a:p>
          <a:p>
            <a:r>
              <a:rPr lang="pt-BR" sz="1200" b="1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Tenho vontade de conversar com ela sobre o problema / dançar a noite toda /  ir para a cama.</a:t>
            </a:r>
          </a:p>
          <a:p>
            <a:r>
              <a:rPr lang="pt-BR" sz="1200" b="1" u="none" strike="noStrike" dirty="0">
                <a:solidFill>
                  <a:srgbClr val="008000"/>
                </a:solidFill>
                <a:effectLst/>
                <a:latin typeface="system-ui"/>
              </a:rPr>
              <a:t>11.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Sirva-se de alguns peixes / comer aquela pizza / um bolo.</a:t>
            </a:r>
          </a:p>
          <a:p>
            <a:r>
              <a:rPr lang="pt-BR" sz="1200" b="1" u="none" strike="noStrike" dirty="0">
                <a:solidFill>
                  <a:srgbClr val="8B0000"/>
                </a:solidFill>
                <a:effectLst/>
                <a:latin typeface="system-ui"/>
              </a:rPr>
              <a:t>16. </a:t>
            </a:r>
            <a:r>
              <a:rPr lang="pt-BR" sz="1200" b="0" u="none" strike="noStrike" dirty="0">
                <a:solidFill>
                  <a:srgbClr val="212529"/>
                </a:solidFill>
                <a:effectLst/>
                <a:latin typeface="system-ui"/>
              </a:rPr>
              <a:t>Não estou muito feliz com o trabalho dele / esta situação / esta situação.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591B7-7617-4B6B-BB8C-02E8B216A66E}"/>
              </a:ext>
            </a:extLst>
          </p:cNvPr>
          <p:cNvSpPr txBox="1"/>
          <p:nvPr/>
        </p:nvSpPr>
        <p:spPr>
          <a:xfrm>
            <a:off x="247567" y="8272829"/>
            <a:ext cx="6321673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É difícil entender este problema.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Você pode descobrir o sobrenome dela olhando no livro.</a:t>
            </a:r>
          </a:p>
          <a:p>
            <a:pPr marL="228600" indent="-228600">
              <a:buClr>
                <a:srgbClr val="7030A0"/>
              </a:buClr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Eles se dão bem desde crianças.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13428</TotalTime>
  <Words>2110</Words>
  <Application>Microsoft Office PowerPoint</Application>
  <PresentationFormat>Papel A4 (210 x 297 mm)</PresentationFormat>
  <Paragraphs>394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756</cp:revision>
  <cp:lastPrinted>2022-03-23T17:29:41Z</cp:lastPrinted>
  <dcterms:created xsi:type="dcterms:W3CDTF">2021-10-15T13:30:39Z</dcterms:created>
  <dcterms:modified xsi:type="dcterms:W3CDTF">2022-04-01T10:03:00Z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