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73" r:id="rId6"/>
    <p:sldId id="264" r:id="rId7"/>
    <p:sldId id="271" r:id="rId8"/>
    <p:sldId id="272" r:id="rId9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25/04/2022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265818" y="771590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 no presente e passado:</a:t>
            </a:r>
            <a:endParaRPr lang="pt-BR" sz="1100" dirty="0">
              <a:solidFill>
                <a:srgbClr val="1EB241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361354" y="7308607"/>
            <a:ext cx="1590080" cy="327826"/>
            <a:chOff x="418914" y="2874304"/>
            <a:chExt cx="1590080" cy="327826"/>
          </a:xfrm>
          <a:solidFill>
            <a:srgbClr val="1EB241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solidFill>
                <a:srgbClr val="1EB24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  <a:ln>
              <a:solidFill>
                <a:srgbClr val="1EB24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99" y="7244531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53664"/>
            <a:ext cx="1597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Assista ao Video: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347706" y="7937650"/>
            <a:ext cx="615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1EB241"/>
                </a:solidFill>
                <a:effectLst/>
                <a:latin typeface="system-ui"/>
              </a:rPr>
              <a:t>Afrouxar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 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	         -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Vestir</a:t>
            </a:r>
            <a:r>
              <a:rPr lang="pt-BR" sz="1200" b="0" i="0" dirty="0">
                <a:solidFill>
                  <a:srgbClr val="1EB241"/>
                </a:solidFill>
                <a:effectLst/>
                <a:latin typeface="system-u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1EB241"/>
                </a:solidFill>
                <a:latin typeface="system-ui"/>
              </a:rPr>
              <a:t>Voar 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	         -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 Comer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1EB241"/>
                </a:solidFill>
                <a:latin typeface="system-ui"/>
              </a:rPr>
              <a:t>Pegar 		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        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Correr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1EB241"/>
                </a:solidFill>
                <a:latin typeface="system-ui"/>
              </a:rPr>
              <a:t>Nada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			         -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Fazer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Comprar	</a:t>
            </a:r>
            <a:endParaRPr lang="pt-BR" sz="120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4C1FBD-AC80-4196-B7E8-CEBC33D0F6B8}"/>
              </a:ext>
            </a:extLst>
          </p:cNvPr>
          <p:cNvSpPr txBox="1"/>
          <p:nvPr/>
        </p:nvSpPr>
        <p:spPr>
          <a:xfrm>
            <a:off x="2563477" y="65073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033238B-DBB8-46E3-804A-05D74935F9D0}"/>
              </a:ext>
            </a:extLst>
          </p:cNvPr>
          <p:cNvSpPr txBox="1"/>
          <p:nvPr/>
        </p:nvSpPr>
        <p:spPr>
          <a:xfrm>
            <a:off x="4776294" y="520385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C490184-0943-4FDE-B388-207C32A1A2A2}"/>
              </a:ext>
            </a:extLst>
          </p:cNvPr>
          <p:cNvSpPr txBox="1"/>
          <p:nvPr/>
        </p:nvSpPr>
        <p:spPr>
          <a:xfrm>
            <a:off x="205256" y="1749203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ARTIGO DEFINIDO?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61BE370-E173-46E0-A29A-2F346F96032F}"/>
              </a:ext>
            </a:extLst>
          </p:cNvPr>
          <p:cNvSpPr txBox="1"/>
          <p:nvPr/>
        </p:nvSpPr>
        <p:spPr>
          <a:xfrm>
            <a:off x="128351" y="200670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1:30s</a:t>
            </a:r>
            <a:r>
              <a:rPr lang="pt-BR" sz="1200" dirty="0">
                <a:latin typeface="system-ui"/>
              </a:rPr>
              <a:t>) _______</a:t>
            </a:r>
            <a:endParaRPr lang="pt-BR" sz="120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B0201D0-A150-48E2-B330-448E819E9BF4}"/>
              </a:ext>
            </a:extLst>
          </p:cNvPr>
          <p:cNvSpPr txBox="1"/>
          <p:nvPr/>
        </p:nvSpPr>
        <p:spPr>
          <a:xfrm>
            <a:off x="141669" y="2250625"/>
            <a:ext cx="1741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 ARTIGOS INDEFINIDOS?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46CE842-7445-4335-9FBD-9EF9E04D611D}"/>
              </a:ext>
            </a:extLst>
          </p:cNvPr>
          <p:cNvSpPr txBox="1"/>
          <p:nvPr/>
        </p:nvSpPr>
        <p:spPr>
          <a:xfrm>
            <a:off x="117832" y="2552609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1:50s</a:t>
            </a:r>
            <a:r>
              <a:rPr lang="pt-BR" sz="1200" dirty="0">
                <a:latin typeface="system-ui"/>
              </a:rPr>
              <a:t>) __________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132FD2A-E4FC-4D2C-8A2D-4563647DC117}"/>
              </a:ext>
            </a:extLst>
          </p:cNvPr>
          <p:cNvSpPr txBox="1"/>
          <p:nvPr/>
        </p:nvSpPr>
        <p:spPr>
          <a:xfrm>
            <a:off x="92944" y="2852711"/>
            <a:ext cx="197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system-ui"/>
              </a:rPr>
              <a:t>(2:00s)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Quando sabemos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o que Estamos falando, usamos</a:t>
            </a:r>
            <a:r>
              <a:rPr lang="pt-BR" sz="1200" dirty="0">
                <a:latin typeface="system-ui"/>
              </a:rPr>
              <a:t> ______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  <a:endParaRPr lang="pt-BR" sz="1200" b="1" dirty="0">
              <a:solidFill>
                <a:srgbClr val="7030A0"/>
              </a:solidFill>
              <a:latin typeface="system-ui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7F5C6C-4303-4827-8F79-F91EFDB264D7}"/>
              </a:ext>
            </a:extLst>
          </p:cNvPr>
          <p:cNvSpPr txBox="1"/>
          <p:nvPr/>
        </p:nvSpPr>
        <p:spPr>
          <a:xfrm>
            <a:off x="125893" y="3831331"/>
            <a:ext cx="207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system-ui"/>
              </a:rPr>
              <a:t>(2:17s)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No sentido mais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vago,  usamos</a:t>
            </a:r>
            <a:r>
              <a:rPr lang="pt-BR" sz="1200" dirty="0">
                <a:latin typeface="system-ui"/>
              </a:rPr>
              <a:t>  _________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D1FFC3-203F-46F1-AEC6-ACAFF0643BF1}"/>
              </a:ext>
            </a:extLst>
          </p:cNvPr>
          <p:cNvSpPr txBox="1"/>
          <p:nvPr/>
        </p:nvSpPr>
        <p:spPr>
          <a:xfrm>
            <a:off x="2120097" y="1039595"/>
            <a:ext cx="1721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CASOS ESPECÍFICOS THE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FAD2E61-BF93-4C0E-BFAF-9B2543EC8246}"/>
              </a:ext>
            </a:extLst>
          </p:cNvPr>
          <p:cNvSpPr txBox="1"/>
          <p:nvPr/>
        </p:nvSpPr>
        <p:spPr>
          <a:xfrm>
            <a:off x="1811339" y="1363029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2:45s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Só existe 01 no mundo: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2A1CB29-872A-4CA4-96B7-37A02495E662}"/>
              </a:ext>
            </a:extLst>
          </p:cNvPr>
          <p:cNvSpPr txBox="1"/>
          <p:nvPr/>
        </p:nvSpPr>
        <p:spPr>
          <a:xfrm>
            <a:off x="1811339" y="2302642"/>
            <a:ext cx="179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3:10s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Falando de todos: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F22506D-21D3-4028-B176-A1B7B0868D73}"/>
              </a:ext>
            </a:extLst>
          </p:cNvPr>
          <p:cNvSpPr txBox="1"/>
          <p:nvPr/>
        </p:nvSpPr>
        <p:spPr>
          <a:xfrm>
            <a:off x="1846375" y="2923211"/>
            <a:ext cx="215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3:30s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Instrumentos musicais: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97352D8-C0CF-4F10-AD54-CD85C7CD4DF9}"/>
              </a:ext>
            </a:extLst>
          </p:cNvPr>
          <p:cNvSpPr txBox="1"/>
          <p:nvPr/>
        </p:nvSpPr>
        <p:spPr>
          <a:xfrm>
            <a:off x="1841084" y="3595594"/>
            <a:ext cx="195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4:08s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Nunca usamos com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nomes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dirty="0">
                <a:latin typeface="system-ui"/>
              </a:rPr>
              <a:t>___________: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30D19C-F3FA-4F4B-8E12-04EEDFF817C0}"/>
              </a:ext>
            </a:extLst>
          </p:cNvPr>
          <p:cNvSpPr txBox="1"/>
          <p:nvPr/>
        </p:nvSpPr>
        <p:spPr>
          <a:xfrm>
            <a:off x="1844288" y="4312425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4:20s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Banda ou nome no </a:t>
            </a:r>
          </a:p>
          <a:p>
            <a:r>
              <a:rPr lang="pt-BR" sz="1200" dirty="0">
                <a:latin typeface="system-ui"/>
              </a:rPr>
              <a:t>___________:</a:t>
            </a:r>
          </a:p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- </a:t>
            </a:r>
            <a:endParaRPr lang="pt-BR" sz="120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58AF0FC-9EBA-46A5-975B-E4BCDD7E6912}"/>
              </a:ext>
            </a:extLst>
          </p:cNvPr>
          <p:cNvSpPr txBox="1"/>
          <p:nvPr/>
        </p:nvSpPr>
        <p:spPr>
          <a:xfrm>
            <a:off x="1841084" y="5001981"/>
            <a:ext cx="184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4:33s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Países no Singular: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244CF08-A4CA-4D24-A736-59601875ADB9}"/>
              </a:ext>
            </a:extLst>
          </p:cNvPr>
          <p:cNvSpPr txBox="1"/>
          <p:nvPr/>
        </p:nvSpPr>
        <p:spPr>
          <a:xfrm>
            <a:off x="1841084" y="5561477"/>
            <a:ext cx="2461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4:45s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Países com nomes no Plural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6476E2E-6A75-4708-9E8C-212D6764DC52}"/>
              </a:ext>
            </a:extLst>
          </p:cNvPr>
          <p:cNvSpPr txBox="1"/>
          <p:nvPr/>
        </p:nvSpPr>
        <p:spPr>
          <a:xfrm>
            <a:off x="4382612" y="1061840"/>
            <a:ext cx="1895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CASOS ESPECÍFICOS A / AN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B614A45-1A55-4A5E-B35E-F6E9827654D9}"/>
              </a:ext>
            </a:extLst>
          </p:cNvPr>
          <p:cNvSpPr txBox="1"/>
          <p:nvPr/>
        </p:nvSpPr>
        <p:spPr>
          <a:xfrm>
            <a:off x="4238604" y="1317078"/>
            <a:ext cx="2502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5:08s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Alguém dentro de um grupo: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9A0FCF0-D3C3-4560-856C-DD9577825507}"/>
              </a:ext>
            </a:extLst>
          </p:cNvPr>
          <p:cNvSpPr txBox="1"/>
          <p:nvPr/>
        </p:nvSpPr>
        <p:spPr>
          <a:xfrm>
            <a:off x="4248863" y="1773434"/>
            <a:ext cx="1981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(5</a:t>
            </a:r>
            <a:r>
              <a:rPr lang="pt-BR" sz="1200" b="1" dirty="0">
                <a:latin typeface="system-ui"/>
              </a:rPr>
              <a:t>:20s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Profissão de alguém: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E8E9C89-2832-4166-9595-47C0741AC997}"/>
              </a:ext>
            </a:extLst>
          </p:cNvPr>
          <p:cNvSpPr txBox="1"/>
          <p:nvPr/>
        </p:nvSpPr>
        <p:spPr>
          <a:xfrm>
            <a:off x="4256175" y="2621372"/>
            <a:ext cx="173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(5</a:t>
            </a:r>
            <a:r>
              <a:rPr lang="pt-BR" sz="1200" b="1" dirty="0">
                <a:latin typeface="system-ui"/>
              </a:rPr>
              <a:t>:28s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Coisas genéricas:</a:t>
            </a:r>
            <a:endParaRPr lang="pt-BR" sz="120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  <a:endParaRPr lang="pt-BR" sz="1200" b="1" dirty="0">
              <a:solidFill>
                <a:srgbClr val="1EB241"/>
              </a:solidFill>
              <a:latin typeface="system-ui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BB737BE-4BDD-4814-91B7-400F5728E76C}"/>
              </a:ext>
            </a:extLst>
          </p:cNvPr>
          <p:cNvSpPr txBox="1"/>
          <p:nvPr/>
        </p:nvSpPr>
        <p:spPr>
          <a:xfrm>
            <a:off x="4406919" y="3467147"/>
            <a:ext cx="1627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QUANDO USAR A / AN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28ED30B-A008-4A5D-A1B4-D0A9BDB3744A}"/>
              </a:ext>
            </a:extLst>
          </p:cNvPr>
          <p:cNvSpPr txBox="1"/>
          <p:nvPr/>
        </p:nvSpPr>
        <p:spPr>
          <a:xfrm>
            <a:off x="4279511" y="3810581"/>
            <a:ext cx="1948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5:08s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Começou c/ som de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- Consoante eu uso </a:t>
            </a:r>
            <a:r>
              <a:rPr lang="pt-BR" sz="1200" dirty="0">
                <a:latin typeface="system-ui"/>
              </a:rPr>
              <a:t>______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Vogal eu uso </a:t>
            </a:r>
            <a:r>
              <a:rPr lang="pt-BR" sz="1200" dirty="0">
                <a:latin typeface="system-ui"/>
              </a:rPr>
              <a:t>________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  <a:endParaRPr lang="pt-BR" sz="105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00A8A4D-37F2-480E-9DA8-6C266CA760F7}"/>
              </a:ext>
            </a:extLst>
          </p:cNvPr>
          <p:cNvSpPr txBox="1"/>
          <p:nvPr/>
        </p:nvSpPr>
        <p:spPr>
          <a:xfrm>
            <a:off x="4366132" y="5576333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THERE IS / THERE ARE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C8EB700-15C0-4B54-A35E-4684C00CE1F0}"/>
              </a:ext>
            </a:extLst>
          </p:cNvPr>
          <p:cNvSpPr txBox="1"/>
          <p:nvPr/>
        </p:nvSpPr>
        <p:spPr>
          <a:xfrm>
            <a:off x="4385774" y="5876029"/>
            <a:ext cx="2316468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Singular: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___________</a:t>
            </a:r>
            <a:endParaRPr lang="pt-BR" sz="1200" b="1" dirty="0">
              <a:solidFill>
                <a:srgbClr val="7030A0"/>
              </a:solidFill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Plural: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_____________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Negativa: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______________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Interrogativa: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8F5F9-36BB-4CB9-A667-9E2336366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9" t="19161" r="34376" b="16312"/>
          <a:stretch/>
        </p:blipFill>
        <p:spPr>
          <a:xfrm>
            <a:off x="446567" y="1522800"/>
            <a:ext cx="6018028" cy="45375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A48C50-BD14-455F-B29A-84BF89A0F43D}"/>
              </a:ext>
            </a:extLst>
          </p:cNvPr>
          <p:cNvSpPr txBox="1"/>
          <p:nvPr/>
        </p:nvSpPr>
        <p:spPr>
          <a:xfrm>
            <a:off x="830966" y="6256587"/>
            <a:ext cx="492978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 seven people in the picture.  TRUE / FALSE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2.       There is a cat on a chair.  TRUE / FALSE 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is a woman standing behind a sofa.  TRUE / FALSE 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aren’t any cups on the table.  TRUE / FALSE 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 some books under the coffee table.  TRUE / FALSE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is a small chair in front of the coffee table.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aren’t any children in the living room.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 some flowers in front of a man.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is a fan in the picture.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 There is a small dog next to a chair.  TRUE / FALSE 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7FE3167-63BB-4ACE-8CD5-FC527766D1C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0B4764-C386-41F6-B072-A2B5133C89A0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D5E00C-91D9-4F7E-A2B3-E070B5D51899}"/>
              </a:ext>
            </a:extLst>
          </p:cNvPr>
          <p:cNvSpPr txBox="1"/>
          <p:nvPr/>
        </p:nvSpPr>
        <p:spPr>
          <a:xfrm>
            <a:off x="611084" y="1404142"/>
            <a:ext cx="3400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) Olhe a imagem e decida se é Verdade ou Falso</a:t>
            </a:r>
            <a:endParaRPr lang="pt-BR" sz="1100" dirty="0">
              <a:solidFill>
                <a:srgbClr val="1EB241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3 - 8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4880B8-1FC6-4F3F-B541-2B8A6271868D}"/>
              </a:ext>
            </a:extLst>
          </p:cNvPr>
          <p:cNvGrpSpPr/>
          <p:nvPr/>
        </p:nvGrpSpPr>
        <p:grpSpPr>
          <a:xfrm>
            <a:off x="347900" y="1538216"/>
            <a:ext cx="6040558" cy="7315180"/>
            <a:chOff x="347900" y="1538216"/>
            <a:chExt cx="6040558" cy="731518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D822058-EDD1-4AFC-B7D6-283F5E1BF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914" t="27720" r="36821" b="17966"/>
            <a:stretch/>
          </p:blipFill>
          <p:spPr>
            <a:xfrm>
              <a:off x="573434" y="1538216"/>
              <a:ext cx="5766178" cy="397786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A306ABC-C8DB-4265-A93C-5B378F03F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990" t="29798" r="35878" b="23888"/>
            <a:stretch/>
          </p:blipFill>
          <p:spPr>
            <a:xfrm>
              <a:off x="347900" y="5516076"/>
              <a:ext cx="6040558" cy="3337320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BACA63-EB4B-487F-AA30-1A177B690C7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1CDDC9-E320-449A-B2E1-750866185E3A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59D887-C0A9-4179-9F0C-100E91063588}"/>
              </a:ext>
            </a:extLst>
          </p:cNvPr>
          <p:cNvSpPr txBox="1"/>
          <p:nvPr/>
        </p:nvSpPr>
        <p:spPr>
          <a:xfrm>
            <a:off x="2302833" y="852584"/>
            <a:ext cx="5766177" cy="47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4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Ouça as frases no site e complete as frases abaixo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505997" y="1039666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palavras das imagens: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052783" y="1553363"/>
            <a:ext cx="2372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>
                <a:solidFill>
                  <a:srgbClr val="1EB241"/>
                </a:solidFill>
              </a:rPr>
              <a:t>COUNTRY AND NATIONALITY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56D703A-70D0-4DD0-B956-7FA7492DB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45" t="37995" r="38309" b="17130"/>
          <a:stretch/>
        </p:blipFill>
        <p:spPr>
          <a:xfrm>
            <a:off x="601437" y="1955256"/>
            <a:ext cx="5925477" cy="3589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6E6515-F3ED-47B7-B8AB-98B8D53D5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91" t="33039" r="38905" b="53158"/>
          <a:stretch/>
        </p:blipFill>
        <p:spPr>
          <a:xfrm>
            <a:off x="1393682" y="5544956"/>
            <a:ext cx="4063860" cy="8045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426290E-4C3E-4BA5-80AD-09D508AE38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80" t="48168" r="42090" b="16019"/>
          <a:stretch/>
        </p:blipFill>
        <p:spPr>
          <a:xfrm>
            <a:off x="846346" y="6420595"/>
            <a:ext cx="5145021" cy="266790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EC8F60D2-080C-4031-A831-EFBD24373FC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6CFE4F-08E9-41A8-A744-B847A8095B90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028811" y="998029"/>
            <a:ext cx="3478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Escre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va o número da frase correspondente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3" y="91031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7234508" y="181216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/>
              <a:t>TIMES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B4E37D-9DE9-40F1-9644-E7660A84F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9" t="24366" r="28320" b="20946"/>
          <a:stretch/>
        </p:blipFill>
        <p:spPr>
          <a:xfrm>
            <a:off x="869123" y="1607588"/>
            <a:ext cx="5172317" cy="3502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7B66E8-C762-4665-B181-BB991709C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2" t="38657" r="27668" b="40864"/>
          <a:stretch/>
        </p:blipFill>
        <p:spPr>
          <a:xfrm>
            <a:off x="1026134" y="5304936"/>
            <a:ext cx="5076084" cy="126584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986B03F-646C-4A13-AD6A-9330261A38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57" t="38730" r="15625" b="14346"/>
          <a:stretch/>
        </p:blipFill>
        <p:spPr>
          <a:xfrm>
            <a:off x="514350" y="7230140"/>
            <a:ext cx="5724374" cy="208254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5DAF2BF-97D9-4E47-8E07-E8F2CCB69F0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A57B51A-AB8C-4561-8EE3-E29E360CE103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E99CFE-8440-49D4-B4E4-69D3D8404FD8}"/>
              </a:ext>
            </a:extLst>
          </p:cNvPr>
          <p:cNvSpPr txBox="1"/>
          <p:nvPr/>
        </p:nvSpPr>
        <p:spPr>
          <a:xfrm>
            <a:off x="3999943" y="4682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93D07C-6BCE-4B7D-8F7E-0109A0C929A3}"/>
              </a:ext>
            </a:extLst>
          </p:cNvPr>
          <p:cNvSpPr txBox="1"/>
          <p:nvPr/>
        </p:nvSpPr>
        <p:spPr>
          <a:xfrm>
            <a:off x="531925" y="4993186"/>
            <a:ext cx="3478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Escre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va as horas em números: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DCC45-B7E6-4308-8A87-31C00BAC9F65}"/>
              </a:ext>
            </a:extLst>
          </p:cNvPr>
          <p:cNvSpPr txBox="1"/>
          <p:nvPr/>
        </p:nvSpPr>
        <p:spPr>
          <a:xfrm>
            <a:off x="2593410" y="5122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7:30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75A71A-EE1A-43D2-8A67-BFB84E84D761}"/>
              </a:ext>
            </a:extLst>
          </p:cNvPr>
          <p:cNvSpPr txBox="1"/>
          <p:nvPr/>
        </p:nvSpPr>
        <p:spPr>
          <a:xfrm>
            <a:off x="531925" y="6844636"/>
            <a:ext cx="3478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Fale em voz alta as horas abaixo: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197768" y="2962543"/>
            <a:ext cx="2193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10) Crie novas as frases com</a:t>
            </a:r>
          </a:p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6433EED-382A-4EFB-B1DF-9947FE95BD95}"/>
              </a:ext>
            </a:extLst>
          </p:cNvPr>
          <p:cNvSpPr txBox="1"/>
          <p:nvPr/>
        </p:nvSpPr>
        <p:spPr>
          <a:xfrm>
            <a:off x="197086" y="3932984"/>
            <a:ext cx="2799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11)  Escute os </a:t>
            </a:r>
            <a:r>
              <a:rPr lang="pt-BR" sz="1200" b="1" i="1" dirty="0" err="1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44487" y="4018157"/>
            <a:ext cx="358463" cy="245701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8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90943" y="1314058"/>
            <a:ext cx="6676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  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9)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 Traduza as frases para o Inglês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rgbClr val="068A8A"/>
                </a:solidFill>
                <a:latin typeface="system-ui"/>
                <a:ea typeface="Times New Roman" panose="02020603050405020304" pitchFamily="18" charset="0"/>
              </a:rPr>
              <a:t>There is no need to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-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There is something wrong - </a:t>
            </a:r>
            <a:r>
              <a:rPr lang="pt-BR" sz="1200" b="1" dirty="0">
                <a:solidFill>
                  <a:srgbClr val="008000"/>
                </a:solidFill>
                <a:latin typeface="system-ui"/>
              </a:rPr>
              <a:t>until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 - 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No matter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1432D53-2B57-478C-9B7C-4BA2412145C3}"/>
              </a:ext>
            </a:extLst>
          </p:cNvPr>
          <p:cNvSpPr txBox="1"/>
          <p:nvPr/>
        </p:nvSpPr>
        <p:spPr>
          <a:xfrm>
            <a:off x="339458" y="3187160"/>
            <a:ext cx="3513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068A8A"/>
                </a:solidFill>
                <a:latin typeface="system-ui"/>
              </a:rPr>
              <a:t>There is no need to 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DC3545"/>
                </a:solidFill>
                <a:latin typeface="system-ui"/>
              </a:rPr>
              <a:t>There is something wrong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008000"/>
                </a:solidFill>
                <a:latin typeface="system-ui"/>
              </a:rPr>
              <a:t>Until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8B0000"/>
                </a:solidFill>
                <a:latin typeface="system-ui"/>
              </a:rPr>
              <a:t>No matter</a:t>
            </a:r>
            <a:endParaRPr lang="pt-BR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7D0FAA-0D8C-4B75-BD93-094B22125149}"/>
              </a:ext>
            </a:extLst>
          </p:cNvPr>
          <p:cNvSpPr txBox="1"/>
          <p:nvPr/>
        </p:nvSpPr>
        <p:spPr>
          <a:xfrm>
            <a:off x="309087" y="4179262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411078-AAFC-48C4-9DED-D0F846558933}"/>
              </a:ext>
            </a:extLst>
          </p:cNvPr>
          <p:cNvSpPr txBox="1"/>
          <p:nvPr/>
        </p:nvSpPr>
        <p:spPr>
          <a:xfrm>
            <a:off x="3428999" y="4199310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C0F1A78-2782-41C0-B3FE-45C74FCDDEB6}"/>
              </a:ext>
            </a:extLst>
          </p:cNvPr>
          <p:cNvSpPr/>
          <p:nvPr/>
        </p:nvSpPr>
        <p:spPr>
          <a:xfrm>
            <a:off x="2243119" y="4937710"/>
            <a:ext cx="1507681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86A855-69D9-4536-97E8-8113475AE2A9}"/>
              </a:ext>
            </a:extLst>
          </p:cNvPr>
          <p:cNvSpPr txBox="1"/>
          <p:nvPr/>
        </p:nvSpPr>
        <p:spPr>
          <a:xfrm>
            <a:off x="185089" y="5421756"/>
            <a:ext cx="1713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frases com os </a:t>
            </a:r>
            <a:r>
              <a:rPr lang="pt-BR" sz="1200" b="1" i="1" dirty="0" err="1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441C075-442E-4B8B-AACB-791009304BC4}"/>
              </a:ext>
            </a:extLst>
          </p:cNvPr>
          <p:cNvSpPr/>
          <p:nvPr/>
        </p:nvSpPr>
        <p:spPr>
          <a:xfrm>
            <a:off x="141669" y="4854466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499CF41F-5192-41FF-BDFE-ECAC71F9A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77" y="4796191"/>
            <a:ext cx="612334" cy="612334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9BF37BC-7055-48B7-A424-F5284A7F2B87}"/>
              </a:ext>
            </a:extLst>
          </p:cNvPr>
          <p:cNvSpPr txBox="1"/>
          <p:nvPr/>
        </p:nvSpPr>
        <p:spPr>
          <a:xfrm>
            <a:off x="208599" y="1636897"/>
            <a:ext cx="6782195" cy="1170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há necessidade de se preocupar. 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Há algo errado com minha bicicleta.	</a:t>
            </a:r>
          </a:p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conte as más notícias até que ela chegue em casa.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importa o que eles digam, não acredite neles.        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666174C-7ACC-4694-A6F9-748ABE846FC4}"/>
              </a:ext>
            </a:extLst>
          </p:cNvPr>
          <p:cNvSpPr txBox="1"/>
          <p:nvPr/>
        </p:nvSpPr>
        <p:spPr>
          <a:xfrm>
            <a:off x="275850" y="6146263"/>
            <a:ext cx="54422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Don't think you can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telling lies.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Don't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so early.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 can't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to him.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I'll go with you when I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with this pile of papers.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Naturally we won't let them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this.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I think you can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the first two chapters.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 can't answer that puzzle; I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If you cheat in the exam you'll never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I'm trying to </a:t>
            </a:r>
            <a:r>
              <a:rPr lang="en-US" sz="120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system-ui"/>
              </a:rPr>
              <a:t>___________________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smoking.</a:t>
            </a: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system-ui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C706025-10A0-4976-8FEE-1F3F2D29DF1F}"/>
              </a:ext>
            </a:extLst>
          </p:cNvPr>
          <p:cNvSpPr txBox="1"/>
          <p:nvPr/>
        </p:nvSpPr>
        <p:spPr>
          <a:xfrm>
            <a:off x="1899017" y="5415082"/>
            <a:ext cx="48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Get away with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 something bad without being punished)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sair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impune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Get through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finish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 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terminar, estabelecer comunicação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up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(stop trying)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desistir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parar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com algo</a:t>
            </a:r>
            <a:endParaRPr lang="pt-BR" sz="12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0EC8FEE-4A86-455A-98BF-75270DF04B1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C5271EC-AED2-4F04-9934-ED85257657EE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69130" y="1078776"/>
            <a:ext cx="4919738" cy="4784387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--- a vida moderna é estressante.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Qual é a capital do seu país?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Um médico ganha mais que um professor.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Você sabe quem inventou o computador?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Ele precisava de uma resposta.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foi uma decisão fácil.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 educação que tive na escola foi excelente.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Tive uma experiência ruim no trabalho hoje.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que é um terremoto?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carro passou a 100 milhas por hora.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Tem aranha no banho.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Tem sorvete na sua camisa.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tem muita gente na festa.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tem açúcar no meu café.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há oito pessoas online.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Fale em Inglês as frases do Site:</a:t>
            </a:r>
            <a:endParaRPr lang="pt-BR" sz="1200" dirty="0">
              <a:solidFill>
                <a:srgbClr val="1EB24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36848F-8DD6-491A-B813-AC4E7FFD5DF5}"/>
              </a:ext>
            </a:extLst>
          </p:cNvPr>
          <p:cNvSpPr txBox="1"/>
          <p:nvPr/>
        </p:nvSpPr>
        <p:spPr>
          <a:xfrm>
            <a:off x="545306" y="5985433"/>
            <a:ext cx="5767386" cy="3295389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VOCABULARY – TIME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02:05 - São duas e cinco.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02:10 - São duas e dez.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02:15 - São duas e quinze.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02:20 - São duas e vinte.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02:25 - São duas e vinte e cinco.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02:30 - São duas e meia.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02:35 - São vinte e cinco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02:40 - São vinte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02:45 - São quinze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02:50 - São dez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02:55 - São cinco para as três.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E2A5BD-2581-4867-A141-00F8AC410FEC}"/>
              </a:ext>
            </a:extLst>
          </p:cNvPr>
          <p:cNvSpPr txBox="1"/>
          <p:nvPr/>
        </p:nvSpPr>
        <p:spPr>
          <a:xfrm>
            <a:off x="45614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07B902-2E6A-473A-8D23-A69BEC3BA353}"/>
              </a:ext>
            </a:extLst>
          </p:cNvPr>
          <p:cNvSpPr txBox="1"/>
          <p:nvPr/>
        </p:nvSpPr>
        <p:spPr>
          <a:xfrm>
            <a:off x="45414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– 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591B7-7617-4B6B-BB8C-02E8B216A66E}"/>
              </a:ext>
            </a:extLst>
          </p:cNvPr>
          <p:cNvSpPr txBox="1"/>
          <p:nvPr/>
        </p:nvSpPr>
        <p:spPr>
          <a:xfrm>
            <a:off x="268162" y="7700691"/>
            <a:ext cx="6321673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pPr marL="228600" indent="-228600">
              <a:buClr>
                <a:srgbClr val="1EB241"/>
              </a:buClr>
              <a:buFont typeface="+mj-lt"/>
              <a:buAutoNum type="arabicPeriod"/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Ele não pode ficar impune com suas mentiras.</a:t>
            </a:r>
          </a:p>
          <a:p>
            <a:pPr marL="228600" indent="-228600">
              <a:buClr>
                <a:srgbClr val="1EB241"/>
              </a:buClr>
              <a:buFont typeface="+mj-lt"/>
              <a:buAutoNum type="arabicPeriod"/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Eu preciso fazer essa lição de casa hoje.</a:t>
            </a:r>
            <a:endParaRPr lang="pt-BR" sz="1200" b="0" dirty="0">
              <a:solidFill>
                <a:srgbClr val="212529"/>
              </a:solidFill>
              <a:effectLst/>
              <a:latin typeface="system-ui"/>
            </a:endParaRPr>
          </a:p>
          <a:p>
            <a:pPr marL="228600" indent="-228600">
              <a:buClr>
                <a:srgbClr val="1EB241"/>
              </a:buClr>
              <a:buFont typeface="+mj-lt"/>
              <a:buAutoNum type="arabicPeriod"/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desista tão facilmente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151846-2B96-49B2-A3D5-A00842D815FA}"/>
              </a:ext>
            </a:extLst>
          </p:cNvPr>
          <p:cNvSpPr txBox="1"/>
          <p:nvPr/>
        </p:nvSpPr>
        <p:spPr>
          <a:xfrm>
            <a:off x="1090614" y="1213472"/>
            <a:ext cx="5767386" cy="60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EB241"/>
              </a:buClr>
            </a:pPr>
            <a:r>
              <a:rPr lang="pt-BR" sz="1200" b="1" dirty="0">
                <a:solidFill>
                  <a:srgbClr val="AEAAAA"/>
                </a:solidFill>
                <a:latin typeface="system-ui"/>
              </a:rPr>
              <a:t>VOCABULARY – COMMON SENTENCES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endParaRPr lang="pt-BR" sz="1200" dirty="0"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se preocupar.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ficar chateado.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pagar por isso.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ser tão tímido.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me levar para casa.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meu computador.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minha bicicleta.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meu smartphone.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meu braço.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seu terno.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 Não conte as más notícias até que ela chegue em casa.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12. O segredo não foi revelado até a meia-noite.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vou parar de falar até que você esteja pronto para ir.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O filme só terminou às dez horas.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Ela malhava na academia das 17h às 18h30.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o que eles digam, não acredite neles.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como você faz isso, será certo.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onde ele vá, ele leva um guarda-chuva.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muitas vezes ela desculpas, eu nunca vou voltar com ela.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o que aconteça, eu vou te encontrar.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1EC3F74-2A8D-4269-AAF3-64C7C66E49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AAB1DEA-B2AA-4AD9-8072-ED4B97DBA4E5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</p:spTree>
    <p:extLst>
      <p:ext uri="{BB962C8B-B14F-4D97-AF65-F5344CB8AC3E}">
        <p14:creationId xmlns:p14="http://schemas.microsoft.com/office/powerpoint/2010/main" val="3582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14091</TotalTime>
  <Words>1289</Words>
  <Application>Microsoft Office PowerPoint</Application>
  <PresentationFormat>Papel A4 (210 x 297 mm)</PresentationFormat>
  <Paragraphs>247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771</cp:revision>
  <cp:lastPrinted>2022-04-23T00:05:33Z</cp:lastPrinted>
  <dcterms:created xsi:type="dcterms:W3CDTF">2021-10-15T13:30:39Z</dcterms:created>
  <dcterms:modified xsi:type="dcterms:W3CDTF">2022-04-25T16:56:16Z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