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60" r:id="rId3"/>
    <p:sldId id="261" r:id="rId4"/>
    <p:sldId id="263" r:id="rId5"/>
    <p:sldId id="273" r:id="rId6"/>
    <p:sldId id="264" r:id="rId7"/>
    <p:sldId id="271" r:id="rId8"/>
    <p:sldId id="272" r:id="rId9"/>
  </p:sldIdLst>
  <p:sldSz cx="6858000" cy="9906000" type="A4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96" userDrawn="1">
          <p15:clr>
            <a:srgbClr val="A4A3A4"/>
          </p15:clr>
        </p15:guide>
        <p15:guide id="2" pos="4224" userDrawn="1">
          <p15:clr>
            <a:srgbClr val="A4A3A4"/>
          </p15:clr>
        </p15:guide>
        <p15:guide id="3" orient="horz" pos="104" userDrawn="1">
          <p15:clr>
            <a:srgbClr val="A4A3A4"/>
          </p15:clr>
        </p15:guide>
        <p15:guide id="4" orient="horz" pos="60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B2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152" y="-3060"/>
      </p:cViewPr>
      <p:guideLst>
        <p:guide pos="96"/>
        <p:guide pos="4224"/>
        <p:guide orient="horz" pos="104"/>
        <p:guide orient="horz" pos="60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4717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4715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7160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24717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4715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71600" y="527400"/>
            <a:ext cx="5914800" cy="887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9120" cy="34484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45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4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7160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F8E04F52-51C7-493A-B145-8288B78CDA01}" type="datetime">
              <a:rPr lang="pt-BR" sz="900" b="0" strike="noStrike" spc="-1">
                <a:solidFill>
                  <a:srgbClr val="8B8B8B"/>
                </a:solidFill>
                <a:latin typeface="Calibri"/>
              </a:rPr>
              <a:t>25/04/2022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2271600" y="9181440"/>
            <a:ext cx="231408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484344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860B8A4-10D3-48D1-AD78-A669CAF0B043}" type="slidenum">
              <a:rPr lang="pt-BR" sz="9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1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5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2EA3FD88-CD31-4720-8C07-B5BDA9A42C35}"/>
              </a:ext>
            </a:extLst>
          </p:cNvPr>
          <p:cNvSpPr/>
          <p:nvPr/>
        </p:nvSpPr>
        <p:spPr>
          <a:xfrm>
            <a:off x="141669" y="9398860"/>
            <a:ext cx="6563930" cy="276999"/>
          </a:xfrm>
          <a:prstGeom prst="rect">
            <a:avLst/>
          </a:prstGeom>
          <a:solidFill>
            <a:srgbClr val="1EB241"/>
          </a:solidFill>
          <a:ln>
            <a:solidFill>
              <a:srgbClr val="1EB2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1 - 8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B7FB8D9-479C-4E65-9D7F-667A1FD24178}"/>
              </a:ext>
            </a:extLst>
          </p:cNvPr>
          <p:cNvSpPr txBox="1"/>
          <p:nvPr/>
        </p:nvSpPr>
        <p:spPr>
          <a:xfrm>
            <a:off x="265818" y="7715903"/>
            <a:ext cx="57646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1EB241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2) Escreva os verbos em Inglês no presente e passado:</a:t>
            </a:r>
            <a:endParaRPr lang="pt-BR" sz="1100" dirty="0">
              <a:solidFill>
                <a:srgbClr val="1EB241"/>
              </a:solidFill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C11C090-4802-4D8C-BB3A-04E8783C6DF7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1EB241"/>
                </a:solidFill>
              </a:rPr>
              <a:t>Lesson 05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rgbClr val="1EB2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F6E5362-84CA-425F-8125-CA35767F22F4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rgbClr val="1EB241"/>
          </a:solidFill>
          <a:ln>
            <a:solidFill>
              <a:srgbClr val="1EB24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2E0E828-CFCF-454B-B06A-C80E6DBBC2BB}"/>
              </a:ext>
            </a:extLst>
          </p:cNvPr>
          <p:cNvSpPr/>
          <p:nvPr/>
        </p:nvSpPr>
        <p:spPr>
          <a:xfrm>
            <a:off x="267316" y="1030860"/>
            <a:ext cx="969820" cy="286447"/>
          </a:xfrm>
          <a:prstGeom prst="roundRect">
            <a:avLst/>
          </a:prstGeom>
          <a:solidFill>
            <a:srgbClr val="1EB241"/>
          </a:solidFill>
          <a:ln>
            <a:solidFill>
              <a:srgbClr val="1EB24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VIDEOS</a:t>
            </a:r>
            <a:endParaRPr lang="pt-BR" dirty="0"/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04A5B350-9A8F-4BB8-AFC3-CFF33EC6B3F3}"/>
              </a:ext>
            </a:extLst>
          </p:cNvPr>
          <p:cNvGrpSpPr/>
          <p:nvPr/>
        </p:nvGrpSpPr>
        <p:grpSpPr>
          <a:xfrm>
            <a:off x="361354" y="7308607"/>
            <a:ext cx="1590080" cy="327826"/>
            <a:chOff x="418914" y="2874304"/>
            <a:chExt cx="1590080" cy="327826"/>
          </a:xfrm>
          <a:solidFill>
            <a:srgbClr val="1EB241"/>
          </a:solidFill>
        </p:grpSpPr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B3FDBB0F-6A56-4FB3-AA49-286B2A1A6759}"/>
                </a:ext>
              </a:extLst>
            </p:cNvPr>
            <p:cNvSpPr/>
            <p:nvPr/>
          </p:nvSpPr>
          <p:spPr>
            <a:xfrm>
              <a:off x="418914" y="2874304"/>
              <a:ext cx="1590080" cy="324364"/>
            </a:xfrm>
            <a:prstGeom prst="roundRect">
              <a:avLst/>
            </a:prstGeom>
            <a:grpFill/>
            <a:ln>
              <a:solidFill>
                <a:srgbClr val="1EB24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B91A8A0A-562C-48EF-8518-6B89093D9FC6}"/>
                </a:ext>
              </a:extLst>
            </p:cNvPr>
            <p:cNvSpPr txBox="1"/>
            <p:nvPr/>
          </p:nvSpPr>
          <p:spPr>
            <a:xfrm>
              <a:off x="503531" y="2889480"/>
              <a:ext cx="1444650" cy="312650"/>
            </a:xfrm>
            <a:prstGeom prst="rect">
              <a:avLst/>
            </a:prstGeom>
            <a:grpFill/>
            <a:ln>
              <a:solidFill>
                <a:srgbClr val="1EB241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VERBS &amp; WORDS</a:t>
              </a:r>
              <a:endParaRPr lang="pt-BR" sz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5CCB3E1-24AA-4E28-AEC2-8A78939FBC45}"/>
              </a:ext>
            </a:extLst>
          </p:cNvPr>
          <p:cNvSpPr txBox="1"/>
          <p:nvPr/>
        </p:nvSpPr>
        <p:spPr>
          <a:xfrm>
            <a:off x="4312849" y="671224"/>
            <a:ext cx="1964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rgbClr val="1EB24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Articles</a:t>
            </a:r>
            <a:r>
              <a:rPr lang="pt-BR" sz="1400" i="1" dirty="0">
                <a:solidFill>
                  <a:srgbClr val="1EB24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There is / are</a:t>
            </a:r>
          </a:p>
        </p:txBody>
      </p:sp>
      <p:pic>
        <p:nvPicPr>
          <p:cNvPr id="40" name="Imagem 39">
            <a:extLst>
              <a:ext uri="{FF2B5EF4-FFF2-40B4-BE49-F238E27FC236}">
                <a16:creationId xmlns:a16="http://schemas.microsoft.com/office/drawing/2014/main" id="{6121D4C6-12E6-4AF8-8F0B-3614E2541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508" y="932066"/>
            <a:ext cx="536548" cy="536548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EDB96AA4-DC9C-48CE-956F-48C7657C5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599" y="7244531"/>
            <a:ext cx="526578" cy="526578"/>
          </a:xfrm>
          <a:prstGeom prst="rect">
            <a:avLst/>
          </a:prstGeom>
        </p:spPr>
      </p:pic>
      <p:sp>
        <p:nvSpPr>
          <p:cNvPr id="43" name="CaixaDeTexto 5">
            <a:extLst>
              <a:ext uri="{FF2B5EF4-FFF2-40B4-BE49-F238E27FC236}">
                <a16:creationId xmlns:a16="http://schemas.microsoft.com/office/drawing/2014/main" id="{F134DAFD-E937-40F0-A59B-84D0431B67E1}"/>
              </a:ext>
            </a:extLst>
          </p:cNvPr>
          <p:cNvSpPr txBox="1"/>
          <p:nvPr/>
        </p:nvSpPr>
        <p:spPr>
          <a:xfrm>
            <a:off x="165894" y="1453664"/>
            <a:ext cx="15970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b="1" i="1" dirty="0">
                <a:solidFill>
                  <a:srgbClr val="1EB241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1) Assista ao Video:</a:t>
            </a:r>
            <a:endParaRPr lang="pt-BR" sz="1200" dirty="0">
              <a:solidFill>
                <a:srgbClr val="1EB241"/>
              </a:solidFill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FBFCDA5-AB64-49AA-A9AE-58C37A7A5B90}"/>
              </a:ext>
            </a:extLst>
          </p:cNvPr>
          <p:cNvSpPr txBox="1"/>
          <p:nvPr/>
        </p:nvSpPr>
        <p:spPr>
          <a:xfrm>
            <a:off x="347706" y="7937650"/>
            <a:ext cx="6151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pt-BR" sz="1200" b="0" i="0" dirty="0">
                <a:solidFill>
                  <a:srgbClr val="1EB241"/>
                </a:solidFill>
                <a:effectLst/>
                <a:latin typeface="system-ui"/>
              </a:rPr>
              <a:t>Afrouxar</a:t>
            </a:r>
            <a:r>
              <a:rPr lang="pt-BR" sz="1200" b="0" i="0" dirty="0">
                <a:solidFill>
                  <a:srgbClr val="7030A0"/>
                </a:solidFill>
                <a:effectLst/>
                <a:latin typeface="system-ui"/>
              </a:rPr>
              <a:t> </a:t>
            </a:r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/ to </a:t>
            </a:r>
            <a:r>
              <a:rPr lang="pt-BR" sz="1200" b="1" dirty="0" err="1">
                <a:solidFill>
                  <a:schemeClr val="bg2">
                    <a:lumMod val="50000"/>
                  </a:schemeClr>
                </a:solidFill>
                <a:latin typeface="system-ui"/>
              </a:rPr>
              <a:t>loose</a:t>
            </a:r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 – </a:t>
            </a:r>
            <a:r>
              <a:rPr lang="pt-BR" sz="1200" b="1" dirty="0" err="1">
                <a:solidFill>
                  <a:schemeClr val="bg2">
                    <a:lumMod val="50000"/>
                  </a:schemeClr>
                </a:solidFill>
                <a:latin typeface="system-ui"/>
              </a:rPr>
              <a:t>lost</a:t>
            </a:r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 </a:t>
            </a:r>
            <a:r>
              <a:rPr lang="pt-BR" sz="1200" dirty="0">
                <a:solidFill>
                  <a:srgbClr val="7030A0"/>
                </a:solidFill>
                <a:latin typeface="system-ui"/>
              </a:rPr>
              <a:t>		         - </a:t>
            </a:r>
            <a:r>
              <a:rPr lang="pt-BR" sz="1200" dirty="0">
                <a:solidFill>
                  <a:srgbClr val="1EB241"/>
                </a:solidFill>
                <a:latin typeface="system-ui"/>
              </a:rPr>
              <a:t>Vestir</a:t>
            </a:r>
            <a:r>
              <a:rPr lang="pt-BR" sz="1200" b="0" i="0" dirty="0">
                <a:solidFill>
                  <a:srgbClr val="1EB241"/>
                </a:solidFill>
                <a:effectLst/>
                <a:latin typeface="system-ui"/>
              </a:rPr>
              <a:t> </a:t>
            </a:r>
            <a:r>
              <a:rPr lang="pt-BR" sz="1200" b="0" i="0" dirty="0">
                <a:solidFill>
                  <a:srgbClr val="7030A0"/>
                </a:solidFill>
                <a:effectLst/>
                <a:latin typeface="system-ui"/>
              </a:rPr>
              <a:t>/ </a:t>
            </a:r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to </a:t>
            </a:r>
            <a:r>
              <a:rPr lang="pt-BR" sz="1200" b="1" dirty="0" err="1">
                <a:solidFill>
                  <a:schemeClr val="bg2">
                    <a:lumMod val="50000"/>
                  </a:schemeClr>
                </a:solidFill>
                <a:latin typeface="system-ui"/>
              </a:rPr>
              <a:t>wear</a:t>
            </a:r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 - </a:t>
            </a:r>
            <a:r>
              <a:rPr lang="pt-BR" sz="1200" b="1" dirty="0" err="1">
                <a:solidFill>
                  <a:schemeClr val="bg2">
                    <a:lumMod val="50000"/>
                  </a:schemeClr>
                </a:solidFill>
                <a:latin typeface="system-ui"/>
              </a:rPr>
              <a:t>wore</a:t>
            </a:r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	</a:t>
            </a:r>
          </a:p>
          <a:p>
            <a:pPr marL="171450" indent="-171450">
              <a:buFontTx/>
              <a:buChar char="-"/>
            </a:pPr>
            <a:r>
              <a:rPr lang="pt-BR" sz="1200" dirty="0">
                <a:solidFill>
                  <a:srgbClr val="1EB241"/>
                </a:solidFill>
                <a:latin typeface="system-ui"/>
              </a:rPr>
              <a:t>Voar </a:t>
            </a:r>
            <a:r>
              <a:rPr lang="pt-BR" sz="1200" dirty="0">
                <a:solidFill>
                  <a:srgbClr val="7030A0"/>
                </a:solidFill>
                <a:latin typeface="system-ui"/>
              </a:rPr>
              <a:t>/ </a:t>
            </a:r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to </a:t>
            </a:r>
            <a:r>
              <a:rPr lang="pt-BR" sz="1200" b="1" dirty="0" err="1">
                <a:solidFill>
                  <a:schemeClr val="bg2">
                    <a:lumMod val="50000"/>
                  </a:schemeClr>
                </a:solidFill>
                <a:latin typeface="system-ui"/>
              </a:rPr>
              <a:t>fly</a:t>
            </a:r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 - </a:t>
            </a:r>
            <a:r>
              <a:rPr lang="pt-BR" sz="1200" b="1" dirty="0" err="1">
                <a:solidFill>
                  <a:schemeClr val="bg2">
                    <a:lumMod val="50000"/>
                  </a:schemeClr>
                </a:solidFill>
                <a:latin typeface="system-ui"/>
              </a:rPr>
              <a:t>flew</a:t>
            </a:r>
            <a:r>
              <a:rPr lang="pt-BR" sz="1200" dirty="0">
                <a:solidFill>
                  <a:srgbClr val="7030A0"/>
                </a:solidFill>
                <a:latin typeface="system-ui"/>
              </a:rPr>
              <a:t>		         -</a:t>
            </a:r>
            <a:r>
              <a:rPr lang="pt-BR" sz="1200" dirty="0">
                <a:solidFill>
                  <a:srgbClr val="1EB241"/>
                </a:solidFill>
                <a:latin typeface="system-ui"/>
              </a:rPr>
              <a:t> Comer </a:t>
            </a:r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/ to </a:t>
            </a:r>
            <a:r>
              <a:rPr lang="pt-BR" sz="1200" b="1" dirty="0" err="1">
                <a:solidFill>
                  <a:schemeClr val="bg2">
                    <a:lumMod val="50000"/>
                  </a:schemeClr>
                </a:solidFill>
                <a:latin typeface="system-ui"/>
              </a:rPr>
              <a:t>eat</a:t>
            </a:r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 - ate	</a:t>
            </a:r>
          </a:p>
          <a:p>
            <a:pPr marL="171450" indent="-171450">
              <a:buFontTx/>
              <a:buChar char="-"/>
            </a:pPr>
            <a:r>
              <a:rPr lang="pt-BR" sz="1200" dirty="0">
                <a:solidFill>
                  <a:srgbClr val="1EB241"/>
                </a:solidFill>
                <a:latin typeface="system-ui"/>
              </a:rPr>
              <a:t>Pegar </a:t>
            </a:r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/ to catch - </a:t>
            </a:r>
            <a:r>
              <a:rPr lang="pt-BR" sz="1200" b="1" dirty="0" err="1">
                <a:solidFill>
                  <a:schemeClr val="bg2">
                    <a:lumMod val="50000"/>
                  </a:schemeClr>
                </a:solidFill>
                <a:latin typeface="system-ui"/>
              </a:rPr>
              <a:t>caught</a:t>
            </a:r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	</a:t>
            </a:r>
            <a:r>
              <a:rPr lang="pt-BR" sz="1200" b="0" i="0" dirty="0">
                <a:solidFill>
                  <a:srgbClr val="7030A0"/>
                </a:solidFill>
                <a:effectLst/>
                <a:latin typeface="system-ui"/>
              </a:rPr>
              <a:t>	         </a:t>
            </a:r>
            <a:r>
              <a:rPr lang="pt-BR" sz="1200" dirty="0">
                <a:solidFill>
                  <a:srgbClr val="7030A0"/>
                </a:solidFill>
                <a:latin typeface="system-ui"/>
              </a:rPr>
              <a:t>- </a:t>
            </a:r>
            <a:r>
              <a:rPr lang="pt-BR" sz="1200" dirty="0">
                <a:solidFill>
                  <a:srgbClr val="1EB241"/>
                </a:solidFill>
                <a:latin typeface="system-ui"/>
              </a:rPr>
              <a:t>Correr</a:t>
            </a:r>
            <a:r>
              <a:rPr lang="pt-BR" sz="1200" dirty="0">
                <a:solidFill>
                  <a:srgbClr val="7030A0"/>
                </a:solidFill>
                <a:latin typeface="system-ui"/>
              </a:rPr>
              <a:t> </a:t>
            </a:r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/ to run - </a:t>
            </a:r>
            <a:r>
              <a:rPr lang="pt-BR" sz="1200" b="1" dirty="0" err="1">
                <a:solidFill>
                  <a:schemeClr val="bg2">
                    <a:lumMod val="50000"/>
                  </a:schemeClr>
                </a:solidFill>
                <a:latin typeface="system-ui"/>
              </a:rPr>
              <a:t>ran</a:t>
            </a:r>
            <a:endParaRPr lang="pt-BR" sz="1200" b="1" dirty="0">
              <a:solidFill>
                <a:schemeClr val="bg2">
                  <a:lumMod val="50000"/>
                </a:schemeClr>
              </a:solidFill>
              <a:latin typeface="system-ui"/>
            </a:endParaRPr>
          </a:p>
          <a:p>
            <a:pPr marL="171450" indent="-171450">
              <a:buFontTx/>
              <a:buChar char="-"/>
            </a:pPr>
            <a:r>
              <a:rPr lang="pt-BR" sz="1200" dirty="0">
                <a:solidFill>
                  <a:srgbClr val="1EB241"/>
                </a:solidFill>
                <a:latin typeface="system-ui"/>
              </a:rPr>
              <a:t>Nada</a:t>
            </a:r>
            <a:r>
              <a:rPr lang="pt-BR" sz="1200" dirty="0">
                <a:solidFill>
                  <a:srgbClr val="7030A0"/>
                </a:solidFill>
                <a:latin typeface="system-ui"/>
              </a:rPr>
              <a:t> </a:t>
            </a:r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/ to </a:t>
            </a:r>
            <a:r>
              <a:rPr lang="pt-BR" sz="1200" b="1" dirty="0" err="1">
                <a:solidFill>
                  <a:schemeClr val="bg2">
                    <a:lumMod val="50000"/>
                  </a:schemeClr>
                </a:solidFill>
                <a:latin typeface="system-ui"/>
              </a:rPr>
              <a:t>swim</a:t>
            </a:r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 - </a:t>
            </a:r>
            <a:r>
              <a:rPr lang="pt-BR" sz="1200" b="1" dirty="0" err="1">
                <a:solidFill>
                  <a:schemeClr val="bg2">
                    <a:lumMod val="50000"/>
                  </a:schemeClr>
                </a:solidFill>
                <a:latin typeface="system-ui"/>
              </a:rPr>
              <a:t>swam</a:t>
            </a:r>
            <a:r>
              <a:rPr lang="pt-BR" sz="1200" dirty="0">
                <a:solidFill>
                  <a:srgbClr val="7030A0"/>
                </a:solidFill>
                <a:latin typeface="system-ui"/>
              </a:rPr>
              <a:t>		         - </a:t>
            </a:r>
            <a:r>
              <a:rPr lang="pt-BR" sz="1200" dirty="0">
                <a:solidFill>
                  <a:srgbClr val="1EB241"/>
                </a:solidFill>
                <a:latin typeface="system-ui"/>
              </a:rPr>
              <a:t>Fazer</a:t>
            </a:r>
            <a:r>
              <a:rPr lang="pt-BR" sz="1200" dirty="0">
                <a:solidFill>
                  <a:srgbClr val="7030A0"/>
                </a:solidFill>
                <a:latin typeface="system-ui"/>
              </a:rPr>
              <a:t> </a:t>
            </a:r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/ to do - did</a:t>
            </a:r>
            <a:r>
              <a:rPr lang="pt-BR" sz="1200" dirty="0">
                <a:solidFill>
                  <a:srgbClr val="7030A0"/>
                </a:solidFill>
                <a:latin typeface="system-ui"/>
              </a:rPr>
              <a:t>		</a:t>
            </a:r>
          </a:p>
          <a:p>
            <a:pPr marL="171450" indent="-171450">
              <a:buFontTx/>
              <a:buChar char="-"/>
            </a:pPr>
            <a:r>
              <a:rPr lang="pt-BR" sz="1200" dirty="0">
                <a:solidFill>
                  <a:srgbClr val="7030A0"/>
                </a:solidFill>
                <a:latin typeface="system-ui"/>
              </a:rPr>
              <a:t> </a:t>
            </a:r>
            <a:r>
              <a:rPr lang="pt-BR" sz="1200" dirty="0">
                <a:solidFill>
                  <a:srgbClr val="1EB241"/>
                </a:solidFill>
                <a:latin typeface="system-ui"/>
              </a:rPr>
              <a:t>Comprar</a:t>
            </a:r>
            <a:r>
              <a:rPr lang="pt-BR" sz="1200" dirty="0">
                <a:solidFill>
                  <a:srgbClr val="7030A0"/>
                </a:solidFill>
                <a:latin typeface="system-ui"/>
              </a:rPr>
              <a:t> </a:t>
            </a:r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/ to </a:t>
            </a:r>
            <a:r>
              <a:rPr lang="pt-BR" sz="1200" b="1" dirty="0" err="1">
                <a:solidFill>
                  <a:schemeClr val="bg2">
                    <a:lumMod val="50000"/>
                  </a:schemeClr>
                </a:solidFill>
                <a:latin typeface="system-ui"/>
              </a:rPr>
              <a:t>buy</a:t>
            </a:r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 - </a:t>
            </a:r>
            <a:r>
              <a:rPr lang="pt-BR" sz="1200" b="1" dirty="0" err="1">
                <a:solidFill>
                  <a:schemeClr val="bg2">
                    <a:lumMod val="50000"/>
                  </a:schemeClr>
                </a:solidFill>
                <a:latin typeface="system-ui"/>
              </a:rPr>
              <a:t>bought</a:t>
            </a:r>
            <a:endParaRPr lang="pt-BR" sz="1200" b="1" dirty="0">
              <a:solidFill>
                <a:schemeClr val="bg2">
                  <a:lumMod val="50000"/>
                </a:schemeClr>
              </a:solidFill>
              <a:latin typeface="system-ui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74C1FBD-AC80-4196-B7E8-CEBC33D0F6B8}"/>
              </a:ext>
            </a:extLst>
          </p:cNvPr>
          <p:cNvSpPr txBox="1"/>
          <p:nvPr/>
        </p:nvSpPr>
        <p:spPr>
          <a:xfrm>
            <a:off x="2563477" y="650737"/>
            <a:ext cx="7409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rgbClr val="002060"/>
                </a:solidFill>
              </a:rPr>
              <a:t>VIDEO 1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9033238B-DBB8-46E3-804A-05D74935F9D0}"/>
              </a:ext>
            </a:extLst>
          </p:cNvPr>
          <p:cNvSpPr txBox="1"/>
          <p:nvPr/>
        </p:nvSpPr>
        <p:spPr>
          <a:xfrm>
            <a:off x="4776294" y="5203850"/>
            <a:ext cx="7409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rgbClr val="002060"/>
                </a:solidFill>
              </a:rPr>
              <a:t>VIDEO 2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9C490184-0943-4FDE-B388-207C32A1A2A2}"/>
              </a:ext>
            </a:extLst>
          </p:cNvPr>
          <p:cNvSpPr txBox="1"/>
          <p:nvPr/>
        </p:nvSpPr>
        <p:spPr>
          <a:xfrm>
            <a:off x="205256" y="1749203"/>
            <a:ext cx="1419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1EB241"/>
                </a:solidFill>
                <a:latin typeface="system-ui"/>
              </a:rPr>
              <a:t>ARTIGO DEFINIDO?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761BE370-E173-46E0-A29A-2F346F96032F}"/>
              </a:ext>
            </a:extLst>
          </p:cNvPr>
          <p:cNvSpPr txBox="1"/>
          <p:nvPr/>
        </p:nvSpPr>
        <p:spPr>
          <a:xfrm>
            <a:off x="128351" y="2006704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system-ui"/>
              </a:rPr>
              <a:t>(</a:t>
            </a:r>
            <a:r>
              <a:rPr lang="pt-BR" sz="1200" b="1" dirty="0">
                <a:latin typeface="system-ui"/>
              </a:rPr>
              <a:t>1:30s</a:t>
            </a:r>
            <a:r>
              <a:rPr lang="pt-BR" sz="1200" dirty="0">
                <a:latin typeface="system-ui"/>
              </a:rPr>
              <a:t>) </a:t>
            </a:r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The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B0201D0-A150-48E2-B330-448E819E9BF4}"/>
              </a:ext>
            </a:extLst>
          </p:cNvPr>
          <p:cNvSpPr txBox="1"/>
          <p:nvPr/>
        </p:nvSpPr>
        <p:spPr>
          <a:xfrm>
            <a:off x="141669" y="2250625"/>
            <a:ext cx="17413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1EB241"/>
                </a:solidFill>
                <a:latin typeface="system-ui"/>
              </a:rPr>
              <a:t> ARTIGOS INDEFINIDOS?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346CE842-7445-4335-9FBD-9EF9E04D611D}"/>
              </a:ext>
            </a:extLst>
          </p:cNvPr>
          <p:cNvSpPr txBox="1"/>
          <p:nvPr/>
        </p:nvSpPr>
        <p:spPr>
          <a:xfrm>
            <a:off x="117832" y="2552609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system-ui"/>
              </a:rPr>
              <a:t>(</a:t>
            </a:r>
            <a:r>
              <a:rPr lang="pt-BR" sz="1200" b="1" dirty="0">
                <a:latin typeface="system-ui"/>
              </a:rPr>
              <a:t>1:50s</a:t>
            </a:r>
            <a:r>
              <a:rPr lang="pt-BR" sz="1200" dirty="0">
                <a:latin typeface="system-ui"/>
              </a:rPr>
              <a:t>) </a:t>
            </a:r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A &amp; AN</a:t>
            </a:r>
            <a:endParaRPr lang="pt-BR" sz="1200" dirty="0">
              <a:solidFill>
                <a:schemeClr val="bg1">
                  <a:lumMod val="50000"/>
                </a:schemeClr>
              </a:solidFill>
              <a:latin typeface="system-ui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132FD2A-E4FC-4D2C-8A2D-4563647DC117}"/>
              </a:ext>
            </a:extLst>
          </p:cNvPr>
          <p:cNvSpPr txBox="1"/>
          <p:nvPr/>
        </p:nvSpPr>
        <p:spPr>
          <a:xfrm>
            <a:off x="92944" y="2852711"/>
            <a:ext cx="19784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system-ui"/>
              </a:rPr>
              <a:t>(2:00s) </a:t>
            </a:r>
            <a:r>
              <a:rPr lang="pt-BR" sz="1200" b="1" dirty="0">
                <a:solidFill>
                  <a:srgbClr val="1EB241"/>
                </a:solidFill>
                <a:latin typeface="system-ui"/>
              </a:rPr>
              <a:t>Quando sabemos </a:t>
            </a:r>
          </a:p>
          <a:p>
            <a:r>
              <a:rPr lang="pt-BR" sz="1200" b="1" dirty="0">
                <a:solidFill>
                  <a:srgbClr val="1EB241"/>
                </a:solidFill>
                <a:latin typeface="system-ui"/>
              </a:rPr>
              <a:t>o que Estamos falando, usamos </a:t>
            </a:r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THE.</a:t>
            </a:r>
          </a:p>
          <a:p>
            <a:pPr marL="171450" indent="-171450">
              <a:buFontTx/>
              <a:buChar char="-"/>
            </a:pPr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Give me THE BOOK. </a:t>
            </a:r>
          </a:p>
          <a:p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- </a:t>
            </a:r>
            <a:endParaRPr lang="pt-BR" sz="1200" b="1" dirty="0">
              <a:solidFill>
                <a:srgbClr val="7030A0"/>
              </a:solidFill>
              <a:latin typeface="system-ui"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F7F5C6C-4303-4827-8F79-F91EFDB264D7}"/>
              </a:ext>
            </a:extLst>
          </p:cNvPr>
          <p:cNvSpPr txBox="1"/>
          <p:nvPr/>
        </p:nvSpPr>
        <p:spPr>
          <a:xfrm>
            <a:off x="125893" y="3831331"/>
            <a:ext cx="207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system-ui"/>
              </a:rPr>
              <a:t>(2:17s) </a:t>
            </a:r>
            <a:r>
              <a:rPr lang="pt-BR" sz="1200" b="1" dirty="0">
                <a:solidFill>
                  <a:srgbClr val="1EB241"/>
                </a:solidFill>
                <a:latin typeface="system-ui"/>
              </a:rPr>
              <a:t>No sentido mais </a:t>
            </a:r>
          </a:p>
          <a:p>
            <a:r>
              <a:rPr lang="pt-BR" sz="1200" b="1" dirty="0">
                <a:solidFill>
                  <a:srgbClr val="1EB241"/>
                </a:solidFill>
                <a:latin typeface="system-ui"/>
              </a:rPr>
              <a:t>vago,  usamos  </a:t>
            </a:r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A / AN</a:t>
            </a:r>
          </a:p>
          <a:p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- Give me A BOOK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4FD1FFC3-203F-46F1-AEC6-ACAFF0643BF1}"/>
              </a:ext>
            </a:extLst>
          </p:cNvPr>
          <p:cNvSpPr txBox="1"/>
          <p:nvPr/>
        </p:nvSpPr>
        <p:spPr>
          <a:xfrm>
            <a:off x="2120097" y="1039595"/>
            <a:ext cx="17218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1EB241"/>
                </a:solidFill>
                <a:latin typeface="system-ui"/>
              </a:rPr>
              <a:t>CASOS ESPECÍFICOS THE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5FAD2E61-BF93-4C0E-BFAF-9B2543EC8246}"/>
              </a:ext>
            </a:extLst>
          </p:cNvPr>
          <p:cNvSpPr txBox="1"/>
          <p:nvPr/>
        </p:nvSpPr>
        <p:spPr>
          <a:xfrm>
            <a:off x="1811339" y="1363029"/>
            <a:ext cx="2295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system-ui"/>
              </a:rPr>
              <a:t>(</a:t>
            </a:r>
            <a:r>
              <a:rPr lang="pt-BR" sz="1200" b="1" dirty="0">
                <a:latin typeface="system-ui"/>
              </a:rPr>
              <a:t>2:45s</a:t>
            </a:r>
            <a:r>
              <a:rPr lang="pt-BR" sz="1200" dirty="0">
                <a:latin typeface="system-ui"/>
              </a:rPr>
              <a:t>) </a:t>
            </a:r>
            <a:r>
              <a:rPr lang="pt-BR" sz="1200" b="1" dirty="0">
                <a:solidFill>
                  <a:srgbClr val="1EB241"/>
                </a:solidFill>
                <a:latin typeface="system-ui"/>
              </a:rPr>
              <a:t>Só existe 01 no mundo:</a:t>
            </a:r>
          </a:p>
          <a:p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- THE </a:t>
            </a:r>
            <a:r>
              <a:rPr lang="pt-BR" sz="1200" b="1" dirty="0" err="1">
                <a:solidFill>
                  <a:schemeClr val="bg2">
                    <a:lumMod val="50000"/>
                  </a:schemeClr>
                </a:solidFill>
                <a:latin typeface="system-ui"/>
              </a:rPr>
              <a:t>pope</a:t>
            </a:r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 is Coming to Ireland.</a:t>
            </a:r>
          </a:p>
          <a:p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- THE </a:t>
            </a:r>
            <a:r>
              <a:rPr lang="pt-BR" sz="1200" b="1" dirty="0" err="1">
                <a:solidFill>
                  <a:schemeClr val="bg2">
                    <a:lumMod val="50000"/>
                  </a:schemeClr>
                </a:solidFill>
                <a:latin typeface="system-ui"/>
              </a:rPr>
              <a:t>moon</a:t>
            </a:r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 is </a:t>
            </a:r>
            <a:r>
              <a:rPr lang="pt-BR" sz="1200" b="1" dirty="0" err="1">
                <a:solidFill>
                  <a:schemeClr val="bg2">
                    <a:lumMod val="50000"/>
                  </a:schemeClr>
                </a:solidFill>
                <a:latin typeface="system-ui"/>
              </a:rPr>
              <a:t>shining</a:t>
            </a:r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 </a:t>
            </a:r>
            <a:r>
              <a:rPr lang="pt-BR" sz="1200" b="1" dirty="0" err="1">
                <a:solidFill>
                  <a:schemeClr val="bg2">
                    <a:lumMod val="50000"/>
                  </a:schemeClr>
                </a:solidFill>
                <a:latin typeface="system-ui"/>
              </a:rPr>
              <a:t>tonight</a:t>
            </a:r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.</a:t>
            </a:r>
          </a:p>
          <a:p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- I </a:t>
            </a:r>
            <a:r>
              <a:rPr lang="pt-BR" sz="1200" b="1" dirty="0" err="1">
                <a:solidFill>
                  <a:schemeClr val="bg2">
                    <a:lumMod val="50000"/>
                  </a:schemeClr>
                </a:solidFill>
                <a:latin typeface="system-ui"/>
              </a:rPr>
              <a:t>live</a:t>
            </a:r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 next to THE </a:t>
            </a:r>
            <a:r>
              <a:rPr lang="pt-BR" sz="1200" b="1" dirty="0" err="1">
                <a:solidFill>
                  <a:schemeClr val="bg2">
                    <a:lumMod val="50000"/>
                  </a:schemeClr>
                </a:solidFill>
                <a:latin typeface="system-ui"/>
              </a:rPr>
              <a:t>train</a:t>
            </a:r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 </a:t>
            </a:r>
            <a:r>
              <a:rPr lang="pt-BR" sz="1200" b="1" dirty="0" err="1">
                <a:solidFill>
                  <a:schemeClr val="bg2">
                    <a:lumMod val="50000"/>
                  </a:schemeClr>
                </a:solidFill>
                <a:latin typeface="system-ui"/>
              </a:rPr>
              <a:t>station</a:t>
            </a:r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.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32A1CB29-872A-4CA4-96B7-37A02495E662}"/>
              </a:ext>
            </a:extLst>
          </p:cNvPr>
          <p:cNvSpPr txBox="1"/>
          <p:nvPr/>
        </p:nvSpPr>
        <p:spPr>
          <a:xfrm>
            <a:off x="1811339" y="2302642"/>
            <a:ext cx="2530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system-ui"/>
              </a:rPr>
              <a:t>(</a:t>
            </a:r>
            <a:r>
              <a:rPr lang="pt-BR" sz="1200" b="1" dirty="0">
                <a:latin typeface="system-ui"/>
              </a:rPr>
              <a:t>3:10s</a:t>
            </a:r>
            <a:r>
              <a:rPr lang="pt-BR" sz="1200" dirty="0">
                <a:latin typeface="system-ui"/>
              </a:rPr>
              <a:t>) </a:t>
            </a:r>
            <a:r>
              <a:rPr lang="pt-BR" sz="1200" b="1" dirty="0">
                <a:solidFill>
                  <a:srgbClr val="1EB241"/>
                </a:solidFill>
                <a:latin typeface="system-ui"/>
              </a:rPr>
              <a:t>Falando de todos:</a:t>
            </a:r>
          </a:p>
          <a:p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- THE </a:t>
            </a:r>
            <a:r>
              <a:rPr lang="pt-BR" sz="1200" b="1" dirty="0" err="1">
                <a:solidFill>
                  <a:schemeClr val="bg2">
                    <a:lumMod val="50000"/>
                  </a:schemeClr>
                </a:solidFill>
                <a:latin typeface="system-ui"/>
              </a:rPr>
              <a:t>dolphin</a:t>
            </a:r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 is a very </a:t>
            </a:r>
            <a:r>
              <a:rPr lang="pt-BR" sz="1200" b="1" dirty="0" err="1">
                <a:solidFill>
                  <a:schemeClr val="bg2">
                    <a:lumMod val="50000"/>
                  </a:schemeClr>
                </a:solidFill>
                <a:latin typeface="system-ui"/>
              </a:rPr>
              <a:t>clever</a:t>
            </a:r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 animal.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BF22506D-21D3-4028-B176-A1B7B0868D73}"/>
              </a:ext>
            </a:extLst>
          </p:cNvPr>
          <p:cNvSpPr txBox="1"/>
          <p:nvPr/>
        </p:nvSpPr>
        <p:spPr>
          <a:xfrm>
            <a:off x="1846375" y="2923211"/>
            <a:ext cx="2262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system-ui"/>
              </a:rPr>
              <a:t>(</a:t>
            </a:r>
            <a:r>
              <a:rPr lang="pt-BR" sz="1200" b="1" dirty="0">
                <a:latin typeface="system-ui"/>
              </a:rPr>
              <a:t>3:30s</a:t>
            </a:r>
            <a:r>
              <a:rPr lang="pt-BR" sz="1200" dirty="0">
                <a:latin typeface="system-ui"/>
              </a:rPr>
              <a:t>) </a:t>
            </a:r>
            <a:r>
              <a:rPr lang="pt-BR" sz="1200" b="1" dirty="0">
                <a:solidFill>
                  <a:srgbClr val="1EB241"/>
                </a:solidFill>
                <a:latin typeface="system-ui"/>
              </a:rPr>
              <a:t>Instrumentos musicais:</a:t>
            </a:r>
          </a:p>
          <a:p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- Edu plays the </a:t>
            </a:r>
            <a:r>
              <a:rPr lang="pt-BR" sz="1200" b="1" dirty="0" err="1">
                <a:solidFill>
                  <a:schemeClr val="bg2">
                    <a:lumMod val="50000"/>
                  </a:schemeClr>
                </a:solidFill>
                <a:latin typeface="system-ui"/>
              </a:rPr>
              <a:t>guitar</a:t>
            </a:r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 really well.</a:t>
            </a:r>
          </a:p>
          <a:p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- I would love to play the piano.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C97352D8-C0CF-4F10-AD54-CD85C7CD4DF9}"/>
              </a:ext>
            </a:extLst>
          </p:cNvPr>
          <p:cNvSpPr txBox="1"/>
          <p:nvPr/>
        </p:nvSpPr>
        <p:spPr>
          <a:xfrm>
            <a:off x="1841084" y="3595594"/>
            <a:ext cx="2215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system-ui"/>
              </a:rPr>
              <a:t>(</a:t>
            </a:r>
            <a:r>
              <a:rPr lang="pt-BR" sz="1200" b="1" dirty="0">
                <a:latin typeface="system-ui"/>
              </a:rPr>
              <a:t>4:08s</a:t>
            </a:r>
            <a:r>
              <a:rPr lang="pt-BR" sz="1200" dirty="0">
                <a:latin typeface="system-ui"/>
              </a:rPr>
              <a:t>) </a:t>
            </a:r>
            <a:r>
              <a:rPr lang="pt-BR" sz="1200" b="1" dirty="0">
                <a:solidFill>
                  <a:srgbClr val="1EB241"/>
                </a:solidFill>
                <a:latin typeface="system-ui"/>
              </a:rPr>
              <a:t>Nunca usamos com </a:t>
            </a:r>
          </a:p>
          <a:p>
            <a:r>
              <a:rPr lang="pt-BR" sz="1200" b="1" dirty="0">
                <a:solidFill>
                  <a:srgbClr val="1EB241"/>
                </a:solidFill>
                <a:latin typeface="system-ui"/>
              </a:rPr>
              <a:t>nomes</a:t>
            </a:r>
            <a:r>
              <a:rPr lang="pt-BR" sz="1200" b="1" dirty="0">
                <a:solidFill>
                  <a:srgbClr val="7030A0"/>
                </a:solidFill>
                <a:latin typeface="system-ui"/>
              </a:rPr>
              <a:t> </a:t>
            </a:r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próprios</a:t>
            </a:r>
            <a:r>
              <a:rPr lang="pt-BR" sz="1200" b="1" dirty="0">
                <a:solidFill>
                  <a:srgbClr val="7030A0"/>
                </a:solidFill>
                <a:latin typeface="system-ui"/>
              </a:rPr>
              <a:t>:</a:t>
            </a:r>
          </a:p>
          <a:p>
            <a:pPr marL="171450" indent="-171450">
              <a:buFontTx/>
              <a:buChar char="-"/>
            </a:pPr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Mariah Carey is </a:t>
            </a:r>
            <a:r>
              <a:rPr lang="pt-BR" sz="1200" b="1" dirty="0" err="1">
                <a:solidFill>
                  <a:schemeClr val="bg2">
                    <a:lumMod val="50000"/>
                  </a:schemeClr>
                </a:solidFill>
                <a:latin typeface="system-ui"/>
              </a:rPr>
              <a:t>playing</a:t>
            </a:r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 in SP.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430D19C-F3FA-4F4B-8E12-04EEDFF817C0}"/>
              </a:ext>
            </a:extLst>
          </p:cNvPr>
          <p:cNvSpPr txBox="1"/>
          <p:nvPr/>
        </p:nvSpPr>
        <p:spPr>
          <a:xfrm>
            <a:off x="1844288" y="4312425"/>
            <a:ext cx="2359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system-ui"/>
              </a:rPr>
              <a:t>(</a:t>
            </a:r>
            <a:r>
              <a:rPr lang="pt-BR" sz="1200" b="1" dirty="0">
                <a:latin typeface="system-ui"/>
              </a:rPr>
              <a:t>4:20s</a:t>
            </a:r>
            <a:r>
              <a:rPr lang="pt-BR" sz="1200" dirty="0">
                <a:latin typeface="system-ui"/>
              </a:rPr>
              <a:t>) </a:t>
            </a:r>
            <a:r>
              <a:rPr lang="pt-BR" sz="1200" b="1" dirty="0">
                <a:solidFill>
                  <a:srgbClr val="1EB241"/>
                </a:solidFill>
                <a:latin typeface="system-ui"/>
              </a:rPr>
              <a:t>Banda ou nome no </a:t>
            </a:r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plural</a:t>
            </a:r>
            <a:r>
              <a:rPr lang="pt-BR" sz="1200" b="1" dirty="0">
                <a:solidFill>
                  <a:srgbClr val="7030A0"/>
                </a:solidFill>
                <a:latin typeface="system-ui"/>
              </a:rPr>
              <a:t>:</a:t>
            </a:r>
            <a:endParaRPr lang="pt-BR" sz="1200" b="1" dirty="0">
              <a:solidFill>
                <a:schemeClr val="bg2">
                  <a:lumMod val="50000"/>
                </a:schemeClr>
              </a:solidFill>
              <a:latin typeface="system-ui"/>
            </a:endParaRPr>
          </a:p>
          <a:p>
            <a:pPr marL="171450" indent="-171450">
              <a:buFontTx/>
              <a:buChar char="-"/>
            </a:pPr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The Rolling Stones </a:t>
            </a:r>
            <a:r>
              <a:rPr lang="pt-BR" sz="1200" b="1" dirty="0" err="1">
                <a:solidFill>
                  <a:schemeClr val="bg2">
                    <a:lumMod val="50000"/>
                  </a:schemeClr>
                </a:solidFill>
                <a:latin typeface="system-ui"/>
              </a:rPr>
              <a:t>played</a:t>
            </a:r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 in RJ </a:t>
            </a:r>
          </a:p>
          <a:p>
            <a:r>
              <a:rPr lang="pt-BR" sz="1200" b="1" dirty="0" err="1">
                <a:solidFill>
                  <a:schemeClr val="bg2">
                    <a:lumMod val="50000"/>
                  </a:schemeClr>
                </a:solidFill>
                <a:latin typeface="system-ui"/>
              </a:rPr>
              <a:t>last</a:t>
            </a:r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 </a:t>
            </a:r>
            <a:r>
              <a:rPr lang="pt-BR" sz="1200" b="1" dirty="0" err="1">
                <a:solidFill>
                  <a:schemeClr val="bg2">
                    <a:lumMod val="50000"/>
                  </a:schemeClr>
                </a:solidFill>
                <a:latin typeface="system-ui"/>
              </a:rPr>
              <a:t>week</a:t>
            </a:r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.</a:t>
            </a:r>
            <a:endParaRPr lang="pt-BR" sz="1200" b="1" dirty="0">
              <a:solidFill>
                <a:srgbClr val="7030A0"/>
              </a:solidFill>
              <a:latin typeface="system-ui"/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258AF0FC-9EBA-46A5-975B-E4BCDD7E6912}"/>
              </a:ext>
            </a:extLst>
          </p:cNvPr>
          <p:cNvSpPr txBox="1"/>
          <p:nvPr/>
        </p:nvSpPr>
        <p:spPr>
          <a:xfrm>
            <a:off x="1841084" y="5001981"/>
            <a:ext cx="2137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system-ui"/>
              </a:rPr>
              <a:t>(</a:t>
            </a:r>
            <a:r>
              <a:rPr lang="pt-BR" sz="1200" b="1" dirty="0">
                <a:latin typeface="system-ui"/>
              </a:rPr>
              <a:t>4:33s</a:t>
            </a:r>
            <a:r>
              <a:rPr lang="pt-BR" sz="1200" dirty="0">
                <a:latin typeface="system-ui"/>
              </a:rPr>
              <a:t>) </a:t>
            </a:r>
            <a:r>
              <a:rPr lang="pt-BR" sz="1200" b="1" dirty="0">
                <a:solidFill>
                  <a:srgbClr val="1EB241"/>
                </a:solidFill>
                <a:latin typeface="system-ui"/>
              </a:rPr>
              <a:t>Países no Singular:</a:t>
            </a:r>
          </a:p>
          <a:p>
            <a:r>
              <a:rPr lang="pt-BR" sz="1200" b="1" dirty="0">
                <a:solidFill>
                  <a:srgbClr val="7030A0"/>
                </a:solidFill>
                <a:latin typeface="system-ui"/>
              </a:rPr>
              <a:t>- </a:t>
            </a:r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Ireland is a very cold country.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A244CF08-A4CA-4D24-A736-59601875ADB9}"/>
              </a:ext>
            </a:extLst>
          </p:cNvPr>
          <p:cNvSpPr txBox="1"/>
          <p:nvPr/>
        </p:nvSpPr>
        <p:spPr>
          <a:xfrm>
            <a:off x="1841084" y="5561477"/>
            <a:ext cx="24617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system-ui"/>
              </a:rPr>
              <a:t>(</a:t>
            </a:r>
            <a:r>
              <a:rPr lang="pt-BR" sz="1200" b="1" dirty="0">
                <a:latin typeface="system-ui"/>
              </a:rPr>
              <a:t>4:45s</a:t>
            </a:r>
            <a:r>
              <a:rPr lang="pt-BR" sz="1200" dirty="0">
                <a:latin typeface="system-ui"/>
              </a:rPr>
              <a:t>) </a:t>
            </a:r>
            <a:r>
              <a:rPr lang="pt-BR" sz="1200" b="1" dirty="0">
                <a:solidFill>
                  <a:srgbClr val="1EB241"/>
                </a:solidFill>
                <a:latin typeface="system-ui"/>
              </a:rPr>
              <a:t>Países com nomes no Plural</a:t>
            </a:r>
            <a:r>
              <a:rPr lang="pt-BR" sz="1200" b="1" dirty="0">
                <a:solidFill>
                  <a:srgbClr val="7030A0"/>
                </a:solidFill>
                <a:latin typeface="system-ui"/>
              </a:rPr>
              <a:t>:</a:t>
            </a:r>
          </a:p>
          <a:p>
            <a:pPr marL="171450" indent="-171450">
              <a:buFontTx/>
              <a:buChar char="-"/>
            </a:pPr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The United States of </a:t>
            </a:r>
            <a:r>
              <a:rPr lang="pt-BR" sz="1200" b="1" dirty="0" err="1">
                <a:solidFill>
                  <a:schemeClr val="bg2">
                    <a:lumMod val="50000"/>
                  </a:schemeClr>
                </a:solidFill>
                <a:latin typeface="system-ui"/>
              </a:rPr>
              <a:t>America</a:t>
            </a:r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The </a:t>
            </a:r>
            <a:r>
              <a:rPr lang="pt-BR" sz="1200" b="1" dirty="0" err="1">
                <a:solidFill>
                  <a:schemeClr val="bg2">
                    <a:lumMod val="50000"/>
                  </a:schemeClr>
                </a:solidFill>
                <a:latin typeface="system-ui"/>
              </a:rPr>
              <a:t>Netherlands</a:t>
            </a:r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 </a:t>
            </a:r>
            <a:r>
              <a:rPr lang="pt-BR" sz="1100" b="1" i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(Países baixos)</a:t>
            </a:r>
            <a:endParaRPr lang="pt-BR" sz="1200" b="1" i="1" dirty="0">
              <a:solidFill>
                <a:schemeClr val="bg2">
                  <a:lumMod val="50000"/>
                </a:schemeClr>
              </a:solidFill>
              <a:latin typeface="system-ui"/>
            </a:endParaRPr>
          </a:p>
          <a:p>
            <a:pPr marL="171450" indent="-171450">
              <a:buFontTx/>
              <a:buChar char="-"/>
            </a:pPr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The </a:t>
            </a:r>
            <a:r>
              <a:rPr lang="pt-BR" sz="1200" b="1" dirty="0" err="1">
                <a:solidFill>
                  <a:schemeClr val="bg2">
                    <a:lumMod val="50000"/>
                  </a:schemeClr>
                </a:solidFill>
                <a:latin typeface="system-ui"/>
              </a:rPr>
              <a:t>Philippines</a:t>
            </a:r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 is a very </a:t>
            </a:r>
            <a:r>
              <a:rPr lang="pt-BR" sz="1200" b="1" dirty="0" err="1">
                <a:solidFill>
                  <a:schemeClr val="bg2">
                    <a:lumMod val="50000"/>
                  </a:schemeClr>
                </a:solidFill>
                <a:latin typeface="system-ui"/>
              </a:rPr>
              <a:t>warm</a:t>
            </a:r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 </a:t>
            </a:r>
          </a:p>
          <a:p>
            <a:pPr marL="171450" indent="-171450">
              <a:buFontTx/>
              <a:buChar char="-"/>
            </a:pPr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country</a:t>
            </a:r>
            <a:r>
              <a:rPr lang="pt-BR" sz="1100" b="1" i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.(caloroso)</a:t>
            </a:r>
            <a:endParaRPr lang="pt-BR" sz="1200" b="1" i="1" dirty="0">
              <a:solidFill>
                <a:schemeClr val="bg2">
                  <a:lumMod val="50000"/>
                </a:schemeClr>
              </a:solidFill>
              <a:latin typeface="system-ui"/>
            </a:endParaRP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96476E2E-6A75-4708-9E8C-212D6764DC52}"/>
              </a:ext>
            </a:extLst>
          </p:cNvPr>
          <p:cNvSpPr txBox="1"/>
          <p:nvPr/>
        </p:nvSpPr>
        <p:spPr>
          <a:xfrm>
            <a:off x="4382612" y="1061840"/>
            <a:ext cx="1895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1EB241"/>
                </a:solidFill>
                <a:latin typeface="system-ui"/>
              </a:rPr>
              <a:t>CASOS ESPECÍFICOS A / AN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3B614A45-1A55-4A5E-B35E-F6E9827654D9}"/>
              </a:ext>
            </a:extLst>
          </p:cNvPr>
          <p:cNvSpPr txBox="1"/>
          <p:nvPr/>
        </p:nvSpPr>
        <p:spPr>
          <a:xfrm>
            <a:off x="4238604" y="1317078"/>
            <a:ext cx="2550698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system-ui"/>
              </a:rPr>
              <a:t>(</a:t>
            </a:r>
            <a:r>
              <a:rPr lang="pt-BR" sz="1200" b="1" dirty="0">
                <a:latin typeface="system-ui"/>
              </a:rPr>
              <a:t>5:08s</a:t>
            </a:r>
            <a:r>
              <a:rPr lang="pt-BR" sz="1200" dirty="0">
                <a:latin typeface="system-ui"/>
              </a:rPr>
              <a:t>) </a:t>
            </a:r>
            <a:r>
              <a:rPr lang="pt-BR" sz="1200" b="1" dirty="0">
                <a:solidFill>
                  <a:srgbClr val="1EB241"/>
                </a:solidFill>
                <a:latin typeface="system-ui"/>
              </a:rPr>
              <a:t>Alguém dentro de um grupo:</a:t>
            </a:r>
          </a:p>
          <a:p>
            <a:r>
              <a:rPr lang="pt-BR" sz="105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- She is A </a:t>
            </a:r>
            <a:r>
              <a:rPr lang="pt-BR" sz="1050" b="1" dirty="0" err="1">
                <a:solidFill>
                  <a:schemeClr val="bg2">
                    <a:lumMod val="50000"/>
                  </a:schemeClr>
                </a:solidFill>
                <a:latin typeface="system-ui"/>
              </a:rPr>
              <a:t>student</a:t>
            </a:r>
            <a:r>
              <a:rPr lang="pt-BR" sz="105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 at </a:t>
            </a:r>
            <a:r>
              <a:rPr lang="pt-BR" sz="1050" b="1" dirty="0" err="1">
                <a:solidFill>
                  <a:schemeClr val="bg2">
                    <a:lumMod val="50000"/>
                  </a:schemeClr>
                </a:solidFill>
                <a:latin typeface="system-ui"/>
              </a:rPr>
              <a:t>Cambrige</a:t>
            </a:r>
            <a:r>
              <a:rPr lang="pt-BR" sz="105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 </a:t>
            </a:r>
            <a:r>
              <a:rPr lang="pt-BR" sz="1050" b="1" dirty="0" err="1">
                <a:solidFill>
                  <a:schemeClr val="bg2">
                    <a:lumMod val="50000"/>
                  </a:schemeClr>
                </a:solidFill>
                <a:latin typeface="system-ui"/>
              </a:rPr>
              <a:t>University</a:t>
            </a:r>
            <a:r>
              <a:rPr lang="pt-BR" sz="105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.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89A0FCF0-D3C3-4560-856C-DD9577825507}"/>
              </a:ext>
            </a:extLst>
          </p:cNvPr>
          <p:cNvSpPr txBox="1"/>
          <p:nvPr/>
        </p:nvSpPr>
        <p:spPr>
          <a:xfrm>
            <a:off x="4248863" y="1773434"/>
            <a:ext cx="19813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system-ui"/>
              </a:rPr>
              <a:t>(5</a:t>
            </a:r>
            <a:r>
              <a:rPr lang="pt-BR" sz="1200" b="1" dirty="0">
                <a:latin typeface="system-ui"/>
              </a:rPr>
              <a:t>:20s</a:t>
            </a:r>
            <a:r>
              <a:rPr lang="pt-BR" sz="1200" dirty="0">
                <a:solidFill>
                  <a:srgbClr val="1EB241"/>
                </a:solidFill>
                <a:latin typeface="system-ui"/>
              </a:rPr>
              <a:t>) </a:t>
            </a:r>
            <a:r>
              <a:rPr lang="pt-BR" sz="1200" b="1" dirty="0">
                <a:solidFill>
                  <a:srgbClr val="1EB241"/>
                </a:solidFill>
                <a:latin typeface="system-ui"/>
              </a:rPr>
              <a:t>Profissão de alguém:</a:t>
            </a:r>
          </a:p>
          <a:p>
            <a:pPr marL="171450" indent="-171450">
              <a:buFontTx/>
              <a:buChar char="-"/>
            </a:pPr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He is A </a:t>
            </a:r>
            <a:r>
              <a:rPr lang="pt-BR" sz="1200" b="1" dirty="0" err="1">
                <a:solidFill>
                  <a:schemeClr val="bg2">
                    <a:lumMod val="50000"/>
                  </a:schemeClr>
                </a:solidFill>
                <a:latin typeface="system-ui"/>
              </a:rPr>
              <a:t>doctor</a:t>
            </a:r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She is A </a:t>
            </a:r>
            <a:r>
              <a:rPr lang="pt-BR" sz="1200" b="1" dirty="0" err="1">
                <a:solidFill>
                  <a:schemeClr val="bg2">
                    <a:lumMod val="50000"/>
                  </a:schemeClr>
                </a:solidFill>
                <a:latin typeface="system-ui"/>
              </a:rPr>
              <a:t>teacher</a:t>
            </a:r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He is An </a:t>
            </a:r>
            <a:r>
              <a:rPr lang="pt-BR" sz="1200" b="1" dirty="0" err="1">
                <a:solidFill>
                  <a:schemeClr val="bg2">
                    <a:lumMod val="50000"/>
                  </a:schemeClr>
                </a:solidFill>
                <a:latin typeface="system-ui"/>
              </a:rPr>
              <a:t>architect</a:t>
            </a:r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.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4E8E9C89-2832-4166-9595-47C0741AC997}"/>
              </a:ext>
            </a:extLst>
          </p:cNvPr>
          <p:cNvSpPr txBox="1"/>
          <p:nvPr/>
        </p:nvSpPr>
        <p:spPr>
          <a:xfrm>
            <a:off x="4256175" y="2621372"/>
            <a:ext cx="2348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system-ui"/>
              </a:rPr>
              <a:t>(5</a:t>
            </a:r>
            <a:r>
              <a:rPr lang="pt-BR" sz="1200" b="1" dirty="0">
                <a:latin typeface="system-ui"/>
              </a:rPr>
              <a:t>:28s</a:t>
            </a:r>
            <a:r>
              <a:rPr lang="pt-BR" sz="1200" dirty="0">
                <a:latin typeface="system-ui"/>
              </a:rPr>
              <a:t>) </a:t>
            </a:r>
            <a:r>
              <a:rPr lang="pt-BR" sz="1200" b="1" dirty="0">
                <a:solidFill>
                  <a:srgbClr val="1EB241"/>
                </a:solidFill>
                <a:latin typeface="system-ui"/>
              </a:rPr>
              <a:t>Coisas genéricas:</a:t>
            </a:r>
          </a:p>
          <a:p>
            <a:pPr marL="171450" indent="-171450">
              <a:buFontTx/>
              <a:buChar char="-"/>
            </a:pPr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A </a:t>
            </a:r>
            <a:r>
              <a:rPr lang="pt-BR" sz="1200" b="1" dirty="0" err="1">
                <a:solidFill>
                  <a:schemeClr val="bg2">
                    <a:lumMod val="50000"/>
                  </a:schemeClr>
                </a:solidFill>
                <a:latin typeface="system-ui"/>
              </a:rPr>
              <a:t>man</a:t>
            </a:r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 needs </a:t>
            </a:r>
            <a:r>
              <a:rPr lang="pt-BR" sz="1200" b="1" dirty="0" err="1">
                <a:solidFill>
                  <a:schemeClr val="bg2">
                    <a:lumMod val="50000"/>
                  </a:schemeClr>
                </a:solidFill>
                <a:latin typeface="system-ui"/>
              </a:rPr>
              <a:t>eat</a:t>
            </a:r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A </a:t>
            </a:r>
            <a:r>
              <a:rPr lang="pt-BR" sz="1200" b="1" dirty="0" err="1">
                <a:solidFill>
                  <a:schemeClr val="bg2">
                    <a:lumMod val="50000"/>
                  </a:schemeClr>
                </a:solidFill>
                <a:latin typeface="system-ui"/>
              </a:rPr>
              <a:t>cat</a:t>
            </a:r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 likes to </a:t>
            </a:r>
            <a:r>
              <a:rPr lang="pt-BR" sz="1200" b="1" dirty="0" err="1">
                <a:solidFill>
                  <a:schemeClr val="bg2">
                    <a:lumMod val="50000"/>
                  </a:schemeClr>
                </a:solidFill>
                <a:latin typeface="system-ui"/>
              </a:rPr>
              <a:t>cuddle</a:t>
            </a:r>
            <a:r>
              <a:rPr lang="pt-BR" sz="1100" b="1" i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.(chamego)</a:t>
            </a:r>
            <a:endParaRPr lang="pt-BR" sz="1200" b="1" i="1" dirty="0">
              <a:solidFill>
                <a:schemeClr val="bg2">
                  <a:lumMod val="50000"/>
                </a:schemeClr>
              </a:solidFill>
              <a:latin typeface="system-ui"/>
            </a:endParaRP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6BB737BE-4BDD-4814-91B7-400F5728E76C}"/>
              </a:ext>
            </a:extLst>
          </p:cNvPr>
          <p:cNvSpPr txBox="1"/>
          <p:nvPr/>
        </p:nvSpPr>
        <p:spPr>
          <a:xfrm>
            <a:off x="4406919" y="3467147"/>
            <a:ext cx="1627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1EB241"/>
                </a:solidFill>
                <a:latin typeface="system-ui"/>
              </a:rPr>
              <a:t>QUANDO USAR A / AN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728ED30B-A008-4A5D-A1B4-D0A9BDB3744A}"/>
              </a:ext>
            </a:extLst>
          </p:cNvPr>
          <p:cNvSpPr txBox="1"/>
          <p:nvPr/>
        </p:nvSpPr>
        <p:spPr>
          <a:xfrm>
            <a:off x="4279511" y="3810581"/>
            <a:ext cx="19488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system-ui"/>
              </a:rPr>
              <a:t>(</a:t>
            </a:r>
            <a:r>
              <a:rPr lang="pt-BR" sz="1200" b="1" dirty="0">
                <a:latin typeface="system-ui"/>
              </a:rPr>
              <a:t>5:08s</a:t>
            </a:r>
            <a:r>
              <a:rPr lang="pt-BR" sz="1200" dirty="0">
                <a:latin typeface="system-ui"/>
              </a:rPr>
              <a:t>) </a:t>
            </a:r>
            <a:r>
              <a:rPr lang="pt-BR" sz="1200" b="1" dirty="0">
                <a:solidFill>
                  <a:srgbClr val="1EB241"/>
                </a:solidFill>
                <a:latin typeface="system-ui"/>
              </a:rPr>
              <a:t>Começou c/ som de </a:t>
            </a:r>
          </a:p>
          <a:p>
            <a:r>
              <a:rPr lang="pt-BR" sz="1200" b="1" dirty="0">
                <a:solidFill>
                  <a:srgbClr val="1EB241"/>
                </a:solidFill>
                <a:latin typeface="system-ui"/>
              </a:rPr>
              <a:t>- Consoante eu uso </a:t>
            </a:r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A</a:t>
            </a:r>
          </a:p>
          <a:p>
            <a:pPr marL="171450" indent="-171450">
              <a:buFontTx/>
              <a:buChar char="-"/>
            </a:pPr>
            <a:r>
              <a:rPr lang="pt-BR" sz="1200" b="1" dirty="0">
                <a:solidFill>
                  <a:srgbClr val="1EB241"/>
                </a:solidFill>
                <a:latin typeface="system-ui"/>
              </a:rPr>
              <a:t>Vogal eu uso </a:t>
            </a:r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NA</a:t>
            </a:r>
          </a:p>
          <a:p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 AN hour</a:t>
            </a:r>
          </a:p>
          <a:p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A </a:t>
            </a:r>
            <a:r>
              <a:rPr lang="pt-BR" sz="1200" b="1" dirty="0" err="1">
                <a:solidFill>
                  <a:schemeClr val="bg2">
                    <a:lumMod val="50000"/>
                  </a:schemeClr>
                </a:solidFill>
                <a:latin typeface="system-ui"/>
              </a:rPr>
              <a:t>user</a:t>
            </a:r>
            <a:endParaRPr lang="pt-BR" sz="1050" b="1" dirty="0">
              <a:solidFill>
                <a:schemeClr val="bg2">
                  <a:lumMod val="50000"/>
                </a:schemeClr>
              </a:solidFill>
              <a:latin typeface="system-ui"/>
            </a:endParaRP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200A8A4D-37F2-480E-9DA8-6C266CA760F7}"/>
              </a:ext>
            </a:extLst>
          </p:cNvPr>
          <p:cNvSpPr txBox="1"/>
          <p:nvPr/>
        </p:nvSpPr>
        <p:spPr>
          <a:xfrm>
            <a:off x="4366132" y="5576333"/>
            <a:ext cx="1584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1EB241"/>
                </a:solidFill>
                <a:latin typeface="system-ui"/>
              </a:rPr>
              <a:t>THERE IS / THERE ARE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1C8EB700-15C0-4B54-A35E-4684C00CE1F0}"/>
              </a:ext>
            </a:extLst>
          </p:cNvPr>
          <p:cNvSpPr txBox="1"/>
          <p:nvPr/>
        </p:nvSpPr>
        <p:spPr>
          <a:xfrm>
            <a:off x="4385774" y="5876029"/>
            <a:ext cx="2303259" cy="117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200" b="1" dirty="0">
                <a:solidFill>
                  <a:srgbClr val="1EB241"/>
                </a:solidFill>
                <a:latin typeface="system-ui"/>
              </a:rPr>
              <a:t>Singular: </a:t>
            </a:r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There is </a:t>
            </a:r>
            <a:endParaRPr lang="pt-BR" sz="1200" b="1" dirty="0">
              <a:solidFill>
                <a:srgbClr val="7030A0"/>
              </a:solidFill>
              <a:latin typeface="system-ui"/>
            </a:endParaRPr>
          </a:p>
          <a:p>
            <a:pPr>
              <a:lnSpc>
                <a:spcPct val="150000"/>
              </a:lnSpc>
            </a:pPr>
            <a:r>
              <a:rPr lang="pt-BR" sz="1200" b="1" dirty="0">
                <a:solidFill>
                  <a:srgbClr val="1EB241"/>
                </a:solidFill>
                <a:latin typeface="system-ui"/>
              </a:rPr>
              <a:t>Plural: </a:t>
            </a:r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There are</a:t>
            </a:r>
          </a:p>
          <a:p>
            <a:pPr>
              <a:lnSpc>
                <a:spcPct val="150000"/>
              </a:lnSpc>
            </a:pPr>
            <a:r>
              <a:rPr lang="pt-BR" sz="1200" b="1" dirty="0">
                <a:solidFill>
                  <a:srgbClr val="1EB241"/>
                </a:solidFill>
                <a:latin typeface="system-ui"/>
              </a:rPr>
              <a:t>Negativa: </a:t>
            </a:r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There is not / isn’t</a:t>
            </a:r>
          </a:p>
          <a:p>
            <a:pPr>
              <a:lnSpc>
                <a:spcPct val="150000"/>
              </a:lnSpc>
            </a:pPr>
            <a:r>
              <a:rPr lang="pt-BR" sz="1200" b="1" dirty="0">
                <a:solidFill>
                  <a:srgbClr val="1EB241"/>
                </a:solidFill>
                <a:latin typeface="system-ui"/>
              </a:rPr>
              <a:t>Interrogativa: </a:t>
            </a:r>
            <a:r>
              <a:rPr lang="pt-BR" sz="12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Is there / Are there</a:t>
            </a:r>
          </a:p>
        </p:txBody>
      </p:sp>
    </p:spTree>
    <p:extLst>
      <p:ext uri="{BB962C8B-B14F-4D97-AF65-F5344CB8AC3E}">
        <p14:creationId xmlns:p14="http://schemas.microsoft.com/office/powerpoint/2010/main" val="3676509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rgbClr val="1EB2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8FC28DF-3ABB-4289-8C7E-0E7AF99DE991}"/>
              </a:ext>
            </a:extLst>
          </p:cNvPr>
          <p:cNvSpPr/>
          <p:nvPr/>
        </p:nvSpPr>
        <p:spPr>
          <a:xfrm>
            <a:off x="259621" y="1008952"/>
            <a:ext cx="1146876" cy="297626"/>
          </a:xfrm>
          <a:prstGeom prst="roundRect">
            <a:avLst/>
          </a:prstGeom>
          <a:solidFill>
            <a:srgbClr val="1EB241"/>
          </a:solidFill>
          <a:ln>
            <a:solidFill>
              <a:srgbClr val="1EB24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REPETITION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16672958-B162-45BD-B119-1F39E5AF426D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rgbClr val="1EB241"/>
          </a:solidFill>
          <a:ln>
            <a:solidFill>
              <a:srgbClr val="1EB24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329739B-6B8A-4FF0-B17C-1041A626E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896" y="872851"/>
            <a:ext cx="571685" cy="571685"/>
          </a:xfrm>
          <a:prstGeom prst="rect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515C37C3-7BB5-4AF5-B3E4-4F7E42C2B09F}"/>
              </a:ext>
            </a:extLst>
          </p:cNvPr>
          <p:cNvSpPr/>
          <p:nvPr/>
        </p:nvSpPr>
        <p:spPr>
          <a:xfrm>
            <a:off x="152400" y="9398860"/>
            <a:ext cx="6553199" cy="281231"/>
          </a:xfrm>
          <a:prstGeom prst="rect">
            <a:avLst/>
          </a:prstGeom>
          <a:solidFill>
            <a:srgbClr val="1EB241"/>
          </a:solidFill>
          <a:ln>
            <a:solidFill>
              <a:srgbClr val="1EB2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2 - 8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418F5F9-36BB-4CB9-A667-9E2336366F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09" t="19161" r="34376" b="16312"/>
          <a:stretch/>
        </p:blipFill>
        <p:spPr>
          <a:xfrm>
            <a:off x="446567" y="1522800"/>
            <a:ext cx="6018028" cy="4537576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2FA48C50-BD14-455F-B29A-84BF89A0F43D}"/>
              </a:ext>
            </a:extLst>
          </p:cNvPr>
          <p:cNvSpPr txBox="1"/>
          <p:nvPr/>
        </p:nvSpPr>
        <p:spPr>
          <a:xfrm>
            <a:off x="830966" y="6256587"/>
            <a:ext cx="4929788" cy="2833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200" dirty="0">
                <a:solidFill>
                  <a:srgbClr val="212529"/>
                </a:solidFill>
                <a:latin typeface="system-ui"/>
              </a:rPr>
              <a:t>There are seven people in the picture.  TRUE / FALSE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212529"/>
                </a:solidFill>
                <a:latin typeface="system-ui"/>
              </a:rPr>
              <a:t>2.       There is a cat on a chair.  TRUE / FALSE </a:t>
            </a:r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en-US" sz="1200" dirty="0">
                <a:solidFill>
                  <a:srgbClr val="212529"/>
                </a:solidFill>
                <a:latin typeface="system-ui"/>
              </a:rPr>
              <a:t>There is a woman standing behind a sofa.  TRUE / FALSE </a:t>
            </a:r>
          </a:p>
          <a:p>
            <a:pPr marL="342900" indent="-342900">
              <a:lnSpc>
                <a:spcPct val="150000"/>
              </a:lnSpc>
              <a:buAutoNum type="arabicPeriod" startAt="4"/>
            </a:pPr>
            <a:r>
              <a:rPr lang="en-US" sz="1200" dirty="0">
                <a:solidFill>
                  <a:srgbClr val="212529"/>
                </a:solidFill>
                <a:latin typeface="system-ui"/>
              </a:rPr>
              <a:t>There aren’t any cups on the table.  TRUE / FALSE </a:t>
            </a:r>
          </a:p>
          <a:p>
            <a:pPr marL="342900" indent="-342900">
              <a:lnSpc>
                <a:spcPct val="150000"/>
              </a:lnSpc>
              <a:buAutoNum type="arabicPeriod" startAt="5"/>
            </a:pPr>
            <a:r>
              <a:rPr lang="en-US" sz="1200" dirty="0">
                <a:solidFill>
                  <a:srgbClr val="212529"/>
                </a:solidFill>
                <a:latin typeface="system-ui"/>
              </a:rPr>
              <a:t>There are some books under the coffee table.  TRUE / FALSE</a:t>
            </a:r>
          </a:p>
          <a:p>
            <a:pPr marL="342900" indent="-342900">
              <a:lnSpc>
                <a:spcPct val="150000"/>
              </a:lnSpc>
              <a:buAutoNum type="arabicPeriod" startAt="6"/>
            </a:pPr>
            <a:r>
              <a:rPr lang="en-US" sz="1200" dirty="0">
                <a:solidFill>
                  <a:srgbClr val="212529"/>
                </a:solidFill>
                <a:latin typeface="system-ui"/>
              </a:rPr>
              <a:t>There is a small chair in front of the coffee table.  TRUE / FALSE </a:t>
            </a:r>
          </a:p>
          <a:p>
            <a:pPr marL="342900" indent="-342900">
              <a:lnSpc>
                <a:spcPct val="150000"/>
              </a:lnSpc>
              <a:buAutoNum type="arabicPeriod" startAt="6"/>
            </a:pPr>
            <a:r>
              <a:rPr lang="en-US" sz="1200" dirty="0">
                <a:solidFill>
                  <a:srgbClr val="212529"/>
                </a:solidFill>
                <a:latin typeface="system-ui"/>
              </a:rPr>
              <a:t>There aren’t any children in the living room.  TRUE / FALSE </a:t>
            </a:r>
          </a:p>
          <a:p>
            <a:pPr marL="342900" indent="-342900">
              <a:lnSpc>
                <a:spcPct val="150000"/>
              </a:lnSpc>
              <a:buAutoNum type="arabicPeriod" startAt="6"/>
            </a:pPr>
            <a:r>
              <a:rPr lang="en-US" sz="1200" dirty="0">
                <a:solidFill>
                  <a:srgbClr val="212529"/>
                </a:solidFill>
                <a:latin typeface="system-ui"/>
              </a:rPr>
              <a:t>There are some flowers in front of a man.  TRUE / FALSE </a:t>
            </a:r>
          </a:p>
          <a:p>
            <a:pPr marL="342900" indent="-342900">
              <a:lnSpc>
                <a:spcPct val="150000"/>
              </a:lnSpc>
              <a:buAutoNum type="arabicPeriod" startAt="6"/>
            </a:pPr>
            <a:r>
              <a:rPr lang="en-US" sz="1200" dirty="0">
                <a:solidFill>
                  <a:srgbClr val="212529"/>
                </a:solidFill>
                <a:latin typeface="system-ui"/>
              </a:rPr>
              <a:t>There is a fan in the picture.  TRUE / FALSE </a:t>
            </a:r>
          </a:p>
          <a:p>
            <a:pPr marL="342900" indent="-342900">
              <a:lnSpc>
                <a:spcPct val="150000"/>
              </a:lnSpc>
              <a:buAutoNum type="arabicPeriod" startAt="6"/>
            </a:pPr>
            <a:r>
              <a:rPr lang="en-US" sz="1200" dirty="0">
                <a:solidFill>
                  <a:srgbClr val="212529"/>
                </a:solidFill>
                <a:latin typeface="system-ui"/>
              </a:rPr>
              <a:t> There is a small dog next to a chair.  TRUE / FALSE 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7FE3167-63BB-4ACE-8CD5-FC527766D1C0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1EB241"/>
                </a:solidFill>
              </a:rPr>
              <a:t>Lesson 05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710B4764-C386-41F6-B072-A2B5133C89A0}"/>
              </a:ext>
            </a:extLst>
          </p:cNvPr>
          <p:cNvSpPr txBox="1"/>
          <p:nvPr/>
        </p:nvSpPr>
        <p:spPr>
          <a:xfrm>
            <a:off x="4312849" y="671224"/>
            <a:ext cx="1964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rgbClr val="1EB24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Articles</a:t>
            </a:r>
            <a:r>
              <a:rPr lang="pt-BR" sz="1400" i="1" dirty="0">
                <a:solidFill>
                  <a:srgbClr val="1EB24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There is / are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FBCDDE8-C24B-4D4D-AADE-644B7FD21799}"/>
              </a:ext>
            </a:extLst>
          </p:cNvPr>
          <p:cNvSpPr txBox="1"/>
          <p:nvPr/>
        </p:nvSpPr>
        <p:spPr>
          <a:xfrm>
            <a:off x="611084" y="1404142"/>
            <a:ext cx="34005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1EB241"/>
                </a:solidFill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sz="1200" b="1" i="1" dirty="0">
                <a:solidFill>
                  <a:srgbClr val="1EB241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) Olhe a imagem e decida se é Verdade ou Falso</a:t>
            </a:r>
            <a:endParaRPr lang="pt-BR" sz="1100" dirty="0">
              <a:solidFill>
                <a:srgbClr val="1EB241"/>
              </a:solidFill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02A26B5-3829-4D2E-961C-BF3376C4B454}"/>
              </a:ext>
            </a:extLst>
          </p:cNvPr>
          <p:cNvCxnSpPr>
            <a:cxnSpLocks/>
          </p:cNvCxnSpPr>
          <p:nvPr/>
        </p:nvCxnSpPr>
        <p:spPr>
          <a:xfrm>
            <a:off x="3609581" y="6457950"/>
            <a:ext cx="402026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70D4B3F2-B492-4DAF-9527-09D66E41DEA7}"/>
              </a:ext>
            </a:extLst>
          </p:cNvPr>
          <p:cNvCxnSpPr>
            <a:cxnSpLocks/>
          </p:cNvCxnSpPr>
          <p:nvPr/>
        </p:nvCxnSpPr>
        <p:spPr>
          <a:xfrm>
            <a:off x="3227987" y="6734175"/>
            <a:ext cx="402026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8EDB06DF-56AD-43C8-8DD8-EE426B80746D}"/>
              </a:ext>
            </a:extLst>
          </p:cNvPr>
          <p:cNvCxnSpPr>
            <a:cxnSpLocks/>
          </p:cNvCxnSpPr>
          <p:nvPr/>
        </p:nvCxnSpPr>
        <p:spPr>
          <a:xfrm>
            <a:off x="4418580" y="7010400"/>
            <a:ext cx="402026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73D70EC7-4532-49D7-9431-088E0F261DD4}"/>
              </a:ext>
            </a:extLst>
          </p:cNvPr>
          <p:cNvCxnSpPr>
            <a:cxnSpLocks/>
          </p:cNvCxnSpPr>
          <p:nvPr/>
        </p:nvCxnSpPr>
        <p:spPr>
          <a:xfrm>
            <a:off x="3458169" y="7286625"/>
            <a:ext cx="402026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5C663933-AECE-4F0D-8DF7-F983983341F2}"/>
              </a:ext>
            </a:extLst>
          </p:cNvPr>
          <p:cNvCxnSpPr>
            <a:cxnSpLocks/>
          </p:cNvCxnSpPr>
          <p:nvPr/>
        </p:nvCxnSpPr>
        <p:spPr>
          <a:xfrm>
            <a:off x="4619593" y="7572375"/>
            <a:ext cx="402026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8B97D48B-D4B1-4400-A70E-42C0A9CA0B3D}"/>
              </a:ext>
            </a:extLst>
          </p:cNvPr>
          <p:cNvCxnSpPr>
            <a:cxnSpLocks/>
          </p:cNvCxnSpPr>
          <p:nvPr/>
        </p:nvCxnSpPr>
        <p:spPr>
          <a:xfrm>
            <a:off x="4812037" y="7848600"/>
            <a:ext cx="402026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809C1196-707A-41DB-8035-5C67EBFC25B3}"/>
              </a:ext>
            </a:extLst>
          </p:cNvPr>
          <p:cNvCxnSpPr>
            <a:cxnSpLocks/>
          </p:cNvCxnSpPr>
          <p:nvPr/>
        </p:nvCxnSpPr>
        <p:spPr>
          <a:xfrm>
            <a:off x="4016554" y="8124825"/>
            <a:ext cx="402026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F39594B7-BE31-4C72-97CD-269953433484}"/>
              </a:ext>
            </a:extLst>
          </p:cNvPr>
          <p:cNvCxnSpPr>
            <a:cxnSpLocks/>
          </p:cNvCxnSpPr>
          <p:nvPr/>
        </p:nvCxnSpPr>
        <p:spPr>
          <a:xfrm>
            <a:off x="3860195" y="8372475"/>
            <a:ext cx="402026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685216F2-4FBF-437C-B167-0A681980DEEB}"/>
              </a:ext>
            </a:extLst>
          </p:cNvPr>
          <p:cNvCxnSpPr>
            <a:cxnSpLocks/>
          </p:cNvCxnSpPr>
          <p:nvPr/>
        </p:nvCxnSpPr>
        <p:spPr>
          <a:xfrm>
            <a:off x="3535687" y="8658225"/>
            <a:ext cx="402026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087021C8-0953-42F1-B664-80990A395C5F}"/>
              </a:ext>
            </a:extLst>
          </p:cNvPr>
          <p:cNvCxnSpPr>
            <a:cxnSpLocks/>
          </p:cNvCxnSpPr>
          <p:nvPr/>
        </p:nvCxnSpPr>
        <p:spPr>
          <a:xfrm>
            <a:off x="3458169" y="8943975"/>
            <a:ext cx="402026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142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6CF2955-0AEB-40E3-8CD6-7D3DA46062E6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rgbClr val="1EB241"/>
          </a:solidFill>
          <a:ln>
            <a:solidFill>
              <a:srgbClr val="1EB24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rgbClr val="1EB2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99EF2AB-7465-486B-8F64-1E13F4571FD0}"/>
              </a:ext>
            </a:extLst>
          </p:cNvPr>
          <p:cNvSpPr txBox="1"/>
          <p:nvPr/>
        </p:nvSpPr>
        <p:spPr>
          <a:xfrm>
            <a:off x="2302833" y="852584"/>
            <a:ext cx="5766177" cy="479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pt-BR" sz="1200" b="1" i="1" dirty="0">
                <a:solidFill>
                  <a:srgbClr val="1EB241"/>
                </a:solidFill>
                <a:latin typeface="system-ui"/>
                <a:ea typeface="Times New Roman" panose="02020603050405020304" pitchFamily="18" charset="0"/>
              </a:rPr>
              <a:t>4</a:t>
            </a:r>
            <a:r>
              <a:rPr lang="pt-BR" sz="1200" b="1" i="1" dirty="0">
                <a:solidFill>
                  <a:srgbClr val="1EB241"/>
                </a:solidFill>
                <a:effectLst/>
                <a:latin typeface="system-ui"/>
                <a:ea typeface="Times New Roman" panose="02020603050405020304" pitchFamily="18" charset="0"/>
              </a:rPr>
              <a:t>) </a:t>
            </a:r>
            <a:r>
              <a:rPr lang="pt-BR" sz="1200" b="1" i="1" dirty="0">
                <a:solidFill>
                  <a:srgbClr val="1EB241"/>
                </a:solidFill>
                <a:latin typeface="system-ui"/>
                <a:ea typeface="Times New Roman" panose="02020603050405020304" pitchFamily="18" charset="0"/>
              </a:rPr>
              <a:t>Ouça as frases no site e complete as frases abaixo</a:t>
            </a:r>
            <a:r>
              <a:rPr lang="pt-BR" sz="1200" b="1" i="1" dirty="0">
                <a:solidFill>
                  <a:srgbClr val="1EB241"/>
                </a:solidFill>
                <a:effectLst/>
                <a:latin typeface="system-ui"/>
                <a:ea typeface="Times New Roman" panose="02020603050405020304" pitchFamily="18" charset="0"/>
              </a:rPr>
              <a:t>: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A797F58A-E55E-4490-A0DC-F8600D008A00}"/>
              </a:ext>
            </a:extLst>
          </p:cNvPr>
          <p:cNvSpPr/>
          <p:nvPr/>
        </p:nvSpPr>
        <p:spPr>
          <a:xfrm>
            <a:off x="311804" y="996936"/>
            <a:ext cx="1146876" cy="297626"/>
          </a:xfrm>
          <a:prstGeom prst="roundRect">
            <a:avLst/>
          </a:prstGeom>
          <a:solidFill>
            <a:srgbClr val="1EB241"/>
          </a:solidFill>
          <a:ln>
            <a:solidFill>
              <a:srgbClr val="1EB24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QUESTIONS</a:t>
            </a:r>
            <a:endParaRPr lang="pt-BR" sz="14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C078BA3-2C95-4EEE-9767-BF15A7C71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812" y="878776"/>
            <a:ext cx="570832" cy="570832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EA07481A-0589-4AC6-AB61-95FE62F06AD0}"/>
              </a:ext>
            </a:extLst>
          </p:cNvPr>
          <p:cNvSpPr/>
          <p:nvPr/>
        </p:nvSpPr>
        <p:spPr>
          <a:xfrm>
            <a:off x="152400" y="9398860"/>
            <a:ext cx="6553199" cy="290703"/>
          </a:xfrm>
          <a:prstGeom prst="rect">
            <a:avLst/>
          </a:prstGeom>
          <a:solidFill>
            <a:srgbClr val="1EB241"/>
          </a:solidFill>
          <a:ln>
            <a:solidFill>
              <a:srgbClr val="1EB2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3 - 8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D94880B8-1FC6-4F3F-B541-2B8A6271868D}"/>
              </a:ext>
            </a:extLst>
          </p:cNvPr>
          <p:cNvGrpSpPr/>
          <p:nvPr/>
        </p:nvGrpSpPr>
        <p:grpSpPr>
          <a:xfrm>
            <a:off x="347900" y="1538216"/>
            <a:ext cx="6040558" cy="7315180"/>
            <a:chOff x="347900" y="1538216"/>
            <a:chExt cx="6040558" cy="7315180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2D822058-EDD1-4AFC-B7D6-283F5E1BF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8914" t="27720" r="36821" b="17966"/>
            <a:stretch/>
          </p:blipFill>
          <p:spPr>
            <a:xfrm>
              <a:off x="573434" y="1538216"/>
              <a:ext cx="5766178" cy="3977860"/>
            </a:xfrm>
            <a:prstGeom prst="rect">
              <a:avLst/>
            </a:prstGeom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FA306ABC-C8DB-4265-A93C-5B378F03F0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6990" t="29798" r="35878" b="23888"/>
            <a:stretch/>
          </p:blipFill>
          <p:spPr>
            <a:xfrm>
              <a:off x="347900" y="5516076"/>
              <a:ext cx="6040558" cy="3337320"/>
            </a:xfrm>
            <a:prstGeom prst="rect">
              <a:avLst/>
            </a:prstGeom>
          </p:spPr>
        </p:pic>
      </p:grp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DBACA63-EB4B-487F-AA30-1A177B690C72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1EB241"/>
                </a:solidFill>
              </a:rPr>
              <a:t>Lesson 05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81CDDC9-E320-449A-B2E1-750866185E3A}"/>
              </a:ext>
            </a:extLst>
          </p:cNvPr>
          <p:cNvSpPr txBox="1"/>
          <p:nvPr/>
        </p:nvSpPr>
        <p:spPr>
          <a:xfrm>
            <a:off x="4312849" y="671224"/>
            <a:ext cx="1964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rgbClr val="1EB24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Articles</a:t>
            </a:r>
            <a:r>
              <a:rPr lang="pt-BR" sz="1400" i="1" dirty="0">
                <a:solidFill>
                  <a:srgbClr val="1EB24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There is / are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658477CB-749F-4152-B82A-D217C5879CF4}"/>
              </a:ext>
            </a:extLst>
          </p:cNvPr>
          <p:cNvGrpSpPr/>
          <p:nvPr/>
        </p:nvGrpSpPr>
        <p:grpSpPr>
          <a:xfrm>
            <a:off x="885242" y="2801822"/>
            <a:ext cx="171450" cy="161399"/>
            <a:chOff x="1000125" y="2886601"/>
            <a:chExt cx="171450" cy="161399"/>
          </a:xfrm>
        </p:grpSpPr>
        <p:cxnSp>
          <p:nvCxnSpPr>
            <p:cNvPr id="3" name="Conector reto 2">
              <a:extLst>
                <a:ext uri="{FF2B5EF4-FFF2-40B4-BE49-F238E27FC236}">
                  <a16:creationId xmlns:a16="http://schemas.microsoft.com/office/drawing/2014/main" id="{A7629CDB-345F-4387-9A1D-A56E64B77FCF}"/>
                </a:ext>
              </a:extLst>
            </p:cNvPr>
            <p:cNvCxnSpPr>
              <a:cxnSpLocks/>
            </p:cNvCxnSpPr>
            <p:nvPr/>
          </p:nvCxnSpPr>
          <p:spPr>
            <a:xfrm>
              <a:off x="1019175" y="2886601"/>
              <a:ext cx="152400" cy="1524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7D0BEA3B-7D36-4E56-AA06-80EFF3A693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0125" y="2895600"/>
              <a:ext cx="171450" cy="1524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D7C453D5-D7F5-4E07-9426-22E39621FC57}"/>
              </a:ext>
            </a:extLst>
          </p:cNvPr>
          <p:cNvGrpSpPr/>
          <p:nvPr/>
        </p:nvGrpSpPr>
        <p:grpSpPr>
          <a:xfrm>
            <a:off x="885242" y="3688740"/>
            <a:ext cx="171450" cy="161399"/>
            <a:chOff x="1000125" y="2886601"/>
            <a:chExt cx="171450" cy="161399"/>
          </a:xfrm>
        </p:grpSpPr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537B84DC-EE13-4EFD-9674-9EF1E22433A9}"/>
                </a:ext>
              </a:extLst>
            </p:cNvPr>
            <p:cNvCxnSpPr>
              <a:cxnSpLocks/>
            </p:cNvCxnSpPr>
            <p:nvPr/>
          </p:nvCxnSpPr>
          <p:spPr>
            <a:xfrm>
              <a:off x="1019175" y="2886601"/>
              <a:ext cx="152400" cy="1524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8AE38396-FD0B-435E-9FD6-9C75CFA5A1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0125" y="2895600"/>
              <a:ext cx="171450" cy="1524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ADDEEC4C-A35C-40EA-83D5-2CB839FEE442}"/>
              </a:ext>
            </a:extLst>
          </p:cNvPr>
          <p:cNvGrpSpPr/>
          <p:nvPr/>
        </p:nvGrpSpPr>
        <p:grpSpPr>
          <a:xfrm>
            <a:off x="884867" y="4362213"/>
            <a:ext cx="171450" cy="161399"/>
            <a:chOff x="1000125" y="2886601"/>
            <a:chExt cx="171450" cy="161399"/>
          </a:xfrm>
        </p:grpSpPr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2CC4BC69-4E53-46E6-98C6-B864E0737AAE}"/>
                </a:ext>
              </a:extLst>
            </p:cNvPr>
            <p:cNvCxnSpPr>
              <a:cxnSpLocks/>
            </p:cNvCxnSpPr>
            <p:nvPr/>
          </p:nvCxnSpPr>
          <p:spPr>
            <a:xfrm>
              <a:off x="1019175" y="2886601"/>
              <a:ext cx="152400" cy="1524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9538CA9A-508D-4CA7-9808-761A32A3D4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0125" y="2895600"/>
              <a:ext cx="171450" cy="1524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BD97AE13-9C94-4132-A2E7-C10E25F6715A}"/>
              </a:ext>
            </a:extLst>
          </p:cNvPr>
          <p:cNvGrpSpPr/>
          <p:nvPr/>
        </p:nvGrpSpPr>
        <p:grpSpPr>
          <a:xfrm>
            <a:off x="884867" y="5203940"/>
            <a:ext cx="171450" cy="161399"/>
            <a:chOff x="1000125" y="2886601"/>
            <a:chExt cx="171450" cy="161399"/>
          </a:xfrm>
        </p:grpSpPr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74A1D8A0-8AE0-444C-9DE0-16A5C156CB40}"/>
                </a:ext>
              </a:extLst>
            </p:cNvPr>
            <p:cNvCxnSpPr>
              <a:cxnSpLocks/>
            </p:cNvCxnSpPr>
            <p:nvPr/>
          </p:nvCxnSpPr>
          <p:spPr>
            <a:xfrm>
              <a:off x="1019175" y="2886601"/>
              <a:ext cx="152400" cy="1524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494E9B1A-26D4-4C42-B61E-71DABF094B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0125" y="2895600"/>
              <a:ext cx="171450" cy="1524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B1ACC5F-7D93-4071-8A48-2876CC2DB7EE}"/>
              </a:ext>
            </a:extLst>
          </p:cNvPr>
          <p:cNvGrpSpPr/>
          <p:nvPr/>
        </p:nvGrpSpPr>
        <p:grpSpPr>
          <a:xfrm>
            <a:off x="884867" y="5875893"/>
            <a:ext cx="171450" cy="161399"/>
            <a:chOff x="1000125" y="2886601"/>
            <a:chExt cx="171450" cy="161399"/>
          </a:xfrm>
        </p:grpSpPr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97F70530-81F2-422B-8D6A-263B8066B2D0}"/>
                </a:ext>
              </a:extLst>
            </p:cNvPr>
            <p:cNvCxnSpPr>
              <a:cxnSpLocks/>
            </p:cNvCxnSpPr>
            <p:nvPr/>
          </p:nvCxnSpPr>
          <p:spPr>
            <a:xfrm>
              <a:off x="1019175" y="2886601"/>
              <a:ext cx="152400" cy="1524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5DE3CA9F-C23B-49C4-8287-CC135F4836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0125" y="2895600"/>
              <a:ext cx="171450" cy="1524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94A59C62-99F0-4B29-A087-06175E24B004}"/>
              </a:ext>
            </a:extLst>
          </p:cNvPr>
          <p:cNvGrpSpPr/>
          <p:nvPr/>
        </p:nvGrpSpPr>
        <p:grpSpPr>
          <a:xfrm>
            <a:off x="884867" y="6855448"/>
            <a:ext cx="171450" cy="161399"/>
            <a:chOff x="1000125" y="2886601"/>
            <a:chExt cx="171450" cy="161399"/>
          </a:xfrm>
        </p:grpSpPr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7B031953-A228-4670-9BAA-A3F68E55E47C}"/>
                </a:ext>
              </a:extLst>
            </p:cNvPr>
            <p:cNvCxnSpPr>
              <a:cxnSpLocks/>
            </p:cNvCxnSpPr>
            <p:nvPr/>
          </p:nvCxnSpPr>
          <p:spPr>
            <a:xfrm>
              <a:off x="1019175" y="2886601"/>
              <a:ext cx="152400" cy="1524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88A3F5D2-CD07-4D9D-900E-4D9DFB73A1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0125" y="2895600"/>
              <a:ext cx="171450" cy="1524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E96175C5-E312-4F6F-A947-372B1BDBA2F4}"/>
              </a:ext>
            </a:extLst>
          </p:cNvPr>
          <p:cNvGrpSpPr/>
          <p:nvPr/>
        </p:nvGrpSpPr>
        <p:grpSpPr>
          <a:xfrm>
            <a:off x="884492" y="7542067"/>
            <a:ext cx="171450" cy="161399"/>
            <a:chOff x="1000125" y="2886601"/>
            <a:chExt cx="171450" cy="161399"/>
          </a:xfrm>
        </p:grpSpPr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113CB39F-1502-431B-84DD-B1E8844358C0}"/>
                </a:ext>
              </a:extLst>
            </p:cNvPr>
            <p:cNvCxnSpPr>
              <a:cxnSpLocks/>
            </p:cNvCxnSpPr>
            <p:nvPr/>
          </p:nvCxnSpPr>
          <p:spPr>
            <a:xfrm>
              <a:off x="1019175" y="2886601"/>
              <a:ext cx="152400" cy="1524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3A21F809-B107-439A-B6FD-FE8612C08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0125" y="2895600"/>
              <a:ext cx="171450" cy="1524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39E0B37D-6EE2-4A46-B1E7-AFB33D5486D6}"/>
              </a:ext>
            </a:extLst>
          </p:cNvPr>
          <p:cNvGrpSpPr/>
          <p:nvPr/>
        </p:nvGrpSpPr>
        <p:grpSpPr>
          <a:xfrm>
            <a:off x="884492" y="8664426"/>
            <a:ext cx="171450" cy="161399"/>
            <a:chOff x="1000125" y="2886601"/>
            <a:chExt cx="171450" cy="161399"/>
          </a:xfrm>
        </p:grpSpPr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266A795D-949D-48CF-AAF7-1FD09CC15576}"/>
                </a:ext>
              </a:extLst>
            </p:cNvPr>
            <p:cNvCxnSpPr>
              <a:cxnSpLocks/>
            </p:cNvCxnSpPr>
            <p:nvPr/>
          </p:nvCxnSpPr>
          <p:spPr>
            <a:xfrm>
              <a:off x="1019175" y="2886601"/>
              <a:ext cx="152400" cy="1524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9FF460E3-E309-42E0-BDA2-36C27E23F9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0125" y="2895600"/>
              <a:ext cx="171450" cy="1524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BACE62C3-5133-47E8-B634-83FA90910AB9}"/>
              </a:ext>
            </a:extLst>
          </p:cNvPr>
          <p:cNvGrpSpPr/>
          <p:nvPr/>
        </p:nvGrpSpPr>
        <p:grpSpPr>
          <a:xfrm>
            <a:off x="3767805" y="2825293"/>
            <a:ext cx="171450" cy="161399"/>
            <a:chOff x="1000125" y="2886601"/>
            <a:chExt cx="171450" cy="161399"/>
          </a:xfrm>
        </p:grpSpPr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7C4B27F9-3C82-49AC-99BD-221CD0E65999}"/>
                </a:ext>
              </a:extLst>
            </p:cNvPr>
            <p:cNvCxnSpPr>
              <a:cxnSpLocks/>
            </p:cNvCxnSpPr>
            <p:nvPr/>
          </p:nvCxnSpPr>
          <p:spPr>
            <a:xfrm>
              <a:off x="1019175" y="2886601"/>
              <a:ext cx="152400" cy="1524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9697A607-85D3-4696-8FDE-FED852D637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0125" y="2895600"/>
              <a:ext cx="171450" cy="1524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26508F92-E111-463D-A149-DDE004CF94F6}"/>
              </a:ext>
            </a:extLst>
          </p:cNvPr>
          <p:cNvGrpSpPr/>
          <p:nvPr/>
        </p:nvGrpSpPr>
        <p:grpSpPr>
          <a:xfrm>
            <a:off x="3767805" y="3681702"/>
            <a:ext cx="171450" cy="161399"/>
            <a:chOff x="1000125" y="2886601"/>
            <a:chExt cx="171450" cy="161399"/>
          </a:xfrm>
        </p:grpSpPr>
        <p:cxnSp>
          <p:nvCxnSpPr>
            <p:cNvPr id="48" name="Conector reto 47">
              <a:extLst>
                <a:ext uri="{FF2B5EF4-FFF2-40B4-BE49-F238E27FC236}">
                  <a16:creationId xmlns:a16="http://schemas.microsoft.com/office/drawing/2014/main" id="{9F5811A0-2BBF-4D5C-A460-FAADF9775C12}"/>
                </a:ext>
              </a:extLst>
            </p:cNvPr>
            <p:cNvCxnSpPr>
              <a:cxnSpLocks/>
            </p:cNvCxnSpPr>
            <p:nvPr/>
          </p:nvCxnSpPr>
          <p:spPr>
            <a:xfrm>
              <a:off x="1019175" y="2886601"/>
              <a:ext cx="152400" cy="1524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68393B04-059F-41FD-87A0-0FBF6D8FAF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0125" y="2895600"/>
              <a:ext cx="171450" cy="1524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0178E26E-93AC-4420-BB12-03770CF3C2D4}"/>
              </a:ext>
            </a:extLst>
          </p:cNvPr>
          <p:cNvGrpSpPr/>
          <p:nvPr/>
        </p:nvGrpSpPr>
        <p:grpSpPr>
          <a:xfrm>
            <a:off x="3786855" y="4336811"/>
            <a:ext cx="171450" cy="161399"/>
            <a:chOff x="1000125" y="2886601"/>
            <a:chExt cx="171450" cy="161399"/>
          </a:xfrm>
        </p:grpSpPr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8031C950-32A7-4763-8606-2CB4A9584B45}"/>
                </a:ext>
              </a:extLst>
            </p:cNvPr>
            <p:cNvCxnSpPr>
              <a:cxnSpLocks/>
            </p:cNvCxnSpPr>
            <p:nvPr/>
          </p:nvCxnSpPr>
          <p:spPr>
            <a:xfrm>
              <a:off x="1019175" y="2886601"/>
              <a:ext cx="152400" cy="1524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Conector reto 51">
              <a:extLst>
                <a:ext uri="{FF2B5EF4-FFF2-40B4-BE49-F238E27FC236}">
                  <a16:creationId xmlns:a16="http://schemas.microsoft.com/office/drawing/2014/main" id="{83E19AAB-6179-4DA0-858B-3097093579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0125" y="2895600"/>
              <a:ext cx="171450" cy="1524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DA1D640D-CD16-42EE-8342-F39B914B9AAD}"/>
              </a:ext>
            </a:extLst>
          </p:cNvPr>
          <p:cNvGrpSpPr/>
          <p:nvPr/>
        </p:nvGrpSpPr>
        <p:grpSpPr>
          <a:xfrm>
            <a:off x="3805905" y="5051540"/>
            <a:ext cx="171450" cy="161399"/>
            <a:chOff x="1000125" y="2886601"/>
            <a:chExt cx="171450" cy="161399"/>
          </a:xfrm>
        </p:grpSpPr>
        <p:cxnSp>
          <p:nvCxnSpPr>
            <p:cNvPr id="54" name="Conector reto 53">
              <a:extLst>
                <a:ext uri="{FF2B5EF4-FFF2-40B4-BE49-F238E27FC236}">
                  <a16:creationId xmlns:a16="http://schemas.microsoft.com/office/drawing/2014/main" id="{77C43EA6-5419-4A52-9D3C-DD8BA7060B6D}"/>
                </a:ext>
              </a:extLst>
            </p:cNvPr>
            <p:cNvCxnSpPr>
              <a:cxnSpLocks/>
            </p:cNvCxnSpPr>
            <p:nvPr/>
          </p:nvCxnSpPr>
          <p:spPr>
            <a:xfrm>
              <a:off x="1019175" y="2886601"/>
              <a:ext cx="152400" cy="1524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F1BC5B20-EE19-4EEE-8C0A-040FAA25F5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0125" y="2895600"/>
              <a:ext cx="171450" cy="1524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A3F11955-E0B0-48D8-8EE7-6A4D921D85EF}"/>
              </a:ext>
            </a:extLst>
          </p:cNvPr>
          <p:cNvGrpSpPr/>
          <p:nvPr/>
        </p:nvGrpSpPr>
        <p:grpSpPr>
          <a:xfrm>
            <a:off x="3739230" y="6022711"/>
            <a:ext cx="171450" cy="161399"/>
            <a:chOff x="1000125" y="2886601"/>
            <a:chExt cx="171450" cy="161399"/>
          </a:xfrm>
        </p:grpSpPr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70623E63-581E-4E4D-8D4D-47A7C7C4FC8D}"/>
                </a:ext>
              </a:extLst>
            </p:cNvPr>
            <p:cNvCxnSpPr>
              <a:cxnSpLocks/>
            </p:cNvCxnSpPr>
            <p:nvPr/>
          </p:nvCxnSpPr>
          <p:spPr>
            <a:xfrm>
              <a:off x="1019175" y="2886601"/>
              <a:ext cx="152400" cy="1524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E3106642-2CC2-48FB-80DD-D2BACC47F6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0125" y="2895600"/>
              <a:ext cx="171450" cy="1524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2F081192-C605-4FBF-AE41-F88093AA4C77}"/>
              </a:ext>
            </a:extLst>
          </p:cNvPr>
          <p:cNvGrpSpPr/>
          <p:nvPr/>
        </p:nvGrpSpPr>
        <p:grpSpPr>
          <a:xfrm>
            <a:off x="3729705" y="6731452"/>
            <a:ext cx="171450" cy="161399"/>
            <a:chOff x="1000125" y="2886601"/>
            <a:chExt cx="171450" cy="161399"/>
          </a:xfrm>
        </p:grpSpPr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E01EBE69-C6B5-4F91-9D0A-7AA272B4C6FD}"/>
                </a:ext>
              </a:extLst>
            </p:cNvPr>
            <p:cNvCxnSpPr>
              <a:cxnSpLocks/>
            </p:cNvCxnSpPr>
            <p:nvPr/>
          </p:nvCxnSpPr>
          <p:spPr>
            <a:xfrm>
              <a:off x="1019175" y="2886601"/>
              <a:ext cx="152400" cy="1524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199E1DA3-390D-402B-AC11-1E80091F43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0125" y="2895600"/>
              <a:ext cx="171450" cy="1524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977F57FF-BEF3-4005-AC98-C89CB2DCC35C}"/>
              </a:ext>
            </a:extLst>
          </p:cNvPr>
          <p:cNvGrpSpPr/>
          <p:nvPr/>
        </p:nvGrpSpPr>
        <p:grpSpPr>
          <a:xfrm>
            <a:off x="3748755" y="7685058"/>
            <a:ext cx="171450" cy="161399"/>
            <a:chOff x="1000125" y="2886601"/>
            <a:chExt cx="171450" cy="161399"/>
          </a:xfrm>
        </p:grpSpPr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7ED886CF-92C6-41D5-A6A5-45AEEDD8FED2}"/>
                </a:ext>
              </a:extLst>
            </p:cNvPr>
            <p:cNvCxnSpPr>
              <a:cxnSpLocks/>
            </p:cNvCxnSpPr>
            <p:nvPr/>
          </p:nvCxnSpPr>
          <p:spPr>
            <a:xfrm>
              <a:off x="1019175" y="2886601"/>
              <a:ext cx="152400" cy="1524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Conector reto 63">
              <a:extLst>
                <a:ext uri="{FF2B5EF4-FFF2-40B4-BE49-F238E27FC236}">
                  <a16:creationId xmlns:a16="http://schemas.microsoft.com/office/drawing/2014/main" id="{C6AA5E06-B5A1-4EE9-AB09-08BDE2B7F2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0125" y="2895600"/>
              <a:ext cx="171450" cy="1524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760138F1-3C43-4BF7-A243-65A3D362CC27}"/>
              </a:ext>
            </a:extLst>
          </p:cNvPr>
          <p:cNvGrpSpPr/>
          <p:nvPr/>
        </p:nvGrpSpPr>
        <p:grpSpPr>
          <a:xfrm>
            <a:off x="3767805" y="8675816"/>
            <a:ext cx="171450" cy="161399"/>
            <a:chOff x="1000125" y="2886601"/>
            <a:chExt cx="171450" cy="161399"/>
          </a:xfrm>
        </p:grpSpPr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C12AA884-5D8C-42B6-ACF5-408265FA138C}"/>
                </a:ext>
              </a:extLst>
            </p:cNvPr>
            <p:cNvCxnSpPr>
              <a:cxnSpLocks/>
            </p:cNvCxnSpPr>
            <p:nvPr/>
          </p:nvCxnSpPr>
          <p:spPr>
            <a:xfrm>
              <a:off x="1019175" y="2886601"/>
              <a:ext cx="152400" cy="1524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Conector reto 66">
              <a:extLst>
                <a:ext uri="{FF2B5EF4-FFF2-40B4-BE49-F238E27FC236}">
                  <a16:creationId xmlns:a16="http://schemas.microsoft.com/office/drawing/2014/main" id="{DC50D43F-848E-436D-BF96-7A29D04BCF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0125" y="2895600"/>
              <a:ext cx="171450" cy="1524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7163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rgbClr val="1EB2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1A7DCB3D-FAC9-45DB-B16F-66D9687B9545}"/>
              </a:ext>
            </a:extLst>
          </p:cNvPr>
          <p:cNvSpPr/>
          <p:nvPr/>
        </p:nvSpPr>
        <p:spPr>
          <a:xfrm>
            <a:off x="152399" y="9372314"/>
            <a:ext cx="6553199" cy="307777"/>
          </a:xfrm>
          <a:prstGeom prst="rect">
            <a:avLst/>
          </a:prstGeom>
          <a:solidFill>
            <a:srgbClr val="1EB241"/>
          </a:solidFill>
          <a:ln>
            <a:solidFill>
              <a:srgbClr val="1EB2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4 - 8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493AFE77-C0A6-41D8-8CFC-43F2495B89DE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rgbClr val="1EB241"/>
          </a:solidFill>
          <a:ln>
            <a:solidFill>
              <a:srgbClr val="1EB24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EB295525-B4C2-4B57-946D-50A7CFA73747}"/>
              </a:ext>
            </a:extLst>
          </p:cNvPr>
          <p:cNvSpPr/>
          <p:nvPr/>
        </p:nvSpPr>
        <p:spPr>
          <a:xfrm>
            <a:off x="283685" y="1008952"/>
            <a:ext cx="1091027" cy="297626"/>
          </a:xfrm>
          <a:prstGeom prst="roundRect">
            <a:avLst/>
          </a:prstGeom>
          <a:solidFill>
            <a:srgbClr val="1EB241"/>
          </a:solidFill>
          <a:ln>
            <a:solidFill>
              <a:srgbClr val="1EB24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02 TOPICS</a:t>
            </a:r>
            <a:endParaRPr lang="pt-BR" dirty="0"/>
          </a:p>
        </p:txBody>
      </p:sp>
      <p:pic>
        <p:nvPicPr>
          <p:cNvPr id="59" name="Imagem 58">
            <a:extLst>
              <a:ext uri="{FF2B5EF4-FFF2-40B4-BE49-F238E27FC236}">
                <a16:creationId xmlns:a16="http://schemas.microsoft.com/office/drawing/2014/main" id="{01D0FFA0-293A-459A-A210-CC350A977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08" y="1386084"/>
            <a:ext cx="485077" cy="485077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24D3692A-7347-4E20-8479-41E05A7E67C2}"/>
              </a:ext>
            </a:extLst>
          </p:cNvPr>
          <p:cNvSpPr txBox="1"/>
          <p:nvPr/>
        </p:nvSpPr>
        <p:spPr>
          <a:xfrm>
            <a:off x="1052783" y="1553363"/>
            <a:ext cx="2372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b="1">
                <a:solidFill>
                  <a:srgbClr val="7030A0"/>
                </a:solidFill>
              </a:defRPr>
            </a:lvl1pPr>
          </a:lstStyle>
          <a:p>
            <a:r>
              <a:rPr lang="pt-BR" sz="1200" dirty="0">
                <a:solidFill>
                  <a:srgbClr val="1EB241"/>
                </a:solidFill>
              </a:rPr>
              <a:t>COUNTRY AND NATIONALITY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56D703A-70D0-4DD0-B956-7FA7492DB0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045" t="37995" r="38309" b="17130"/>
          <a:stretch/>
        </p:blipFill>
        <p:spPr>
          <a:xfrm>
            <a:off x="601437" y="1955256"/>
            <a:ext cx="5925477" cy="35897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F6E6515-F3ED-47B7-B8AB-98B8D53D52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891" t="33039" r="38905" b="53158"/>
          <a:stretch/>
        </p:blipFill>
        <p:spPr>
          <a:xfrm>
            <a:off x="1393682" y="5544956"/>
            <a:ext cx="4063860" cy="80451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1426290E-4C3E-4BA5-80AD-09D508AE389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080" t="48168" r="42090" b="16019"/>
          <a:stretch/>
        </p:blipFill>
        <p:spPr>
          <a:xfrm>
            <a:off x="846346" y="6420595"/>
            <a:ext cx="5145021" cy="2667905"/>
          </a:xfrm>
          <a:prstGeom prst="rect">
            <a:avLst/>
          </a:prstGeom>
        </p:spPr>
      </p:pic>
      <p:sp>
        <p:nvSpPr>
          <p:cNvPr id="40" name="CaixaDeTexto 39">
            <a:extLst>
              <a:ext uri="{FF2B5EF4-FFF2-40B4-BE49-F238E27FC236}">
                <a16:creationId xmlns:a16="http://schemas.microsoft.com/office/drawing/2014/main" id="{EC8F60D2-080C-4031-A831-EFBD24373FCA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1EB241"/>
                </a:solidFill>
              </a:rPr>
              <a:t>Lesson 05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DD6CFE4F-08E9-41A8-A744-B847A8095B90}"/>
              </a:ext>
            </a:extLst>
          </p:cNvPr>
          <p:cNvSpPr txBox="1"/>
          <p:nvPr/>
        </p:nvSpPr>
        <p:spPr>
          <a:xfrm>
            <a:off x="4312849" y="671224"/>
            <a:ext cx="1964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rgbClr val="1EB24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Articles</a:t>
            </a:r>
            <a:r>
              <a:rPr lang="pt-BR" sz="1400" i="1" dirty="0">
                <a:solidFill>
                  <a:srgbClr val="1EB24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There is / are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AAA159A-1DAB-4E01-885B-CC76010308EE}"/>
              </a:ext>
            </a:extLst>
          </p:cNvPr>
          <p:cNvSpPr txBox="1"/>
          <p:nvPr/>
        </p:nvSpPr>
        <p:spPr>
          <a:xfrm>
            <a:off x="1505997" y="1039666"/>
            <a:ext cx="27032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1EB24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BR" sz="1200" b="1" i="1" dirty="0">
                <a:solidFill>
                  <a:srgbClr val="1EB241"/>
                </a:solidFill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pt-BR" sz="1200" b="1" i="1" dirty="0">
                <a:solidFill>
                  <a:srgbClr val="1EB241"/>
                </a:solidFill>
                <a:effectLst/>
                <a:latin typeface="system-ui"/>
                <a:ea typeface="Times New Roman" panose="02020603050405020304" pitchFamily="18" charset="0"/>
              </a:rPr>
              <a:t>) Complete as palavras das imagens:</a:t>
            </a:r>
            <a:endParaRPr lang="pt-BR" sz="1200" dirty="0">
              <a:solidFill>
                <a:srgbClr val="1EB241"/>
              </a:solidFill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91EBDD9-C7A7-444F-AA1C-6C29591646E9}"/>
              </a:ext>
            </a:extLst>
          </p:cNvPr>
          <p:cNvSpPr txBox="1"/>
          <p:nvPr/>
        </p:nvSpPr>
        <p:spPr>
          <a:xfrm>
            <a:off x="799768" y="2652728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Canada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4F7618F-1AE1-4B25-837D-37EE76498BB9}"/>
              </a:ext>
            </a:extLst>
          </p:cNvPr>
          <p:cNvSpPr txBox="1"/>
          <p:nvPr/>
        </p:nvSpPr>
        <p:spPr>
          <a:xfrm>
            <a:off x="2046162" y="2634349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The USA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2423738-1146-456F-A33B-614B014163DC}"/>
              </a:ext>
            </a:extLst>
          </p:cNvPr>
          <p:cNvSpPr txBox="1"/>
          <p:nvPr/>
        </p:nvSpPr>
        <p:spPr>
          <a:xfrm>
            <a:off x="4411629" y="2652728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>
                <a:solidFill>
                  <a:schemeClr val="bg2">
                    <a:lumMod val="50000"/>
                  </a:schemeClr>
                </a:solidFill>
              </a:rPr>
              <a:t>Russia</a:t>
            </a:r>
            <a:endParaRPr lang="pt-B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F27B642-2386-44CD-9F17-D6F00B31108B}"/>
              </a:ext>
            </a:extLst>
          </p:cNvPr>
          <p:cNvSpPr txBox="1"/>
          <p:nvPr/>
        </p:nvSpPr>
        <p:spPr>
          <a:xfrm>
            <a:off x="2245735" y="5107253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>
                <a:solidFill>
                  <a:schemeClr val="bg2">
                    <a:lumMod val="50000"/>
                  </a:schemeClr>
                </a:solidFill>
              </a:rPr>
              <a:t>Italy</a:t>
            </a:r>
            <a:endParaRPr lang="pt-B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C917410-93AE-49FE-B288-B72A935E85F4}"/>
              </a:ext>
            </a:extLst>
          </p:cNvPr>
          <p:cNvSpPr txBox="1"/>
          <p:nvPr/>
        </p:nvSpPr>
        <p:spPr>
          <a:xfrm>
            <a:off x="5613748" y="2652728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>
                <a:solidFill>
                  <a:schemeClr val="bg2">
                    <a:lumMod val="50000"/>
                  </a:schemeClr>
                </a:solidFill>
              </a:rPr>
              <a:t>Japan</a:t>
            </a:r>
            <a:endParaRPr lang="pt-B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2F693BC-8DF4-4600-B4E1-1B406C34F57D}"/>
              </a:ext>
            </a:extLst>
          </p:cNvPr>
          <p:cNvSpPr txBox="1"/>
          <p:nvPr/>
        </p:nvSpPr>
        <p:spPr>
          <a:xfrm>
            <a:off x="3285721" y="2634348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>
                <a:solidFill>
                  <a:schemeClr val="bg2">
                    <a:lumMod val="50000"/>
                  </a:schemeClr>
                </a:solidFill>
              </a:rPr>
              <a:t>Brazil</a:t>
            </a:r>
            <a:endParaRPr lang="pt-B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062E178-C4D1-4585-97FB-D3949F24CE70}"/>
              </a:ext>
            </a:extLst>
          </p:cNvPr>
          <p:cNvSpPr txBox="1"/>
          <p:nvPr/>
        </p:nvSpPr>
        <p:spPr>
          <a:xfrm>
            <a:off x="5613748" y="5122010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>
                <a:solidFill>
                  <a:schemeClr val="bg2">
                    <a:lumMod val="50000"/>
                  </a:schemeClr>
                </a:solidFill>
              </a:rPr>
              <a:t>Poland</a:t>
            </a:r>
            <a:endParaRPr lang="pt-B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D0E75280-5316-49A0-8906-537558779CC8}"/>
              </a:ext>
            </a:extLst>
          </p:cNvPr>
          <p:cNvSpPr txBox="1"/>
          <p:nvPr/>
        </p:nvSpPr>
        <p:spPr>
          <a:xfrm>
            <a:off x="3304240" y="5097780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France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3AEE6E1-3E2C-4433-A048-A4A4BD81114B}"/>
              </a:ext>
            </a:extLst>
          </p:cNvPr>
          <p:cNvSpPr txBox="1"/>
          <p:nvPr/>
        </p:nvSpPr>
        <p:spPr>
          <a:xfrm>
            <a:off x="3460080" y="381776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Iran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8782E3C-E62F-47AD-A784-BE52F650E4B9}"/>
              </a:ext>
            </a:extLst>
          </p:cNvPr>
          <p:cNvSpPr txBox="1"/>
          <p:nvPr/>
        </p:nvSpPr>
        <p:spPr>
          <a:xfrm>
            <a:off x="4423263" y="3808438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Australia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1AF4DA5-954C-423A-8191-9ECB38B58727}"/>
              </a:ext>
            </a:extLst>
          </p:cNvPr>
          <p:cNvSpPr txBox="1"/>
          <p:nvPr/>
        </p:nvSpPr>
        <p:spPr>
          <a:xfrm>
            <a:off x="2106274" y="3804496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China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9D2FECF9-4EC7-4E73-95A9-BB7935C4F580}"/>
              </a:ext>
            </a:extLst>
          </p:cNvPr>
          <p:cNvSpPr txBox="1"/>
          <p:nvPr/>
        </p:nvSpPr>
        <p:spPr>
          <a:xfrm>
            <a:off x="5576914" y="3804496"/>
            <a:ext cx="7246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>
                <a:solidFill>
                  <a:schemeClr val="bg2">
                    <a:lumMod val="50000"/>
                  </a:schemeClr>
                </a:solidFill>
              </a:rPr>
              <a:t>Turkey</a:t>
            </a:r>
            <a:endParaRPr lang="pt-B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4D67169-4706-40B1-B4B9-EB48FCE50EF8}"/>
              </a:ext>
            </a:extLst>
          </p:cNvPr>
          <p:cNvSpPr txBox="1"/>
          <p:nvPr/>
        </p:nvSpPr>
        <p:spPr>
          <a:xfrm>
            <a:off x="846346" y="5075097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The UK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4BFAA1FF-B5C5-49DA-BBE0-2AB275A31BD1}"/>
              </a:ext>
            </a:extLst>
          </p:cNvPr>
          <p:cNvSpPr txBox="1"/>
          <p:nvPr/>
        </p:nvSpPr>
        <p:spPr>
          <a:xfrm>
            <a:off x="884596" y="3791065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Peru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8BAA5D4-F9B4-433E-AFB8-CA66091AAF79}"/>
              </a:ext>
            </a:extLst>
          </p:cNvPr>
          <p:cNvSpPr txBox="1"/>
          <p:nvPr/>
        </p:nvSpPr>
        <p:spPr>
          <a:xfrm>
            <a:off x="4461430" y="5088605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Spain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62218F54-5E78-4501-A85F-287FAFA9DEBB}"/>
              </a:ext>
            </a:extLst>
          </p:cNvPr>
          <p:cNvSpPr txBox="1"/>
          <p:nvPr/>
        </p:nvSpPr>
        <p:spPr>
          <a:xfrm>
            <a:off x="3378279" y="8703538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British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EDFD4990-6C18-4DA4-A767-E9D9C41AC8BC}"/>
              </a:ext>
            </a:extLst>
          </p:cNvPr>
          <p:cNvSpPr txBox="1"/>
          <p:nvPr/>
        </p:nvSpPr>
        <p:spPr>
          <a:xfrm>
            <a:off x="3583410" y="7953957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>
                <a:solidFill>
                  <a:schemeClr val="bg2">
                    <a:lumMod val="50000"/>
                  </a:schemeClr>
                </a:solidFill>
              </a:rPr>
              <a:t>Japanese</a:t>
            </a:r>
            <a:endParaRPr lang="pt-B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EB58E056-7459-48FF-AA10-C2E09F3D3C50}"/>
              </a:ext>
            </a:extLst>
          </p:cNvPr>
          <p:cNvSpPr txBox="1"/>
          <p:nvPr/>
        </p:nvSpPr>
        <p:spPr>
          <a:xfrm>
            <a:off x="4101700" y="7674011"/>
            <a:ext cx="872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>
                <a:solidFill>
                  <a:schemeClr val="bg2">
                    <a:lumMod val="50000"/>
                  </a:schemeClr>
                </a:solidFill>
              </a:rPr>
              <a:t>Spainish</a:t>
            </a:r>
            <a:endParaRPr lang="pt-B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AC3A0953-D998-4E15-9C31-399188AE253F}"/>
              </a:ext>
            </a:extLst>
          </p:cNvPr>
          <p:cNvSpPr txBox="1"/>
          <p:nvPr/>
        </p:nvSpPr>
        <p:spPr>
          <a:xfrm>
            <a:off x="3700085" y="7449003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France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493C8C74-E938-44CE-8846-78BD22C6C7C9}"/>
              </a:ext>
            </a:extLst>
          </p:cNvPr>
          <p:cNvSpPr txBox="1"/>
          <p:nvPr/>
        </p:nvSpPr>
        <p:spPr>
          <a:xfrm>
            <a:off x="3533537" y="7223995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>
                <a:solidFill>
                  <a:schemeClr val="bg2">
                    <a:lumMod val="50000"/>
                  </a:schemeClr>
                </a:solidFill>
              </a:rPr>
              <a:t>Polish</a:t>
            </a:r>
            <a:endParaRPr lang="pt-B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00899A7-FC20-4764-BB5C-119374B50171}"/>
              </a:ext>
            </a:extLst>
          </p:cNvPr>
          <p:cNvSpPr txBox="1"/>
          <p:nvPr/>
        </p:nvSpPr>
        <p:spPr>
          <a:xfrm>
            <a:off x="4448352" y="6953903"/>
            <a:ext cx="872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>
                <a:solidFill>
                  <a:schemeClr val="bg2">
                    <a:lumMod val="50000"/>
                  </a:schemeClr>
                </a:solidFill>
              </a:rPr>
              <a:t>Brazilian</a:t>
            </a:r>
            <a:endParaRPr lang="pt-B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2F86503B-28DE-4043-822E-2FD52BD76834}"/>
              </a:ext>
            </a:extLst>
          </p:cNvPr>
          <p:cNvSpPr txBox="1"/>
          <p:nvPr/>
        </p:nvSpPr>
        <p:spPr>
          <a:xfrm>
            <a:off x="3242612" y="6723906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Italian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137507A3-D684-48CA-8460-B4705ADD05C0}"/>
              </a:ext>
            </a:extLst>
          </p:cNvPr>
          <p:cNvSpPr txBox="1"/>
          <p:nvPr/>
        </p:nvSpPr>
        <p:spPr>
          <a:xfrm>
            <a:off x="3407864" y="8438210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Australia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8CB4AAC6-0AB2-4436-B360-46DA97F855F7}"/>
              </a:ext>
            </a:extLst>
          </p:cNvPr>
          <p:cNvSpPr txBox="1"/>
          <p:nvPr/>
        </p:nvSpPr>
        <p:spPr>
          <a:xfrm>
            <a:off x="2311801" y="8198748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Canada</a:t>
            </a:r>
          </a:p>
        </p:txBody>
      </p:sp>
    </p:spTree>
    <p:extLst>
      <p:ext uri="{BB962C8B-B14F-4D97-AF65-F5344CB8AC3E}">
        <p14:creationId xmlns:p14="http://schemas.microsoft.com/office/powerpoint/2010/main" val="3733292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rgbClr val="1EB2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2028811" y="998029"/>
            <a:ext cx="34788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1EB24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BR" sz="1200" b="1" i="1" dirty="0">
                <a:solidFill>
                  <a:srgbClr val="1EB241"/>
                </a:solidFill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pt-BR" sz="1200" b="1" i="1" dirty="0">
                <a:solidFill>
                  <a:srgbClr val="1EB241"/>
                </a:solidFill>
                <a:effectLst/>
                <a:latin typeface="system-ui"/>
                <a:ea typeface="Times New Roman" panose="02020603050405020304" pitchFamily="18" charset="0"/>
              </a:rPr>
              <a:t>) Escre</a:t>
            </a:r>
            <a:r>
              <a:rPr lang="pt-BR" sz="1200" b="1" i="1" dirty="0">
                <a:solidFill>
                  <a:srgbClr val="1EB241"/>
                </a:solidFill>
                <a:latin typeface="system-ui"/>
                <a:ea typeface="Times New Roman" panose="02020603050405020304" pitchFamily="18" charset="0"/>
              </a:rPr>
              <a:t>va o número da frase correspondente</a:t>
            </a:r>
            <a:r>
              <a:rPr lang="pt-BR" sz="1200" b="1" i="1" dirty="0">
                <a:solidFill>
                  <a:srgbClr val="1EB241"/>
                </a:solidFill>
                <a:effectLst/>
                <a:latin typeface="system-ui"/>
                <a:ea typeface="Times New Roman" panose="02020603050405020304" pitchFamily="18" charset="0"/>
              </a:rPr>
              <a:t>:</a:t>
            </a:r>
            <a:endParaRPr lang="pt-BR" sz="1200" dirty="0">
              <a:solidFill>
                <a:srgbClr val="1EB241"/>
              </a:solidFill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1A7DCB3D-FAC9-45DB-B16F-66D9687B9545}"/>
              </a:ext>
            </a:extLst>
          </p:cNvPr>
          <p:cNvSpPr/>
          <p:nvPr/>
        </p:nvSpPr>
        <p:spPr>
          <a:xfrm>
            <a:off x="152399" y="9372314"/>
            <a:ext cx="6553199" cy="307777"/>
          </a:xfrm>
          <a:prstGeom prst="rect">
            <a:avLst/>
          </a:prstGeom>
          <a:solidFill>
            <a:srgbClr val="1EB241"/>
          </a:solidFill>
          <a:ln>
            <a:solidFill>
              <a:srgbClr val="1EB2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5 - 8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493AFE77-C0A6-41D8-8CFC-43F2495B89DE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rgbClr val="1EB241"/>
          </a:solidFill>
          <a:ln>
            <a:solidFill>
              <a:srgbClr val="1EB24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EB295525-B4C2-4B57-946D-50A7CFA73747}"/>
              </a:ext>
            </a:extLst>
          </p:cNvPr>
          <p:cNvSpPr/>
          <p:nvPr/>
        </p:nvSpPr>
        <p:spPr>
          <a:xfrm>
            <a:off x="283685" y="1008952"/>
            <a:ext cx="1091027" cy="297626"/>
          </a:xfrm>
          <a:prstGeom prst="roundRect">
            <a:avLst/>
          </a:prstGeom>
          <a:solidFill>
            <a:srgbClr val="1EB241"/>
          </a:solidFill>
          <a:ln>
            <a:solidFill>
              <a:srgbClr val="1EB24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02 TOPICS</a:t>
            </a:r>
            <a:endParaRPr lang="pt-BR" dirty="0"/>
          </a:p>
        </p:txBody>
      </p:sp>
      <p:pic>
        <p:nvPicPr>
          <p:cNvPr id="59" name="Imagem 58">
            <a:extLst>
              <a:ext uri="{FF2B5EF4-FFF2-40B4-BE49-F238E27FC236}">
                <a16:creationId xmlns:a16="http://schemas.microsoft.com/office/drawing/2014/main" id="{01D0FFA0-293A-459A-A210-CC350A977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03" y="910314"/>
            <a:ext cx="485077" cy="485077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24D3692A-7347-4E20-8479-41E05A7E67C2}"/>
              </a:ext>
            </a:extLst>
          </p:cNvPr>
          <p:cNvSpPr txBox="1"/>
          <p:nvPr/>
        </p:nvSpPr>
        <p:spPr>
          <a:xfrm>
            <a:off x="7234508" y="1812167"/>
            <a:ext cx="699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b="1">
                <a:solidFill>
                  <a:srgbClr val="7030A0"/>
                </a:solidFill>
              </a:defRPr>
            </a:lvl1pPr>
          </a:lstStyle>
          <a:p>
            <a:r>
              <a:rPr lang="pt-BR" sz="1200" dirty="0"/>
              <a:t>TIMES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FB4E37D-9DE9-40F1-9644-E7660A84FF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69" t="24366" r="28320" b="20946"/>
          <a:stretch/>
        </p:blipFill>
        <p:spPr>
          <a:xfrm>
            <a:off x="869123" y="1607588"/>
            <a:ext cx="5172317" cy="35021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07B66E8-C762-4665-B181-BB991709CC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162" t="38657" r="27668" b="40864"/>
          <a:stretch/>
        </p:blipFill>
        <p:spPr>
          <a:xfrm>
            <a:off x="1026134" y="5304936"/>
            <a:ext cx="5076084" cy="126584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3986B03F-646C-4A13-AD6A-9330261A38A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857" t="38730" r="15625" b="14346"/>
          <a:stretch/>
        </p:blipFill>
        <p:spPr>
          <a:xfrm>
            <a:off x="514350" y="7230140"/>
            <a:ext cx="5724374" cy="2082540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25DAF2BF-97D9-4E47-8E07-E8F2CCB69F0A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1EB241"/>
                </a:solidFill>
              </a:rPr>
              <a:t>Lesson 05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3A57B51A-AB8C-4561-8EE3-E29E360CE103}"/>
              </a:ext>
            </a:extLst>
          </p:cNvPr>
          <p:cNvSpPr txBox="1"/>
          <p:nvPr/>
        </p:nvSpPr>
        <p:spPr>
          <a:xfrm>
            <a:off x="4312849" y="671224"/>
            <a:ext cx="1964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rgbClr val="1EB24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Articles</a:t>
            </a:r>
            <a:r>
              <a:rPr lang="pt-BR" sz="1400" i="1" dirty="0">
                <a:solidFill>
                  <a:srgbClr val="1EB24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There is / are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FE99CFE-8440-49D4-B4E4-69D3D8404FD8}"/>
              </a:ext>
            </a:extLst>
          </p:cNvPr>
          <p:cNvSpPr txBox="1"/>
          <p:nvPr/>
        </p:nvSpPr>
        <p:spPr>
          <a:xfrm>
            <a:off x="3999943" y="46828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F93D07C-6BCE-4B7D-8F7E-0109A0C929A3}"/>
              </a:ext>
            </a:extLst>
          </p:cNvPr>
          <p:cNvSpPr txBox="1"/>
          <p:nvPr/>
        </p:nvSpPr>
        <p:spPr>
          <a:xfrm>
            <a:off x="531925" y="4993186"/>
            <a:ext cx="34788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1EB24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BR" sz="1200" b="1" i="1" dirty="0">
                <a:solidFill>
                  <a:srgbClr val="1EB24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pt-BR" sz="1200" b="1" i="1" dirty="0">
                <a:solidFill>
                  <a:srgbClr val="1EB241"/>
                </a:solidFill>
                <a:effectLst/>
                <a:latin typeface="system-ui"/>
                <a:ea typeface="Times New Roman" panose="02020603050405020304" pitchFamily="18" charset="0"/>
              </a:rPr>
              <a:t>) Escre</a:t>
            </a:r>
            <a:r>
              <a:rPr lang="pt-BR" sz="1200" b="1" i="1" dirty="0">
                <a:solidFill>
                  <a:srgbClr val="1EB241"/>
                </a:solidFill>
                <a:latin typeface="system-ui"/>
                <a:ea typeface="Times New Roman" panose="02020603050405020304" pitchFamily="18" charset="0"/>
              </a:rPr>
              <a:t>va as horas em números:</a:t>
            </a:r>
            <a:endParaRPr lang="pt-BR" sz="1200" dirty="0">
              <a:solidFill>
                <a:srgbClr val="1EB241"/>
              </a:solidFill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BEDCC45-B7E6-4308-8A87-31C00BAC9F65}"/>
              </a:ext>
            </a:extLst>
          </p:cNvPr>
          <p:cNvSpPr txBox="1"/>
          <p:nvPr/>
        </p:nvSpPr>
        <p:spPr>
          <a:xfrm>
            <a:off x="2593410" y="51227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2">
                    <a:lumMod val="50000"/>
                  </a:schemeClr>
                </a:solidFill>
              </a:rPr>
              <a:t>7:30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175A71A-EE1A-43D2-8A67-BFB84E84D761}"/>
              </a:ext>
            </a:extLst>
          </p:cNvPr>
          <p:cNvSpPr txBox="1"/>
          <p:nvPr/>
        </p:nvSpPr>
        <p:spPr>
          <a:xfrm>
            <a:off x="531925" y="6844636"/>
            <a:ext cx="34788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1EB24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BR" sz="1200" b="1" i="1" dirty="0">
                <a:solidFill>
                  <a:srgbClr val="1EB241"/>
                </a:solidFill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pt-BR" sz="1200" b="1" i="1" dirty="0">
                <a:solidFill>
                  <a:srgbClr val="1EB241"/>
                </a:solidFill>
                <a:effectLst/>
                <a:latin typeface="system-ui"/>
                <a:ea typeface="Times New Roman" panose="02020603050405020304" pitchFamily="18" charset="0"/>
              </a:rPr>
              <a:t>) Fale em voz alta as horas abaixo:</a:t>
            </a:r>
            <a:endParaRPr lang="pt-BR" sz="1200" dirty="0">
              <a:solidFill>
                <a:srgbClr val="1EB241"/>
              </a:solidFill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D13208E-1F11-4352-AA72-0191634D511B}"/>
              </a:ext>
            </a:extLst>
          </p:cNvPr>
          <p:cNvSpPr txBox="1"/>
          <p:nvPr/>
        </p:nvSpPr>
        <p:spPr>
          <a:xfrm>
            <a:off x="3891709" y="246236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2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4618C51-79F4-4692-876A-F85DC70EB98B}"/>
              </a:ext>
            </a:extLst>
          </p:cNvPr>
          <p:cNvSpPr txBox="1"/>
          <p:nvPr/>
        </p:nvSpPr>
        <p:spPr>
          <a:xfrm>
            <a:off x="4003497" y="32347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2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E43D7EB-D8CE-4BA7-AD0D-206DD9379A48}"/>
              </a:ext>
            </a:extLst>
          </p:cNvPr>
          <p:cNvSpPr txBox="1"/>
          <p:nvPr/>
        </p:nvSpPr>
        <p:spPr>
          <a:xfrm>
            <a:off x="3999943" y="39409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2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687517B-F996-4996-8FC2-297FA31C84EB}"/>
              </a:ext>
            </a:extLst>
          </p:cNvPr>
          <p:cNvSpPr txBox="1"/>
          <p:nvPr/>
        </p:nvSpPr>
        <p:spPr>
          <a:xfrm>
            <a:off x="3999943" y="4188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2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4CE5146-0CE1-478A-B25F-2BF69272AF1B}"/>
              </a:ext>
            </a:extLst>
          </p:cNvPr>
          <p:cNvSpPr txBox="1"/>
          <p:nvPr/>
        </p:nvSpPr>
        <p:spPr>
          <a:xfrm>
            <a:off x="3999943" y="371093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2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7D325F8-153F-4E8C-A7DB-5AE9A19370F4}"/>
              </a:ext>
            </a:extLst>
          </p:cNvPr>
          <p:cNvSpPr txBox="1"/>
          <p:nvPr/>
        </p:nvSpPr>
        <p:spPr>
          <a:xfrm>
            <a:off x="4001626" y="4418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2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5B91B473-F6F4-4205-B7F2-FB30FFF4FFA5}"/>
              </a:ext>
            </a:extLst>
          </p:cNvPr>
          <p:cNvSpPr txBox="1"/>
          <p:nvPr/>
        </p:nvSpPr>
        <p:spPr>
          <a:xfrm>
            <a:off x="3999943" y="34491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2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19CBC4E0-C313-494C-9E6F-29CDDC941B61}"/>
              </a:ext>
            </a:extLst>
          </p:cNvPr>
          <p:cNvSpPr txBox="1"/>
          <p:nvPr/>
        </p:nvSpPr>
        <p:spPr>
          <a:xfrm>
            <a:off x="3996389" y="27317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2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DCABD8AD-7E9D-4485-88EC-BCECBE455109}"/>
              </a:ext>
            </a:extLst>
          </p:cNvPr>
          <p:cNvSpPr txBox="1"/>
          <p:nvPr/>
        </p:nvSpPr>
        <p:spPr>
          <a:xfrm>
            <a:off x="3999943" y="29795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2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494BD9F-151E-4C35-8D83-A13A5A207EA1}"/>
              </a:ext>
            </a:extLst>
          </p:cNvPr>
          <p:cNvSpPr txBox="1"/>
          <p:nvPr/>
        </p:nvSpPr>
        <p:spPr>
          <a:xfrm>
            <a:off x="2488895" y="567841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2">
                    <a:lumMod val="50000"/>
                  </a:schemeClr>
                </a:solidFill>
              </a:rPr>
              <a:t>12:59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75948EB-B275-4353-9A0E-E1D61B3D3B27}"/>
              </a:ext>
            </a:extLst>
          </p:cNvPr>
          <p:cNvSpPr txBox="1"/>
          <p:nvPr/>
        </p:nvSpPr>
        <p:spPr>
          <a:xfrm>
            <a:off x="2442759" y="53620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2">
                    <a:lumMod val="50000"/>
                  </a:schemeClr>
                </a:solidFill>
              </a:rPr>
              <a:t>9:55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17B0E796-4EE0-499D-955D-ED70ACEC0942}"/>
              </a:ext>
            </a:extLst>
          </p:cNvPr>
          <p:cNvSpPr txBox="1"/>
          <p:nvPr/>
        </p:nvSpPr>
        <p:spPr>
          <a:xfrm>
            <a:off x="5454704" y="61864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2">
                    <a:lumMod val="50000"/>
                  </a:schemeClr>
                </a:solidFill>
              </a:rPr>
              <a:t>2:55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4E500EFB-F1E8-412D-8FD4-543C2549E738}"/>
              </a:ext>
            </a:extLst>
          </p:cNvPr>
          <p:cNvSpPr txBox="1"/>
          <p:nvPr/>
        </p:nvSpPr>
        <p:spPr>
          <a:xfrm>
            <a:off x="5244318" y="590864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2">
                    <a:lumMod val="50000"/>
                  </a:schemeClr>
                </a:solidFill>
              </a:rPr>
              <a:t>12:00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9E22DA5F-14A5-43F6-A003-C2906C0E4B8D}"/>
              </a:ext>
            </a:extLst>
          </p:cNvPr>
          <p:cNvSpPr txBox="1"/>
          <p:nvPr/>
        </p:nvSpPr>
        <p:spPr>
          <a:xfrm>
            <a:off x="5395109" y="56643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2">
                    <a:lumMod val="50000"/>
                  </a:schemeClr>
                </a:solidFill>
              </a:rPr>
              <a:t>4:35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93CF1EF3-E67C-402F-A31C-F0679680149B}"/>
              </a:ext>
            </a:extLst>
          </p:cNvPr>
          <p:cNvSpPr txBox="1"/>
          <p:nvPr/>
        </p:nvSpPr>
        <p:spPr>
          <a:xfrm>
            <a:off x="5425609" y="53629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2">
                    <a:lumMod val="50000"/>
                  </a:schemeClr>
                </a:solidFill>
              </a:rPr>
              <a:t>2:45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3D0BEA08-DC04-48A4-8324-E9D5B5B62B05}"/>
              </a:ext>
            </a:extLst>
          </p:cNvPr>
          <p:cNvSpPr txBox="1"/>
          <p:nvPr/>
        </p:nvSpPr>
        <p:spPr>
          <a:xfrm>
            <a:off x="5305236" y="5085519"/>
            <a:ext cx="761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2">
                    <a:lumMod val="50000"/>
                  </a:schemeClr>
                </a:solidFill>
              </a:rPr>
              <a:t>11:10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48A28326-44C4-41F0-9AE5-A636B484C08F}"/>
              </a:ext>
            </a:extLst>
          </p:cNvPr>
          <p:cNvSpPr txBox="1"/>
          <p:nvPr/>
        </p:nvSpPr>
        <p:spPr>
          <a:xfrm>
            <a:off x="2962851" y="59150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2">
                    <a:lumMod val="50000"/>
                  </a:schemeClr>
                </a:solidFill>
              </a:rPr>
              <a:t>3:15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E924C160-7B9B-42E0-852C-C0CDAFFE7E84}"/>
              </a:ext>
            </a:extLst>
          </p:cNvPr>
          <p:cNvSpPr txBox="1"/>
          <p:nvPr/>
        </p:nvSpPr>
        <p:spPr>
          <a:xfrm>
            <a:off x="2721389" y="61749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2">
                    <a:lumMod val="50000"/>
                  </a:schemeClr>
                </a:solidFill>
              </a:rPr>
              <a:t>8:45</a:t>
            </a:r>
          </a:p>
        </p:txBody>
      </p:sp>
    </p:spTree>
    <p:extLst>
      <p:ext uri="{BB962C8B-B14F-4D97-AF65-F5344CB8AC3E}">
        <p14:creationId xmlns:p14="http://schemas.microsoft.com/office/powerpoint/2010/main" val="2429576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rgbClr val="1EB2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C4ADA41-66DE-443B-8BF7-A721F70AA226}"/>
              </a:ext>
            </a:extLst>
          </p:cNvPr>
          <p:cNvSpPr txBox="1"/>
          <p:nvPr/>
        </p:nvSpPr>
        <p:spPr>
          <a:xfrm>
            <a:off x="197768" y="2962543"/>
            <a:ext cx="21934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1EB241"/>
                </a:solidFill>
                <a:latin typeface="system-ui"/>
                <a:ea typeface="Times New Roman" panose="02020603050405020304" pitchFamily="18" charset="0"/>
              </a:rPr>
              <a:t>10) Crie novas as frases com</a:t>
            </a:r>
          </a:p>
          <a:p>
            <a:r>
              <a:rPr lang="pt-BR" sz="1200" b="1" i="1" dirty="0">
                <a:solidFill>
                  <a:srgbClr val="1EB241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solidFill>
                <a:srgbClr val="1EB241"/>
              </a:solidFill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A1218169-AB37-4E75-B5F3-A5CE39B52D80}"/>
              </a:ext>
            </a:extLst>
          </p:cNvPr>
          <p:cNvSpPr/>
          <p:nvPr/>
        </p:nvSpPr>
        <p:spPr>
          <a:xfrm>
            <a:off x="309087" y="923578"/>
            <a:ext cx="1970767" cy="297626"/>
          </a:xfrm>
          <a:prstGeom prst="roundRect">
            <a:avLst/>
          </a:prstGeom>
          <a:solidFill>
            <a:srgbClr val="1EB241"/>
          </a:solidFill>
          <a:ln>
            <a:solidFill>
              <a:srgbClr val="1EB24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COMMON SENTENCES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47533495-F330-4AF5-9149-99469B995BA1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rgbClr val="1EB241"/>
          </a:solidFill>
          <a:ln>
            <a:solidFill>
              <a:srgbClr val="1EB24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6716D19-4DE9-4F61-AF5B-947C0D4F1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015" y="791631"/>
            <a:ext cx="559596" cy="559596"/>
          </a:xfrm>
          <a:prstGeom prst="rect">
            <a:avLst/>
          </a:prstGeom>
        </p:spPr>
      </p:pic>
      <p:sp>
        <p:nvSpPr>
          <p:cNvPr id="38" name="CaixaDeTexto 37">
            <a:extLst>
              <a:ext uri="{FF2B5EF4-FFF2-40B4-BE49-F238E27FC236}">
                <a16:creationId xmlns:a16="http://schemas.microsoft.com/office/drawing/2014/main" id="{FAB223DD-0D44-45CD-8C45-C87ED22D3365}"/>
              </a:ext>
            </a:extLst>
          </p:cNvPr>
          <p:cNvSpPr txBox="1"/>
          <p:nvPr/>
        </p:nvSpPr>
        <p:spPr>
          <a:xfrm>
            <a:off x="3599697" y="5351230"/>
            <a:ext cx="3429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.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D6433EED-382A-4EFB-B1DF-9947FE95BD95}"/>
              </a:ext>
            </a:extLst>
          </p:cNvPr>
          <p:cNvSpPr txBox="1"/>
          <p:nvPr/>
        </p:nvSpPr>
        <p:spPr>
          <a:xfrm>
            <a:off x="197086" y="3932984"/>
            <a:ext cx="27998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1EB241"/>
                </a:solidFill>
                <a:latin typeface="system-ui"/>
                <a:ea typeface="Times New Roman" panose="02020603050405020304" pitchFamily="18" charset="0"/>
              </a:rPr>
              <a:t>11) Escute os </a:t>
            </a:r>
            <a:r>
              <a:rPr lang="pt-BR" sz="1200" b="1" i="1" dirty="0" err="1">
                <a:solidFill>
                  <a:srgbClr val="1EB241"/>
                </a:solidFill>
                <a:latin typeface="system-ui"/>
                <a:ea typeface="Times New Roman" panose="02020603050405020304" pitchFamily="18" charset="0"/>
              </a:rPr>
              <a:t>audios</a:t>
            </a:r>
            <a:r>
              <a:rPr lang="pt-BR" sz="1200" b="1" i="1" dirty="0">
                <a:solidFill>
                  <a:srgbClr val="1EB241"/>
                </a:solidFill>
                <a:latin typeface="system-ui"/>
                <a:ea typeface="Times New Roman" panose="02020603050405020304" pitchFamily="18" charset="0"/>
              </a:rPr>
              <a:t> no site e escreva</a:t>
            </a:r>
            <a:r>
              <a:rPr lang="pt-BR" sz="1200" b="1" i="1" dirty="0">
                <a:solidFill>
                  <a:srgbClr val="1EB241"/>
                </a:solidFill>
                <a:effectLst/>
                <a:latin typeface="system-ui"/>
                <a:ea typeface="Times New Roman" panose="02020603050405020304" pitchFamily="18" charset="0"/>
              </a:rPr>
              <a:t>:</a:t>
            </a:r>
            <a:r>
              <a:rPr lang="pt-BR" sz="1200" b="1" i="1" dirty="0">
                <a:solidFill>
                  <a:srgbClr val="1EB241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solidFill>
                <a:srgbClr val="1EB241"/>
              </a:solidFill>
              <a:effectLst/>
              <a:latin typeface="system-ui"/>
              <a:ea typeface="Times New Roman" panose="02020603050405020304" pitchFamily="18" charset="0"/>
            </a:endParaRP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E2B3AFFA-0A75-4D25-B220-37F438D117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805" t="62828" r="70139" b="31984"/>
          <a:stretch/>
        </p:blipFill>
        <p:spPr>
          <a:xfrm>
            <a:off x="2844487" y="4018157"/>
            <a:ext cx="358463" cy="245701"/>
          </a:xfrm>
          <a:prstGeom prst="rect">
            <a:avLst/>
          </a:prstGeom>
        </p:spPr>
      </p:pic>
      <p:sp>
        <p:nvSpPr>
          <p:cNvPr id="53" name="Retângulo 52">
            <a:extLst>
              <a:ext uri="{FF2B5EF4-FFF2-40B4-BE49-F238E27FC236}">
                <a16:creationId xmlns:a16="http://schemas.microsoft.com/office/drawing/2014/main" id="{17321984-ED82-4564-A740-F2E3E7FFE2A4}"/>
              </a:ext>
            </a:extLst>
          </p:cNvPr>
          <p:cNvSpPr/>
          <p:nvPr/>
        </p:nvSpPr>
        <p:spPr>
          <a:xfrm>
            <a:off x="152400" y="9403092"/>
            <a:ext cx="6553199" cy="276999"/>
          </a:xfrm>
          <a:prstGeom prst="rect">
            <a:avLst/>
          </a:prstGeom>
          <a:solidFill>
            <a:srgbClr val="1EB241"/>
          </a:solidFill>
          <a:ln>
            <a:solidFill>
              <a:srgbClr val="1EB2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6 – 8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90943" y="1314058"/>
            <a:ext cx="66761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1EB241"/>
                </a:solidFill>
                <a:effectLst/>
                <a:latin typeface="system-ui"/>
                <a:ea typeface="Times New Roman" panose="02020603050405020304" pitchFamily="18" charset="0"/>
              </a:rPr>
              <a:t>  </a:t>
            </a:r>
            <a:r>
              <a:rPr lang="pt-BR" sz="1200" b="1" i="1" dirty="0">
                <a:solidFill>
                  <a:srgbClr val="1EB241"/>
                </a:solidFill>
                <a:latin typeface="system-ui"/>
                <a:ea typeface="Times New Roman" panose="02020603050405020304" pitchFamily="18" charset="0"/>
              </a:rPr>
              <a:t>9)</a:t>
            </a:r>
            <a:r>
              <a:rPr lang="pt-BR" sz="1200" b="1" i="1" dirty="0">
                <a:solidFill>
                  <a:srgbClr val="1EB241"/>
                </a:solidFill>
                <a:effectLst/>
                <a:latin typeface="system-ui"/>
                <a:ea typeface="Times New Roman" panose="02020603050405020304" pitchFamily="18" charset="0"/>
              </a:rPr>
              <a:t> Traduza as frases para o Inglês</a:t>
            </a:r>
            <a:r>
              <a:rPr lang="pt-BR" sz="1200" b="1" i="1" dirty="0">
                <a:solidFill>
                  <a:srgbClr val="1EB241"/>
                </a:solidFill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b="1" dirty="0">
                <a:solidFill>
                  <a:srgbClr val="068A8A"/>
                </a:solidFill>
                <a:latin typeface="system-ui"/>
                <a:ea typeface="Times New Roman" panose="02020603050405020304" pitchFamily="18" charset="0"/>
              </a:rPr>
              <a:t>There is no need to</a:t>
            </a:r>
            <a:r>
              <a:rPr lang="pt-BR" sz="1200" b="1" i="1" dirty="0">
                <a:solidFill>
                  <a:srgbClr val="7030A0"/>
                </a:solidFill>
                <a:latin typeface="system-ui"/>
                <a:ea typeface="Times New Roman" panose="02020603050405020304" pitchFamily="18" charset="0"/>
              </a:rPr>
              <a:t> -</a:t>
            </a:r>
            <a:r>
              <a:rPr lang="pt-BR" sz="1200" b="1" i="1" dirty="0">
                <a:solidFill>
                  <a:srgbClr val="7030A0"/>
                </a:solidFill>
                <a:latin typeface="system-ui"/>
              </a:rPr>
              <a:t> </a:t>
            </a:r>
            <a:r>
              <a:rPr lang="pt-BR" sz="1200" b="1" dirty="0">
                <a:solidFill>
                  <a:srgbClr val="DC3545"/>
                </a:solidFill>
                <a:latin typeface="system-ui"/>
              </a:rPr>
              <a:t>There is something wrong - </a:t>
            </a:r>
            <a:r>
              <a:rPr lang="pt-BR" sz="1200" b="1" dirty="0">
                <a:solidFill>
                  <a:srgbClr val="008000"/>
                </a:solidFill>
                <a:latin typeface="system-ui"/>
              </a:rPr>
              <a:t>until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 - </a:t>
            </a:r>
            <a:r>
              <a:rPr lang="pt-BR" sz="1200" b="1" dirty="0">
                <a:solidFill>
                  <a:srgbClr val="8B0000"/>
                </a:solidFill>
                <a:latin typeface="system-ui"/>
              </a:rPr>
              <a:t>No matter</a:t>
            </a:r>
            <a:endParaRPr lang="pt-BR" sz="1200" dirty="0">
              <a:solidFill>
                <a:srgbClr val="7030A0"/>
              </a:solidFill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91432D53-2B57-478C-9B7C-4BA2412145C3}"/>
              </a:ext>
            </a:extLst>
          </p:cNvPr>
          <p:cNvSpPr txBox="1"/>
          <p:nvPr/>
        </p:nvSpPr>
        <p:spPr>
          <a:xfrm>
            <a:off x="339458" y="3187160"/>
            <a:ext cx="35139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rgbClr val="068A8A"/>
                </a:solidFill>
                <a:latin typeface="system-ui"/>
              </a:rPr>
              <a:t>There is no need to </a:t>
            </a:r>
            <a:r>
              <a:rPr lang="pt-BR" sz="1200" b="1" i="1" dirty="0">
                <a:solidFill>
                  <a:srgbClr val="7030A0"/>
                </a:solidFill>
                <a:latin typeface="system-ui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rgbClr val="DC3545"/>
                </a:solidFill>
                <a:latin typeface="system-ui"/>
              </a:rPr>
              <a:t>There is something wrong with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rgbClr val="008000"/>
                </a:solidFill>
                <a:latin typeface="system-ui"/>
              </a:rPr>
              <a:t>Until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rgbClr val="8B0000"/>
                </a:solidFill>
                <a:latin typeface="system-ui"/>
              </a:rPr>
              <a:t>No matter</a:t>
            </a:r>
            <a:endParaRPr lang="pt-BR" sz="12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A7D0FAA-0D8C-4B75-BD93-094B22125149}"/>
              </a:ext>
            </a:extLst>
          </p:cNvPr>
          <p:cNvSpPr txBox="1"/>
          <p:nvPr/>
        </p:nvSpPr>
        <p:spPr>
          <a:xfrm>
            <a:off x="309087" y="4179262"/>
            <a:ext cx="3228320" cy="612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There is no need to wake up early.</a:t>
            </a:r>
            <a:endParaRPr lang="pt-BR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There is something wrong with this car.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3F411078-AAFC-48C4-9DED-D0F846558933}"/>
              </a:ext>
            </a:extLst>
          </p:cNvPr>
          <p:cNvSpPr txBox="1"/>
          <p:nvPr/>
        </p:nvSpPr>
        <p:spPr>
          <a:xfrm>
            <a:off x="3428999" y="4199310"/>
            <a:ext cx="3328155" cy="612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lphaUcPeriod" startAt="3"/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No matter what you need, I am here for you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pt-BR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UcPeriod" startAt="3"/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She has to work until midnight.</a:t>
            </a:r>
            <a:endParaRPr lang="pt-B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EC0F1A78-2782-41C0-B3FE-45C74FCDDEB6}"/>
              </a:ext>
            </a:extLst>
          </p:cNvPr>
          <p:cNvSpPr/>
          <p:nvPr/>
        </p:nvSpPr>
        <p:spPr>
          <a:xfrm>
            <a:off x="2243119" y="4937710"/>
            <a:ext cx="1507681" cy="297626"/>
          </a:xfrm>
          <a:prstGeom prst="roundRect">
            <a:avLst/>
          </a:prstGeom>
          <a:solidFill>
            <a:srgbClr val="1EB241"/>
          </a:solidFill>
          <a:ln>
            <a:solidFill>
              <a:srgbClr val="1EB24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PHRASAL VERBS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B186A855-69D9-4536-97E8-8113475AE2A9}"/>
              </a:ext>
            </a:extLst>
          </p:cNvPr>
          <p:cNvSpPr txBox="1"/>
          <p:nvPr/>
        </p:nvSpPr>
        <p:spPr>
          <a:xfrm>
            <a:off x="185089" y="5421756"/>
            <a:ext cx="17139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1EB241"/>
                </a:solidFill>
                <a:latin typeface="system-ui"/>
                <a:ea typeface="Times New Roman" panose="02020603050405020304" pitchFamily="18" charset="0"/>
              </a:rPr>
              <a:t>12</a:t>
            </a:r>
            <a:r>
              <a:rPr lang="pt-BR" sz="1200" b="1" i="1" dirty="0">
                <a:solidFill>
                  <a:srgbClr val="1EB241"/>
                </a:solidFill>
                <a:effectLst/>
                <a:latin typeface="system-ui"/>
                <a:ea typeface="Times New Roman" panose="02020603050405020304" pitchFamily="18" charset="0"/>
              </a:rPr>
              <a:t>) Complete as frases com os </a:t>
            </a:r>
            <a:r>
              <a:rPr lang="pt-BR" sz="1200" b="1" i="1" dirty="0" err="1">
                <a:solidFill>
                  <a:srgbClr val="1EB241"/>
                </a:solidFill>
                <a:effectLst/>
                <a:latin typeface="system-ui"/>
                <a:ea typeface="Times New Roman" panose="02020603050405020304" pitchFamily="18" charset="0"/>
              </a:rPr>
              <a:t>Phrasal</a:t>
            </a:r>
            <a:r>
              <a:rPr lang="pt-BR" sz="1200" b="1" i="1" dirty="0">
                <a:solidFill>
                  <a:srgbClr val="1EB241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b="1" i="1" dirty="0" err="1">
                <a:solidFill>
                  <a:srgbClr val="1EB241"/>
                </a:solidFill>
                <a:effectLst/>
                <a:latin typeface="system-ui"/>
                <a:ea typeface="Times New Roman" panose="02020603050405020304" pitchFamily="18" charset="0"/>
              </a:rPr>
              <a:t>Verbs</a:t>
            </a:r>
            <a:r>
              <a:rPr lang="pt-BR" sz="1200" b="1" i="1" dirty="0">
                <a:solidFill>
                  <a:srgbClr val="1EB241"/>
                </a:solidFill>
                <a:effectLst/>
                <a:latin typeface="system-ui"/>
                <a:ea typeface="Times New Roman" panose="02020603050405020304" pitchFamily="18" charset="0"/>
              </a:rPr>
              <a:t>:</a:t>
            </a:r>
            <a:r>
              <a:rPr lang="pt-BR" sz="1200" b="1" i="1" dirty="0">
                <a:solidFill>
                  <a:srgbClr val="1EB241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solidFill>
                <a:srgbClr val="1EB241"/>
              </a:solidFill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A441C075-442E-4B8B-AACB-791009304BC4}"/>
              </a:ext>
            </a:extLst>
          </p:cNvPr>
          <p:cNvSpPr/>
          <p:nvPr/>
        </p:nvSpPr>
        <p:spPr>
          <a:xfrm>
            <a:off x="141669" y="4854466"/>
            <a:ext cx="1944763" cy="388580"/>
          </a:xfrm>
          <a:prstGeom prst="roundRect">
            <a:avLst>
              <a:gd name="adj" fmla="val 0"/>
            </a:avLst>
          </a:prstGeom>
          <a:solidFill>
            <a:srgbClr val="1EB241"/>
          </a:solidFill>
          <a:ln>
            <a:solidFill>
              <a:srgbClr val="1EB24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pic>
        <p:nvPicPr>
          <p:cNvPr id="50" name="Imagem 49">
            <a:extLst>
              <a:ext uri="{FF2B5EF4-FFF2-40B4-BE49-F238E27FC236}">
                <a16:creationId xmlns:a16="http://schemas.microsoft.com/office/drawing/2014/main" id="{499CF41F-5192-41FF-BDFE-ECAC71F9A9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177" y="4796191"/>
            <a:ext cx="612334" cy="612334"/>
          </a:xfrm>
          <a:prstGeom prst="rect">
            <a:avLst/>
          </a:prstGeom>
        </p:spPr>
      </p:pic>
      <p:sp>
        <p:nvSpPr>
          <p:cNvPr id="52" name="CaixaDeTexto 51">
            <a:extLst>
              <a:ext uri="{FF2B5EF4-FFF2-40B4-BE49-F238E27FC236}">
                <a16:creationId xmlns:a16="http://schemas.microsoft.com/office/drawing/2014/main" id="{09BF37BC-7055-48B7-A424-F5284A7F2B87}"/>
              </a:ext>
            </a:extLst>
          </p:cNvPr>
          <p:cNvSpPr txBox="1"/>
          <p:nvPr/>
        </p:nvSpPr>
        <p:spPr>
          <a:xfrm>
            <a:off x="208599" y="1636897"/>
            <a:ext cx="6782195" cy="1170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200" b="0" i="1" dirty="0">
                <a:solidFill>
                  <a:srgbClr val="212529"/>
                </a:solidFill>
                <a:effectLst/>
                <a:latin typeface="system-ui"/>
              </a:rPr>
              <a:t>Não há necessidade de se preocupar. 	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There's no need to worry.</a:t>
            </a:r>
            <a:endParaRPr lang="pt-BR" sz="11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pt-BR" sz="1200" b="0" i="1" dirty="0">
                <a:solidFill>
                  <a:srgbClr val="212529"/>
                </a:solidFill>
                <a:effectLst/>
                <a:latin typeface="system-ui"/>
              </a:rPr>
              <a:t>Há algo errado com minha bicicleta.	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There is something wrong with my bike.</a:t>
            </a:r>
            <a:endParaRPr lang="pt-BR" sz="11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pt-BR" sz="1200" b="0" i="1" dirty="0">
                <a:solidFill>
                  <a:srgbClr val="212529"/>
                </a:solidFill>
                <a:effectLst/>
                <a:latin typeface="system-ui"/>
              </a:rPr>
              <a:t>Não conte as más notícias até que ela chegue em casa.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Don’t tell her the bad news until she gets home.</a:t>
            </a:r>
            <a:endParaRPr lang="pt-BR" sz="11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pt-BR" sz="1200" b="0" i="1" dirty="0">
                <a:solidFill>
                  <a:srgbClr val="212529"/>
                </a:solidFill>
                <a:effectLst/>
                <a:latin typeface="system-ui"/>
              </a:rPr>
              <a:t>Não importa o que eles digam, não acredite neles.       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No matter what they say, don’t believe them.</a:t>
            </a:r>
            <a:endParaRPr lang="pt-BR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6C706025-10A0-4976-8FEE-1F3F2D29DF1F}"/>
              </a:ext>
            </a:extLst>
          </p:cNvPr>
          <p:cNvSpPr txBox="1"/>
          <p:nvPr/>
        </p:nvSpPr>
        <p:spPr>
          <a:xfrm>
            <a:off x="1899017" y="5415082"/>
            <a:ext cx="48173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dirty="0">
                <a:solidFill>
                  <a:srgbClr val="8B0000"/>
                </a:solidFill>
                <a:effectLst/>
                <a:latin typeface="system-ui"/>
              </a:rPr>
              <a:t>Get away with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- </a:t>
            </a: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(do something bad without being punished)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-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sair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impune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r>
              <a:rPr lang="pt-BR" sz="1200" b="1" i="0" dirty="0">
                <a:solidFill>
                  <a:srgbClr val="8B0000"/>
                </a:solidFill>
                <a:effectLst/>
                <a:latin typeface="system-ui"/>
              </a:rPr>
              <a:t>Get through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- </a:t>
            </a:r>
            <a:r>
              <a:rPr lang="pt-BR" sz="1200" b="0" i="0" dirty="0">
                <a:solidFill>
                  <a:srgbClr val="0D6EFD"/>
                </a:solidFill>
                <a:effectLst/>
                <a:latin typeface="system-ui"/>
              </a:rPr>
              <a:t>(</a:t>
            </a:r>
            <a:r>
              <a:rPr lang="pt-BR" sz="1200" b="0" i="0" dirty="0" err="1">
                <a:solidFill>
                  <a:srgbClr val="0D6EFD"/>
                </a:solidFill>
                <a:effectLst/>
                <a:latin typeface="system-ui"/>
              </a:rPr>
              <a:t>finish</a:t>
            </a:r>
            <a:r>
              <a:rPr lang="pt-BR" sz="1200" b="0" i="0" dirty="0">
                <a:solidFill>
                  <a:srgbClr val="0D6EFD"/>
                </a:solidFill>
                <a:effectLst/>
                <a:latin typeface="system-ui"/>
              </a:rPr>
              <a:t> 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- terminar, estabelecer comunicação</a:t>
            </a:r>
            <a:endParaRPr lang="en-US" sz="1200" dirty="0">
              <a:solidFill>
                <a:srgbClr val="212529"/>
              </a:solidFill>
              <a:latin typeface="system-ui"/>
            </a:endParaRPr>
          </a:p>
          <a:p>
            <a:r>
              <a:rPr lang="en-US" sz="1200" b="1" i="0" dirty="0">
                <a:solidFill>
                  <a:srgbClr val="8B0000"/>
                </a:solidFill>
                <a:effectLst/>
                <a:latin typeface="system-ui"/>
              </a:rPr>
              <a:t>Give up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- </a:t>
            </a: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(stop trying)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-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desistir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,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parar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com algo</a:t>
            </a:r>
            <a:endParaRPr lang="pt-BR" sz="1200" dirty="0"/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00EC8FEE-4A86-455A-98BF-75270DF04B17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1EB241"/>
                </a:solidFill>
              </a:rPr>
              <a:t>Lesson 05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FC5271EC-AED2-4F04-9934-ED85257657EE}"/>
              </a:ext>
            </a:extLst>
          </p:cNvPr>
          <p:cNvSpPr txBox="1"/>
          <p:nvPr/>
        </p:nvSpPr>
        <p:spPr>
          <a:xfrm>
            <a:off x="4312849" y="671224"/>
            <a:ext cx="1964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rgbClr val="1EB24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Articles</a:t>
            </a:r>
            <a:r>
              <a:rPr lang="pt-BR" sz="1400" i="1" dirty="0">
                <a:solidFill>
                  <a:srgbClr val="1EB24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There is / are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2F9635A-DACC-40B2-9BD4-4C4E8C706740}"/>
              </a:ext>
            </a:extLst>
          </p:cNvPr>
          <p:cNvSpPr txBox="1"/>
          <p:nvPr/>
        </p:nvSpPr>
        <p:spPr>
          <a:xfrm>
            <a:off x="275850" y="6146263"/>
            <a:ext cx="544221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Don't think you can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system-ui"/>
              </a:rPr>
              <a:t>get away with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 telling lies.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>
              <a:solidFill>
                <a:srgbClr val="000000"/>
              </a:solidFill>
              <a:latin typeface="system-u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Don't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system-ui"/>
              </a:rPr>
              <a:t>give up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 so early.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>
              <a:solidFill>
                <a:srgbClr val="000000"/>
              </a:solidFill>
              <a:latin typeface="system-u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I can't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system-ui"/>
              </a:rPr>
              <a:t>get through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 to him.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>
              <a:solidFill>
                <a:srgbClr val="000000"/>
              </a:solidFill>
              <a:latin typeface="system-u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I'll go with you when I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system-ui"/>
              </a:rPr>
              <a:t>get through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 with this pile of papers.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>
              <a:solidFill>
                <a:srgbClr val="000000"/>
              </a:solidFill>
              <a:latin typeface="system-u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Naturally we won't let them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system-ui"/>
              </a:rPr>
              <a:t>get away with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 this.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>
              <a:solidFill>
                <a:srgbClr val="000000"/>
              </a:solidFill>
              <a:latin typeface="system-u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 I think you can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system-ui"/>
              </a:rPr>
              <a:t>get through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 the first two chapters.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>
              <a:solidFill>
                <a:srgbClr val="000000"/>
              </a:solidFill>
              <a:latin typeface="system-u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I can't answer that puzzle; I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system-ui"/>
              </a:rPr>
              <a:t>give up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sz="1200" b="0" i="0" dirty="0">
              <a:solidFill>
                <a:srgbClr val="000000"/>
              </a:solidFill>
              <a:effectLst/>
              <a:latin typeface="system-u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If you cheat in the exam you'll never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system-ui"/>
              </a:rPr>
              <a:t>get away with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 it.</a:t>
            </a:r>
          </a:p>
          <a:p>
            <a:pPr marL="228600" indent="-228600">
              <a:buFont typeface="+mj-lt"/>
              <a:buAutoNum type="arabicPeriod"/>
            </a:pPr>
            <a:endParaRPr lang="en-US" sz="1200" b="0" i="0" dirty="0">
              <a:solidFill>
                <a:srgbClr val="000000"/>
              </a:solidFill>
              <a:effectLst/>
              <a:latin typeface="system-ui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I'm trying to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system-ui"/>
              </a:rPr>
              <a:t>give up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 smoking.</a:t>
            </a:r>
            <a:endParaRPr lang="en-US" sz="1200" dirty="0">
              <a:solidFill>
                <a:srgbClr val="000000"/>
              </a:solidFill>
              <a:latin typeface="system-ui"/>
            </a:endParaRPr>
          </a:p>
          <a:p>
            <a:pPr marL="228600" indent="-228600">
              <a:buFont typeface="+mj-lt"/>
              <a:buAutoNum type="arabicPeriod"/>
            </a:pPr>
            <a:endParaRPr lang="pt-BR" sz="1200" dirty="0"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4281752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rgbClr val="1EB2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6338C53-73F8-4C0E-95CB-59E45A7521F6}"/>
              </a:ext>
            </a:extLst>
          </p:cNvPr>
          <p:cNvSpPr txBox="1"/>
          <p:nvPr/>
        </p:nvSpPr>
        <p:spPr>
          <a:xfrm>
            <a:off x="969130" y="1078776"/>
            <a:ext cx="4919738" cy="4784387"/>
          </a:xfrm>
          <a:prstGeom prst="rect">
            <a:avLst/>
          </a:prstGeom>
          <a:noFill/>
          <a:ln>
            <a:solidFill>
              <a:srgbClr val="1EB24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>
                <a:solidFill>
                  <a:srgbClr val="1EB24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REPETITION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1EB241"/>
              </a:buClr>
              <a:buFont typeface="+mj-lt"/>
              <a:buAutoNum type="arabicPeriod"/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--- a vida moderna é estressante.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1EB241"/>
              </a:buClr>
              <a:buFont typeface="+mj-lt"/>
              <a:buAutoNum type="arabicPeriod"/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Qual é a capital do seu país?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1EB241"/>
              </a:buClr>
              <a:buFont typeface="+mj-lt"/>
              <a:buAutoNum type="arabicPeriod"/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Um médico ganha mais que um professor.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1EB241"/>
              </a:buClr>
              <a:buFont typeface="+mj-lt"/>
              <a:buAutoNum type="arabicPeriod"/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Você sabe quem inventou o computador?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1EB241"/>
              </a:buClr>
              <a:buFont typeface="+mj-lt"/>
              <a:buAutoNum type="arabicPeriod"/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Ele precisava de uma resposta.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1EB241"/>
              </a:buClr>
              <a:buFont typeface="+mj-lt"/>
              <a:buAutoNum type="arabicPeriod"/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Não foi uma decisão fácil.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1EB241"/>
              </a:buClr>
              <a:buFont typeface="+mj-lt"/>
              <a:buAutoNum type="arabicPeriod"/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A educação que tive na escola foi excelente.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1EB241"/>
              </a:buClr>
              <a:buFont typeface="+mj-lt"/>
              <a:buAutoNum type="arabicPeriod"/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Tive uma experiência ruim no trabalho hoje.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1EB241"/>
              </a:buClr>
              <a:buFont typeface="+mj-lt"/>
              <a:buAutoNum type="arabicPeriod"/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O que é um terremoto?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1EB241"/>
              </a:buClr>
              <a:buFont typeface="+mj-lt"/>
              <a:buAutoNum type="arabicPeriod"/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O carro passou a 100 milhas por hora.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1EB241"/>
              </a:buClr>
              <a:buFont typeface="+mj-lt"/>
              <a:buAutoNum type="arabicPeriod"/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Tem aranha no banho.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1EB241"/>
              </a:buClr>
              <a:buFont typeface="+mj-lt"/>
              <a:buAutoNum type="arabicPeriod"/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Tem sorvete na sua camisa.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1EB241"/>
              </a:buClr>
              <a:buFont typeface="+mj-lt"/>
              <a:buAutoNum type="arabicPeriod"/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Não tem muita gente na festa.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1EB241"/>
              </a:buClr>
              <a:buFont typeface="+mj-lt"/>
              <a:buAutoNum type="arabicPeriod"/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Não tem açúcar no meu café.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1EB241"/>
              </a:buClr>
              <a:buFont typeface="+mj-lt"/>
              <a:buAutoNum type="arabicPeriod"/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Não há oito pessoas online.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BB7AC5D-60E1-4CA5-8BBF-520A64FFE75E}"/>
              </a:ext>
            </a:extLst>
          </p:cNvPr>
          <p:cNvSpPr txBox="1"/>
          <p:nvPr/>
        </p:nvSpPr>
        <p:spPr>
          <a:xfrm>
            <a:off x="1876032" y="732270"/>
            <a:ext cx="27133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1EB24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13) Fale em Inglês as frases do Site:</a:t>
            </a:r>
            <a:endParaRPr lang="pt-BR" sz="1200" dirty="0">
              <a:solidFill>
                <a:srgbClr val="1EB24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FC145101-3F44-4E2B-BFB8-9A4830AFD41E}"/>
              </a:ext>
            </a:extLst>
          </p:cNvPr>
          <p:cNvSpPr/>
          <p:nvPr/>
        </p:nvSpPr>
        <p:spPr>
          <a:xfrm>
            <a:off x="141670" y="343417"/>
            <a:ext cx="1602910" cy="388580"/>
          </a:xfrm>
          <a:prstGeom prst="roundRect">
            <a:avLst>
              <a:gd name="adj" fmla="val 0"/>
            </a:avLst>
          </a:prstGeom>
          <a:solidFill>
            <a:srgbClr val="1EB241"/>
          </a:solidFill>
          <a:ln>
            <a:solidFill>
              <a:srgbClr val="1EB24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D77A5B9-4FA1-4136-B397-9E978EBADFBE}"/>
              </a:ext>
            </a:extLst>
          </p:cNvPr>
          <p:cNvSpPr/>
          <p:nvPr/>
        </p:nvSpPr>
        <p:spPr>
          <a:xfrm>
            <a:off x="152400" y="9403092"/>
            <a:ext cx="6553199" cy="276999"/>
          </a:xfrm>
          <a:prstGeom prst="rect">
            <a:avLst/>
          </a:prstGeom>
          <a:solidFill>
            <a:srgbClr val="1EB241"/>
          </a:solidFill>
          <a:ln>
            <a:solidFill>
              <a:srgbClr val="1EB2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7 – 8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236848F-8DD6-491A-B813-AC4E7FFD5DF5}"/>
              </a:ext>
            </a:extLst>
          </p:cNvPr>
          <p:cNvSpPr txBox="1"/>
          <p:nvPr/>
        </p:nvSpPr>
        <p:spPr>
          <a:xfrm>
            <a:off x="545306" y="5985433"/>
            <a:ext cx="5767386" cy="3295389"/>
          </a:xfrm>
          <a:prstGeom prst="rect">
            <a:avLst/>
          </a:prstGeom>
          <a:noFill/>
          <a:ln>
            <a:solidFill>
              <a:srgbClr val="1EB241"/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latin typeface="system-ui"/>
              </a:rPr>
              <a:t>VOCABULARY – TIME</a:t>
            </a:r>
          </a:p>
          <a:p>
            <a:pPr marL="228600" indent="-228600">
              <a:lnSpc>
                <a:spcPct val="150000"/>
              </a:lnSpc>
              <a:buClr>
                <a:srgbClr val="1EB241"/>
              </a:buClr>
              <a:buFont typeface="+mj-lt"/>
              <a:buAutoNum type="alphaLcParenR"/>
            </a:pPr>
            <a:r>
              <a:rPr lang="pt-BR" sz="1200" dirty="0">
                <a:latin typeface="system-ui"/>
              </a:rPr>
              <a:t>02:05 - São duas e cinco.</a:t>
            </a:r>
          </a:p>
          <a:p>
            <a:pPr marL="228600" indent="-228600">
              <a:lnSpc>
                <a:spcPct val="150000"/>
              </a:lnSpc>
              <a:buClr>
                <a:srgbClr val="1EB241"/>
              </a:buClr>
              <a:buFont typeface="+mj-lt"/>
              <a:buAutoNum type="alphaLcParenR"/>
            </a:pPr>
            <a:r>
              <a:rPr lang="pt-BR" sz="1200" dirty="0">
                <a:latin typeface="system-ui"/>
              </a:rPr>
              <a:t>02:10 - São duas e dez.</a:t>
            </a:r>
          </a:p>
          <a:p>
            <a:pPr marL="228600" indent="-228600">
              <a:lnSpc>
                <a:spcPct val="150000"/>
              </a:lnSpc>
              <a:buClr>
                <a:srgbClr val="1EB241"/>
              </a:buClr>
              <a:buFont typeface="+mj-lt"/>
              <a:buAutoNum type="alphaLcParenR"/>
            </a:pPr>
            <a:r>
              <a:rPr lang="pt-BR" sz="1200" dirty="0">
                <a:latin typeface="system-ui"/>
              </a:rPr>
              <a:t>02:15 - São duas e quinze.</a:t>
            </a:r>
          </a:p>
          <a:p>
            <a:pPr marL="228600" indent="-228600">
              <a:lnSpc>
                <a:spcPct val="150000"/>
              </a:lnSpc>
              <a:buClr>
                <a:srgbClr val="1EB241"/>
              </a:buClr>
              <a:buFont typeface="+mj-lt"/>
              <a:buAutoNum type="alphaLcParenR"/>
            </a:pPr>
            <a:r>
              <a:rPr lang="pt-BR" sz="1200" dirty="0">
                <a:latin typeface="system-ui"/>
              </a:rPr>
              <a:t>02:20 - São duas e vinte.</a:t>
            </a:r>
          </a:p>
          <a:p>
            <a:pPr marL="228600" indent="-228600">
              <a:lnSpc>
                <a:spcPct val="150000"/>
              </a:lnSpc>
              <a:buClr>
                <a:srgbClr val="1EB241"/>
              </a:buClr>
              <a:buFont typeface="+mj-lt"/>
              <a:buAutoNum type="alphaLcParenR"/>
            </a:pPr>
            <a:r>
              <a:rPr lang="pt-BR" sz="1200" dirty="0">
                <a:latin typeface="system-ui"/>
              </a:rPr>
              <a:t>02:25 - São duas e vinte e cinco.</a:t>
            </a:r>
          </a:p>
          <a:p>
            <a:pPr marL="228600" indent="-228600">
              <a:lnSpc>
                <a:spcPct val="150000"/>
              </a:lnSpc>
              <a:buClr>
                <a:srgbClr val="1EB241"/>
              </a:buClr>
              <a:buFont typeface="+mj-lt"/>
              <a:buAutoNum type="alphaLcParenR"/>
            </a:pPr>
            <a:r>
              <a:rPr lang="pt-BR" sz="1200" dirty="0">
                <a:latin typeface="system-ui"/>
              </a:rPr>
              <a:t>02:30 - São duas e meia.</a:t>
            </a:r>
          </a:p>
          <a:p>
            <a:pPr marL="228600" indent="-228600">
              <a:lnSpc>
                <a:spcPct val="150000"/>
              </a:lnSpc>
              <a:buClr>
                <a:srgbClr val="1EB241"/>
              </a:buClr>
              <a:buFont typeface="+mj-lt"/>
              <a:buAutoNum type="alphaLcParenR"/>
            </a:pPr>
            <a:r>
              <a:rPr lang="pt-BR" sz="1200" dirty="0">
                <a:latin typeface="system-ui"/>
              </a:rPr>
              <a:t>02:35 - São vinte e cinco para as três.</a:t>
            </a:r>
          </a:p>
          <a:p>
            <a:pPr marL="228600" indent="-228600">
              <a:lnSpc>
                <a:spcPct val="150000"/>
              </a:lnSpc>
              <a:buClr>
                <a:srgbClr val="1EB241"/>
              </a:buClr>
              <a:buFont typeface="+mj-lt"/>
              <a:buAutoNum type="alphaLcParenR"/>
            </a:pPr>
            <a:r>
              <a:rPr lang="pt-BR" sz="1200" dirty="0">
                <a:latin typeface="system-ui"/>
              </a:rPr>
              <a:t>02:40 - São vinte para as três.</a:t>
            </a:r>
          </a:p>
          <a:p>
            <a:pPr marL="228600" indent="-228600">
              <a:lnSpc>
                <a:spcPct val="150000"/>
              </a:lnSpc>
              <a:buClr>
                <a:srgbClr val="1EB241"/>
              </a:buClr>
              <a:buFont typeface="+mj-lt"/>
              <a:buAutoNum type="alphaLcParenR"/>
            </a:pPr>
            <a:r>
              <a:rPr lang="pt-BR" sz="1200" dirty="0">
                <a:latin typeface="system-ui"/>
              </a:rPr>
              <a:t>02:45 - São quinze para as três.</a:t>
            </a:r>
          </a:p>
          <a:p>
            <a:pPr marL="228600" indent="-228600">
              <a:lnSpc>
                <a:spcPct val="150000"/>
              </a:lnSpc>
              <a:buClr>
                <a:srgbClr val="1EB241"/>
              </a:buClr>
              <a:buFont typeface="+mj-lt"/>
              <a:buAutoNum type="alphaLcParenR"/>
            </a:pPr>
            <a:r>
              <a:rPr lang="pt-BR" sz="1200" dirty="0">
                <a:latin typeface="system-ui"/>
              </a:rPr>
              <a:t>02:50 - São dez para as três.</a:t>
            </a:r>
          </a:p>
          <a:p>
            <a:pPr marL="228600" indent="-228600">
              <a:lnSpc>
                <a:spcPct val="150000"/>
              </a:lnSpc>
              <a:buClr>
                <a:srgbClr val="1EB241"/>
              </a:buClr>
              <a:buFont typeface="+mj-lt"/>
              <a:buAutoNum type="alphaLcParenR"/>
            </a:pPr>
            <a:r>
              <a:rPr lang="pt-BR" sz="1200" dirty="0">
                <a:latin typeface="system-ui"/>
              </a:rPr>
              <a:t>02:55 - São cinco para as três.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9E2A5BD-2581-4867-A141-00F8AC410FEC}"/>
              </a:ext>
            </a:extLst>
          </p:cNvPr>
          <p:cNvSpPr txBox="1"/>
          <p:nvPr/>
        </p:nvSpPr>
        <p:spPr>
          <a:xfrm>
            <a:off x="45614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1EB241"/>
                </a:solidFill>
              </a:rPr>
              <a:t>Lesson 05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E07B902-2E6A-473A-8D23-A69BEC3BA353}"/>
              </a:ext>
            </a:extLst>
          </p:cNvPr>
          <p:cNvSpPr txBox="1"/>
          <p:nvPr/>
        </p:nvSpPr>
        <p:spPr>
          <a:xfrm>
            <a:off x="4541449" y="671224"/>
            <a:ext cx="1964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rgbClr val="1EB24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Articles</a:t>
            </a:r>
            <a:r>
              <a:rPr lang="pt-BR" sz="1400" i="1" dirty="0">
                <a:solidFill>
                  <a:srgbClr val="1EB24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There is / are</a:t>
            </a:r>
          </a:p>
        </p:txBody>
      </p:sp>
    </p:spTree>
    <p:extLst>
      <p:ext uri="{BB962C8B-B14F-4D97-AF65-F5344CB8AC3E}">
        <p14:creationId xmlns:p14="http://schemas.microsoft.com/office/powerpoint/2010/main" val="4164791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rgbClr val="1EB2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FC145101-3F44-4E2B-BFB8-9A4830AFD41E}"/>
              </a:ext>
            </a:extLst>
          </p:cNvPr>
          <p:cNvSpPr/>
          <p:nvPr/>
        </p:nvSpPr>
        <p:spPr>
          <a:xfrm>
            <a:off x="141670" y="343417"/>
            <a:ext cx="1602910" cy="388580"/>
          </a:xfrm>
          <a:prstGeom prst="roundRect">
            <a:avLst>
              <a:gd name="adj" fmla="val 0"/>
            </a:avLst>
          </a:prstGeom>
          <a:solidFill>
            <a:srgbClr val="1EB241"/>
          </a:solidFill>
          <a:ln>
            <a:solidFill>
              <a:srgbClr val="1EB24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D77A5B9-4FA1-4136-B397-9E978EBADFBE}"/>
              </a:ext>
            </a:extLst>
          </p:cNvPr>
          <p:cNvSpPr/>
          <p:nvPr/>
        </p:nvSpPr>
        <p:spPr>
          <a:xfrm>
            <a:off x="152400" y="9403092"/>
            <a:ext cx="6553199" cy="276999"/>
          </a:xfrm>
          <a:prstGeom prst="rect">
            <a:avLst/>
          </a:prstGeom>
          <a:solidFill>
            <a:srgbClr val="1EB241"/>
          </a:solidFill>
          <a:ln>
            <a:solidFill>
              <a:srgbClr val="1EB2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8 – 8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E0591B7-7617-4B6B-BB8C-02E8B216A66E}"/>
              </a:ext>
            </a:extLst>
          </p:cNvPr>
          <p:cNvSpPr txBox="1"/>
          <p:nvPr/>
        </p:nvSpPr>
        <p:spPr>
          <a:xfrm>
            <a:off x="268162" y="7700691"/>
            <a:ext cx="6321673" cy="83099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effectLst/>
                <a:latin typeface="system-ui"/>
                <a:ea typeface="Times New Roman" panose="02020603050405020304" pitchFamily="18" charset="0"/>
              </a:rPr>
              <a:t>PHRASAL VERBS</a:t>
            </a:r>
          </a:p>
          <a:p>
            <a:pPr marL="228600" indent="-228600">
              <a:buClr>
                <a:srgbClr val="1EB241"/>
              </a:buClr>
              <a:buFont typeface="+mj-lt"/>
              <a:buAutoNum type="arabicPeriod"/>
            </a:pPr>
            <a:r>
              <a:rPr lang="pt-BR" sz="1200" b="0" i="1" dirty="0">
                <a:solidFill>
                  <a:srgbClr val="212529"/>
                </a:solidFill>
                <a:effectLst/>
                <a:latin typeface="system-ui"/>
              </a:rPr>
              <a:t>Ele não pode ficar impune com suas mentiras.</a:t>
            </a:r>
          </a:p>
          <a:p>
            <a:pPr marL="228600" indent="-228600">
              <a:buClr>
                <a:srgbClr val="1EB241"/>
              </a:buClr>
              <a:buFont typeface="+mj-lt"/>
              <a:buAutoNum type="arabicPeriod"/>
            </a:pPr>
            <a:r>
              <a:rPr lang="pt-BR" sz="1200" b="0" i="1" dirty="0">
                <a:solidFill>
                  <a:srgbClr val="212529"/>
                </a:solidFill>
                <a:effectLst/>
                <a:latin typeface="system-ui"/>
              </a:rPr>
              <a:t>Eu preciso fazer essa lição de casa hoje.</a:t>
            </a:r>
            <a:endParaRPr lang="pt-BR" sz="1200" b="0" dirty="0">
              <a:solidFill>
                <a:srgbClr val="212529"/>
              </a:solidFill>
              <a:effectLst/>
              <a:latin typeface="system-ui"/>
            </a:endParaRPr>
          </a:p>
          <a:p>
            <a:pPr marL="228600" indent="-228600">
              <a:buClr>
                <a:srgbClr val="1EB241"/>
              </a:buClr>
              <a:buFont typeface="+mj-lt"/>
              <a:buAutoNum type="arabicPeriod"/>
            </a:pPr>
            <a:r>
              <a:rPr lang="pt-BR" sz="1200" b="0" i="1" dirty="0">
                <a:solidFill>
                  <a:srgbClr val="212529"/>
                </a:solidFill>
                <a:effectLst/>
                <a:latin typeface="system-ui"/>
              </a:rPr>
              <a:t>Não desista tão facilmente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F151846-2B96-49B2-A3D5-A00842D815FA}"/>
              </a:ext>
            </a:extLst>
          </p:cNvPr>
          <p:cNvSpPr txBox="1"/>
          <p:nvPr/>
        </p:nvSpPr>
        <p:spPr>
          <a:xfrm>
            <a:off x="1090614" y="1213472"/>
            <a:ext cx="5767386" cy="6065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1EB241"/>
              </a:buClr>
            </a:pPr>
            <a:r>
              <a:rPr lang="pt-BR" sz="1200" b="1" dirty="0">
                <a:solidFill>
                  <a:srgbClr val="AEAAAA"/>
                </a:solidFill>
                <a:latin typeface="system-ui"/>
              </a:rPr>
              <a:t>VOCABULARY – COMMON SENTENCES</a:t>
            </a:r>
          </a:p>
          <a:p>
            <a:pPr marL="228600" indent="-228600">
              <a:lnSpc>
                <a:spcPct val="150000"/>
              </a:lnSpc>
              <a:buClr>
                <a:srgbClr val="1EB241"/>
              </a:buClr>
              <a:buFont typeface="+mj-lt"/>
              <a:buAutoNum type="arabicPeriod"/>
            </a:pPr>
            <a:endParaRPr lang="pt-BR" sz="1200" dirty="0">
              <a:latin typeface="system-ui"/>
            </a:endParaRPr>
          </a:p>
          <a:p>
            <a:pPr marL="228600" indent="-228600">
              <a:lnSpc>
                <a:spcPct val="150000"/>
              </a:lnSpc>
              <a:buClr>
                <a:srgbClr val="1EB241"/>
              </a:buClr>
              <a:buFont typeface="+mj-lt"/>
              <a:buAutoNum type="arabicPeriod"/>
            </a:pPr>
            <a:r>
              <a:rPr lang="pt-BR" sz="1200" dirty="0">
                <a:latin typeface="system-ui"/>
              </a:rPr>
              <a:t>Não há necessidade de se preocupar.</a:t>
            </a:r>
          </a:p>
          <a:p>
            <a:pPr marL="228600" indent="-228600">
              <a:lnSpc>
                <a:spcPct val="150000"/>
              </a:lnSpc>
              <a:buClr>
                <a:srgbClr val="1EB241"/>
              </a:buClr>
              <a:buFont typeface="+mj-lt"/>
              <a:buAutoNum type="arabicPeriod"/>
            </a:pPr>
            <a:r>
              <a:rPr lang="pt-BR" sz="1200" dirty="0">
                <a:latin typeface="system-ui"/>
              </a:rPr>
              <a:t>Não há necessidade de ficar chateado.</a:t>
            </a:r>
          </a:p>
          <a:p>
            <a:pPr marL="228600" indent="-228600">
              <a:lnSpc>
                <a:spcPct val="150000"/>
              </a:lnSpc>
              <a:buClr>
                <a:srgbClr val="1EB241"/>
              </a:buClr>
              <a:buFont typeface="+mj-lt"/>
              <a:buAutoNum type="arabicPeriod"/>
            </a:pPr>
            <a:r>
              <a:rPr lang="pt-BR" sz="1200" dirty="0">
                <a:latin typeface="system-ui"/>
              </a:rPr>
              <a:t>Não há necessidade de pagar por isso.</a:t>
            </a:r>
          </a:p>
          <a:p>
            <a:pPr marL="228600" indent="-228600">
              <a:lnSpc>
                <a:spcPct val="150000"/>
              </a:lnSpc>
              <a:buClr>
                <a:srgbClr val="1EB241"/>
              </a:buClr>
              <a:buFont typeface="+mj-lt"/>
              <a:buAutoNum type="arabicPeriod"/>
            </a:pPr>
            <a:r>
              <a:rPr lang="pt-BR" sz="1200" dirty="0">
                <a:latin typeface="system-ui"/>
              </a:rPr>
              <a:t>Não há necessidade de ser tão tímido.</a:t>
            </a:r>
          </a:p>
          <a:p>
            <a:pPr marL="228600" indent="-228600">
              <a:lnSpc>
                <a:spcPct val="150000"/>
              </a:lnSpc>
              <a:buClr>
                <a:srgbClr val="1EB241"/>
              </a:buClr>
              <a:buFont typeface="+mj-lt"/>
              <a:buAutoNum type="arabicPeriod"/>
            </a:pPr>
            <a:r>
              <a:rPr lang="pt-BR" sz="1200" dirty="0">
                <a:latin typeface="system-ui"/>
              </a:rPr>
              <a:t>Não há necessidade de me levar para casa.</a:t>
            </a:r>
          </a:p>
          <a:p>
            <a:pPr marL="228600" indent="-228600">
              <a:lnSpc>
                <a:spcPct val="150000"/>
              </a:lnSpc>
              <a:buClr>
                <a:srgbClr val="1EB241"/>
              </a:buClr>
              <a:buFont typeface="+mj-lt"/>
              <a:buAutoNum type="arabicPeriod"/>
            </a:pPr>
            <a:r>
              <a:rPr lang="pt-BR" sz="1200" dirty="0">
                <a:latin typeface="system-ui"/>
              </a:rPr>
              <a:t>Há algo errado com meu computador.</a:t>
            </a:r>
          </a:p>
          <a:p>
            <a:pPr marL="228600" indent="-228600">
              <a:lnSpc>
                <a:spcPct val="150000"/>
              </a:lnSpc>
              <a:buClr>
                <a:srgbClr val="1EB241"/>
              </a:buClr>
              <a:buFont typeface="+mj-lt"/>
              <a:buAutoNum type="arabicPeriod"/>
            </a:pPr>
            <a:r>
              <a:rPr lang="pt-BR" sz="1200" dirty="0">
                <a:latin typeface="system-ui"/>
              </a:rPr>
              <a:t>Há algo errado com minha bicicleta.</a:t>
            </a:r>
          </a:p>
          <a:p>
            <a:pPr marL="228600" indent="-228600">
              <a:lnSpc>
                <a:spcPct val="150000"/>
              </a:lnSpc>
              <a:buClr>
                <a:srgbClr val="1EB241"/>
              </a:buClr>
              <a:buFont typeface="+mj-lt"/>
              <a:buAutoNum type="arabicPeriod"/>
            </a:pPr>
            <a:r>
              <a:rPr lang="pt-BR" sz="1200" dirty="0">
                <a:latin typeface="system-ui"/>
              </a:rPr>
              <a:t>Há algo errado com meu smartphone.</a:t>
            </a:r>
          </a:p>
          <a:p>
            <a:pPr marL="228600" indent="-228600">
              <a:lnSpc>
                <a:spcPct val="150000"/>
              </a:lnSpc>
              <a:buClr>
                <a:srgbClr val="1EB241"/>
              </a:buClr>
              <a:buFont typeface="+mj-lt"/>
              <a:buAutoNum type="arabicPeriod"/>
            </a:pPr>
            <a:r>
              <a:rPr lang="pt-BR" sz="1200" dirty="0">
                <a:latin typeface="system-ui"/>
              </a:rPr>
              <a:t>Há algo errado com meu braço.</a:t>
            </a:r>
          </a:p>
          <a:p>
            <a:pPr marL="228600" indent="-228600">
              <a:lnSpc>
                <a:spcPct val="150000"/>
              </a:lnSpc>
              <a:buClr>
                <a:srgbClr val="1EB241"/>
              </a:buClr>
              <a:buFont typeface="+mj-lt"/>
              <a:buAutoNum type="arabicPeriod"/>
            </a:pPr>
            <a:r>
              <a:rPr lang="pt-BR" sz="1200" dirty="0">
                <a:latin typeface="system-ui"/>
              </a:rPr>
              <a:t>Há algo errado com seu terno.</a:t>
            </a:r>
          </a:p>
          <a:p>
            <a:pPr marL="228600" indent="-228600">
              <a:lnSpc>
                <a:spcPct val="150000"/>
              </a:lnSpc>
              <a:buClr>
                <a:srgbClr val="1EB241"/>
              </a:buClr>
              <a:buFont typeface="+mj-lt"/>
              <a:buAutoNum type="arabicPeriod"/>
            </a:pPr>
            <a:r>
              <a:rPr lang="pt-BR" sz="1200" dirty="0">
                <a:latin typeface="system-ui"/>
              </a:rPr>
              <a:t> Não conte as más notícias até que ela chegue em casa.</a:t>
            </a:r>
          </a:p>
          <a:p>
            <a:pPr marL="228600" indent="-228600">
              <a:lnSpc>
                <a:spcPct val="150000"/>
              </a:lnSpc>
              <a:buClr>
                <a:srgbClr val="1EB241"/>
              </a:buClr>
              <a:buFont typeface="+mj-lt"/>
              <a:buAutoNum type="arabicPeriod"/>
            </a:pPr>
            <a:r>
              <a:rPr lang="pt-BR" sz="1200" dirty="0">
                <a:latin typeface="system-ui"/>
              </a:rPr>
              <a:t>12. O segredo não foi revelado até a meia-noite.</a:t>
            </a:r>
          </a:p>
          <a:p>
            <a:pPr marL="228600" indent="-228600">
              <a:lnSpc>
                <a:spcPct val="150000"/>
              </a:lnSpc>
              <a:buClr>
                <a:srgbClr val="1EB241"/>
              </a:buClr>
              <a:buFont typeface="+mj-lt"/>
              <a:buAutoNum type="arabicPeriod"/>
            </a:pPr>
            <a:r>
              <a:rPr lang="pt-BR" sz="1200" dirty="0">
                <a:latin typeface="system-ui"/>
              </a:rPr>
              <a:t>Não vou parar de falar até que você esteja pronto para ir.</a:t>
            </a:r>
          </a:p>
          <a:p>
            <a:pPr marL="228600" indent="-228600">
              <a:lnSpc>
                <a:spcPct val="150000"/>
              </a:lnSpc>
              <a:buClr>
                <a:srgbClr val="1EB241"/>
              </a:buClr>
              <a:buFont typeface="+mj-lt"/>
              <a:buAutoNum type="arabicPeriod"/>
            </a:pPr>
            <a:r>
              <a:rPr lang="pt-BR" sz="1200" dirty="0">
                <a:latin typeface="system-ui"/>
              </a:rPr>
              <a:t>O filme só terminou às dez horas.</a:t>
            </a:r>
          </a:p>
          <a:p>
            <a:pPr marL="228600" indent="-228600">
              <a:lnSpc>
                <a:spcPct val="150000"/>
              </a:lnSpc>
              <a:buClr>
                <a:srgbClr val="1EB241"/>
              </a:buClr>
              <a:buFont typeface="+mj-lt"/>
              <a:buAutoNum type="arabicPeriod"/>
            </a:pPr>
            <a:r>
              <a:rPr lang="pt-BR" sz="1200" dirty="0">
                <a:latin typeface="system-ui"/>
              </a:rPr>
              <a:t>Ela malhava na academia das 17h às 18h30.</a:t>
            </a:r>
          </a:p>
          <a:p>
            <a:pPr marL="228600" indent="-228600">
              <a:lnSpc>
                <a:spcPct val="150000"/>
              </a:lnSpc>
              <a:buClr>
                <a:srgbClr val="1EB241"/>
              </a:buClr>
              <a:buFont typeface="+mj-lt"/>
              <a:buAutoNum type="arabicPeriod"/>
            </a:pPr>
            <a:r>
              <a:rPr lang="pt-BR" sz="1200" dirty="0">
                <a:latin typeface="system-ui"/>
              </a:rPr>
              <a:t>Não importa o que eles digam, não acredite neles.</a:t>
            </a:r>
          </a:p>
          <a:p>
            <a:pPr marL="228600" indent="-228600">
              <a:lnSpc>
                <a:spcPct val="150000"/>
              </a:lnSpc>
              <a:buClr>
                <a:srgbClr val="1EB241"/>
              </a:buClr>
              <a:buFont typeface="+mj-lt"/>
              <a:buAutoNum type="arabicPeriod"/>
            </a:pPr>
            <a:r>
              <a:rPr lang="pt-BR" sz="1200" dirty="0">
                <a:latin typeface="system-ui"/>
              </a:rPr>
              <a:t>Não importa como você faz isso, será certo.</a:t>
            </a:r>
          </a:p>
          <a:p>
            <a:pPr marL="228600" indent="-228600">
              <a:lnSpc>
                <a:spcPct val="150000"/>
              </a:lnSpc>
              <a:buClr>
                <a:srgbClr val="1EB241"/>
              </a:buClr>
              <a:buFont typeface="+mj-lt"/>
              <a:buAutoNum type="arabicPeriod"/>
            </a:pPr>
            <a:r>
              <a:rPr lang="pt-BR" sz="1200" dirty="0">
                <a:latin typeface="system-ui"/>
              </a:rPr>
              <a:t>Não importa onde ele vá, ele leva um guarda-chuva.</a:t>
            </a:r>
          </a:p>
          <a:p>
            <a:pPr marL="228600" indent="-228600">
              <a:lnSpc>
                <a:spcPct val="150000"/>
              </a:lnSpc>
              <a:buClr>
                <a:srgbClr val="1EB241"/>
              </a:buClr>
              <a:buFont typeface="+mj-lt"/>
              <a:buAutoNum type="arabicPeriod"/>
            </a:pPr>
            <a:r>
              <a:rPr lang="pt-BR" sz="1200" dirty="0">
                <a:latin typeface="system-ui"/>
              </a:rPr>
              <a:t>Não importa muitas vezes ela desculpas, eu nunca vou voltar com ela.</a:t>
            </a:r>
          </a:p>
          <a:p>
            <a:pPr marL="228600" indent="-228600">
              <a:lnSpc>
                <a:spcPct val="150000"/>
              </a:lnSpc>
              <a:buClr>
                <a:srgbClr val="1EB241"/>
              </a:buClr>
              <a:buFont typeface="+mj-lt"/>
              <a:buAutoNum type="arabicPeriod"/>
            </a:pPr>
            <a:r>
              <a:rPr lang="pt-BR" sz="1200" dirty="0">
                <a:latin typeface="system-ui"/>
              </a:rPr>
              <a:t>Não importa o que aconteça, eu vou te encontrar.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21EC3F74-2A8D-4269-AAF3-64C7C66E49DB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1EB241"/>
                </a:solidFill>
              </a:rPr>
              <a:t>Lesson 05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AAB1DEA-B2AA-4AD9-8072-ED4B97DBA4E5}"/>
              </a:ext>
            </a:extLst>
          </p:cNvPr>
          <p:cNvSpPr txBox="1"/>
          <p:nvPr/>
        </p:nvSpPr>
        <p:spPr>
          <a:xfrm>
            <a:off x="4312849" y="671224"/>
            <a:ext cx="1964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rgbClr val="1EB24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Articles</a:t>
            </a:r>
            <a:r>
              <a:rPr lang="pt-BR" sz="1400" i="1" dirty="0">
                <a:solidFill>
                  <a:srgbClr val="1EB24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There is / are</a:t>
            </a:r>
          </a:p>
        </p:txBody>
      </p:sp>
    </p:spTree>
    <p:extLst>
      <p:ext uri="{BB962C8B-B14F-4D97-AF65-F5344CB8AC3E}">
        <p14:creationId xmlns:p14="http://schemas.microsoft.com/office/powerpoint/2010/main" val="358214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14144</TotalTime>
  <Words>1601</Words>
  <Application>Microsoft Office PowerPoint</Application>
  <PresentationFormat>Papel A4 (210 x 297 mm)</PresentationFormat>
  <Paragraphs>305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Symbol</vt:lpstr>
      <vt:lpstr>system-ui</vt:lpstr>
      <vt:lpstr>Times New Roman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Conta da Microsoft</dc:creator>
  <dc:description/>
  <cp:lastModifiedBy>fernando ribeiro</cp:lastModifiedBy>
  <cp:revision>772</cp:revision>
  <cp:lastPrinted>2022-04-23T00:05:33Z</cp:lastPrinted>
  <dcterms:created xsi:type="dcterms:W3CDTF">2021-10-15T13:30:39Z</dcterms:created>
  <dcterms:modified xsi:type="dcterms:W3CDTF">2022-04-25T17:59:47Z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Papel A4 (210 x 297 mm)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