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0" r:id="rId3"/>
    <p:sldId id="273" r:id="rId4"/>
    <p:sldId id="265" r:id="rId5"/>
    <p:sldId id="274" r:id="rId6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11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80" y="-2484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1.6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7.1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16/05/2022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87820" cy="318910"/>
            <a:chOff x="283685" y="987668"/>
            <a:chExt cx="1187820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61315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EXERCISES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79DFB7-A3E6-43FC-B2CC-FA719268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0" t="33014" r="8463" b="17431"/>
          <a:stretch/>
        </p:blipFill>
        <p:spPr>
          <a:xfrm>
            <a:off x="470497" y="1541757"/>
            <a:ext cx="5458752" cy="1910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E69E39-1A25-4045-87F8-2C031ED49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0" t="26315" r="8462" b="14574"/>
          <a:stretch/>
        </p:blipFill>
        <p:spPr>
          <a:xfrm>
            <a:off x="334019" y="3638550"/>
            <a:ext cx="5595230" cy="22791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0EF949-3BF7-4F34-B455-DF82CCDB8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41" t="36102" r="8961" b="17035"/>
          <a:stretch/>
        </p:blipFill>
        <p:spPr>
          <a:xfrm>
            <a:off x="470497" y="6138560"/>
            <a:ext cx="5458752" cy="180690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BB6402A-01B0-45A6-ACAA-F1D4E69E3F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58" t="50445" r="8904" b="24980"/>
          <a:stretch/>
        </p:blipFill>
        <p:spPr>
          <a:xfrm>
            <a:off x="334019" y="8041440"/>
            <a:ext cx="5660492" cy="94754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AB695E7-841B-4A77-985C-654EE5C32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6" y="881630"/>
            <a:ext cx="572400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283685" y="1677601"/>
            <a:ext cx="6134780" cy="234602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didn’t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apply for the job </a:t>
            </a:r>
            <a:r>
              <a:rPr lang="pt-BR" sz="11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_____________________________________.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up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early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this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morning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street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map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__________________________________________.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handsome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lang="pt-BR" sz="11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pt-BR" sz="11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tried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hard, __________________________________________________.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phone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woke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me up,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1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 though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apologized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___________________________________________.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went to work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 </a:t>
            </a: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respect her 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 </a:t>
            </a:r>
            <a:r>
              <a:rPr lang="en-US" sz="11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______________________________________________</a:t>
            </a: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5EE2B1-38D2-4718-BC86-BBFE1A120271}"/>
              </a:ext>
            </a:extLst>
          </p:cNvPr>
          <p:cNvSpPr txBox="1"/>
          <p:nvPr/>
        </p:nvSpPr>
        <p:spPr>
          <a:xfrm>
            <a:off x="283685" y="4131124"/>
            <a:ext cx="6134780" cy="15842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10"/>
            </a:pPr>
            <a:r>
              <a:rPr lang="en-US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In spite of </a:t>
            </a: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</a:rPr>
              <a:t>the rain, we _________________________________________________.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0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She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wasn’t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well, but </a:t>
            </a: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in </a:t>
            </a:r>
            <a:r>
              <a:rPr lang="pt-BR" sz="1100" b="1" dirty="0" err="1">
                <a:solidFill>
                  <a:srgbClr val="B1174A"/>
                </a:solidFill>
                <a:latin typeface="Segoe UI" panose="020B0502040204020203" pitchFamily="34" charset="0"/>
              </a:rPr>
              <a:t>spite</a:t>
            </a: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 of this 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____________________________________.</a:t>
            </a:r>
            <a:endParaRPr lang="pt-BR" sz="11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0"/>
            </a:pP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In </a:t>
            </a:r>
            <a:r>
              <a:rPr lang="pt-BR" sz="1100" b="1" dirty="0" err="1">
                <a:solidFill>
                  <a:srgbClr val="B1174A"/>
                </a:solidFill>
                <a:latin typeface="Segoe UI" panose="020B0502040204020203" pitchFamily="34" charset="0"/>
              </a:rPr>
              <a:t>spite</a:t>
            </a: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 of what 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I said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yesterday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, 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3"/>
            </a:pPr>
            <a:r>
              <a:rPr lang="pt-BR" sz="1100" b="1" dirty="0" err="1">
                <a:solidFill>
                  <a:srgbClr val="5F5F5F"/>
                </a:solidFill>
                <a:latin typeface="Segoe UI" panose="020B0502040204020203" pitchFamily="34" charset="0"/>
              </a:rPr>
              <a:t>Despite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fear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____________________________________________________.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3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passed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all of my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exams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100" b="1" dirty="0" err="1">
                <a:solidFill>
                  <a:srgbClr val="5F5F5F"/>
                </a:solidFill>
                <a:latin typeface="Segoe UI" panose="020B0502040204020203" pitchFamily="34" charset="0"/>
              </a:rPr>
              <a:t>despite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 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3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I love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him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100" b="1" dirty="0" err="1">
                <a:solidFill>
                  <a:srgbClr val="5F5F5F"/>
                </a:solidFill>
                <a:latin typeface="Segoe UI" panose="020B0502040204020203" pitchFamily="34" charset="0"/>
              </a:rPr>
              <a:t>despite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_______________________________________________________.</a:t>
            </a:r>
            <a:endParaRPr lang="pt-BR" sz="11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CD00B-DDD0-490A-9C9A-74F167F9396C}"/>
              </a:ext>
            </a:extLst>
          </p:cNvPr>
          <p:cNvSpPr txBox="1"/>
          <p:nvPr/>
        </p:nvSpPr>
        <p:spPr>
          <a:xfrm>
            <a:off x="280899" y="1422517"/>
            <a:ext cx="225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Complete as frases abaixo (site):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7C55E30-F047-4091-B58E-B6D5FF8F057D}"/>
              </a:ext>
            </a:extLst>
          </p:cNvPr>
          <p:cNvSpPr/>
          <p:nvPr/>
        </p:nvSpPr>
        <p:spPr>
          <a:xfrm>
            <a:off x="141669" y="5952666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73BC9C-547D-4215-867F-D72A2187A81D}"/>
              </a:ext>
            </a:extLst>
          </p:cNvPr>
          <p:cNvSpPr txBox="1"/>
          <p:nvPr/>
        </p:nvSpPr>
        <p:spPr>
          <a:xfrm>
            <a:off x="300081" y="7079296"/>
            <a:ext cx="3429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1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100" dirty="0">
                <a:latin typeface="system-ui"/>
                <a:ea typeface="Verdana" panose="020B0604030504040204" pitchFamily="34" charset="0"/>
              </a:rPr>
              <a:t>delicious.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1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100" b="1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hard to do it.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	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1C37735-3D9E-4103-B7B6-CE2977F1B3D8}"/>
              </a:ext>
            </a:extLst>
          </p:cNvPr>
          <p:cNvSpPr txBox="1"/>
          <p:nvPr/>
        </p:nvSpPr>
        <p:spPr>
          <a:xfrm>
            <a:off x="309729" y="8146445"/>
            <a:ext cx="30413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 startAt="5"/>
            </a:pPr>
            <a:r>
              <a:rPr lang="pt-BR" sz="1100" b="1" dirty="0">
                <a:solidFill>
                  <a:srgbClr val="008000"/>
                </a:solidFill>
                <a:latin typeface="system-ui"/>
              </a:rPr>
              <a:t>It’s my fault 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you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missed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the taxi.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r>
              <a:rPr lang="pt-BR" sz="1100" b="1" dirty="0">
                <a:solidFill>
                  <a:srgbClr val="008000"/>
                </a:solidFill>
                <a:latin typeface="system-ui"/>
              </a:rPr>
              <a:t>It’s my fault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didn't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get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paid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DB49181-2DA1-470F-9BAB-371ED69DF572}"/>
              </a:ext>
            </a:extLst>
          </p:cNvPr>
          <p:cNvSpPr txBox="1"/>
          <p:nvPr/>
        </p:nvSpPr>
        <p:spPr>
          <a:xfrm>
            <a:off x="318258" y="8688809"/>
            <a:ext cx="5766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 startAt="7"/>
            </a:pPr>
            <a:r>
              <a:rPr lang="en-US" sz="1100" b="1" dirty="0">
                <a:solidFill>
                  <a:srgbClr val="8B0000"/>
                </a:solidFill>
                <a:latin typeface="system-ui"/>
              </a:rPr>
              <a:t>It’s said that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lives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abroud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now.</a:t>
            </a:r>
            <a:endParaRPr lang="en-US" sz="1100" b="1" dirty="0">
              <a:solidFill>
                <a:srgbClr val="8B0000"/>
              </a:solidFill>
              <a:latin typeface="system-ui"/>
            </a:endParaRPr>
          </a:p>
          <a:p>
            <a:pPr marL="228600" indent="-228600" algn="l">
              <a:buFont typeface="+mj-lt"/>
              <a:buAutoNum type="arabicPeriod" startAt="7"/>
            </a:pPr>
            <a:r>
              <a:rPr lang="en-US" sz="1100" b="1" dirty="0">
                <a:solidFill>
                  <a:srgbClr val="8B0000"/>
                </a:solidFill>
                <a:latin typeface="system-ui"/>
              </a:rPr>
              <a:t>It’s said that 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the woman is a thief.</a:t>
            </a:r>
            <a:endParaRPr lang="en-US" sz="1100" b="1" dirty="0">
              <a:solidFill>
                <a:srgbClr val="8B0000"/>
              </a:solidFill>
              <a:latin typeface="system-ui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E6C8FD5-0D2B-4ED9-BF4A-BCEB0E95E4EC}"/>
              </a:ext>
            </a:extLst>
          </p:cNvPr>
          <p:cNvSpPr txBox="1"/>
          <p:nvPr/>
        </p:nvSpPr>
        <p:spPr>
          <a:xfrm>
            <a:off x="300081" y="7621660"/>
            <a:ext cx="24702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pt-BR" sz="11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Bob´s dog.</a:t>
            </a:r>
            <a:endParaRPr lang="pt-BR" sz="1100" b="1" dirty="0">
              <a:solidFill>
                <a:srgbClr val="DC3545"/>
              </a:solidFill>
              <a:latin typeface="system-ui"/>
              <a:ea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pt-BR" sz="11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it is going to rain.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CD4FBF2-352B-47BA-B55D-5D67D7291F09}"/>
              </a:ext>
            </a:extLst>
          </p:cNvPr>
          <p:cNvSpPr txBox="1"/>
          <p:nvPr/>
        </p:nvSpPr>
        <p:spPr>
          <a:xfrm>
            <a:off x="2324552" y="5977355"/>
            <a:ext cx="43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Baseado nas Wh Questions (Where, How, When, What, Where, Which, Why):</a:t>
            </a:r>
          </a:p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-  responda, comente, faça uma pergunta  ou desenvolva um pensamento 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7E83002-C196-4EEF-A767-10784CB14EC9}"/>
              </a:ext>
            </a:extLst>
          </p:cNvPr>
          <p:cNvSpPr/>
          <p:nvPr/>
        </p:nvSpPr>
        <p:spPr>
          <a:xfrm>
            <a:off x="279842" y="6519719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AEFEEC1-D359-492B-BA79-873B9E17F825}"/>
              </a:ext>
            </a:extLst>
          </p:cNvPr>
          <p:cNvSpPr txBox="1"/>
          <p:nvPr/>
        </p:nvSpPr>
        <p:spPr>
          <a:xfrm>
            <a:off x="340003" y="6512207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7094" y="996474"/>
            <a:ext cx="148807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E2AE83-5737-44A7-A3C9-FB78E757E8F5}"/>
              </a:ext>
            </a:extLst>
          </p:cNvPr>
          <p:cNvSpPr txBox="1"/>
          <p:nvPr/>
        </p:nvSpPr>
        <p:spPr>
          <a:xfrm>
            <a:off x="381083" y="1003988"/>
            <a:ext cx="16481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VERBS &amp; TENSES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CEF775-2839-4ECA-8329-C063AD1C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02" y="970933"/>
            <a:ext cx="485077" cy="4850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941FF1-D940-4675-ABE9-6CAD3877A3A8}"/>
              </a:ext>
            </a:extLst>
          </p:cNvPr>
          <p:cNvSpPr txBox="1"/>
          <p:nvPr/>
        </p:nvSpPr>
        <p:spPr>
          <a:xfrm>
            <a:off x="256525" y="1819146"/>
            <a:ext cx="2954573" cy="63940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09. Can – poder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She </a:t>
            </a:r>
            <a:r>
              <a:rPr lang="pt-BR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speak </a:t>
            </a:r>
            <a:r>
              <a:rPr lang="pt-BR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Chinese. (</a:t>
            </a:r>
            <a:r>
              <a:rPr lang="pt-BR" sz="1050" i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capacidade</a:t>
            </a:r>
            <a:r>
              <a:rPr lang="pt-BR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It 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happen </a:t>
            </a: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 anyone. (</a:t>
            </a:r>
            <a:r>
              <a:rPr lang="en-US" sz="1050" i="1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possibilidade</a:t>
            </a: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pt-BR" sz="105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You </a:t>
            </a:r>
            <a:r>
              <a:rPr lang="pt-BR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play </a:t>
            </a:r>
            <a:r>
              <a:rPr lang="pt-BR" sz="1050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outside</a:t>
            </a:r>
            <a:r>
              <a:rPr lang="pt-BR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 (</a:t>
            </a:r>
            <a:r>
              <a:rPr lang="pt-BR" sz="1050" i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Permissão</a:t>
            </a:r>
            <a:r>
              <a:rPr lang="pt-BR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I </a:t>
            </a: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talk to the director? (</a:t>
            </a:r>
            <a:r>
              <a:rPr lang="en-US" sz="1050" i="1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Pedido</a:t>
            </a: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Exercise 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help </a:t>
            </a: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reduce stress. (</a:t>
            </a:r>
            <a:r>
              <a:rPr lang="en-US" sz="1050" i="1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verdade</a:t>
            </a:r>
            <a:r>
              <a:rPr lang="en-US" sz="1050" i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050" i="1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geral</a:t>
            </a:r>
            <a:r>
              <a:rPr lang="en-US" sz="1050" i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en-US" sz="105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 you want, we 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drink </a:t>
            </a: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something. (</a:t>
            </a:r>
            <a:r>
              <a:rPr lang="en-US" sz="1050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sugestão</a:t>
            </a:r>
            <a:r>
              <a:rPr lang="en-US" sz="105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Choose – escolher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 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050" b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academic career.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need 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choose </a:t>
            </a:r>
            <a:r>
              <a:rPr lang="en-US" sz="1050" b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now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he 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going to choose </a:t>
            </a:r>
            <a:r>
              <a:rPr lang="en-US" sz="105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right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 hope you 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choose 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different path.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 </a:t>
            </a:r>
            <a:r>
              <a:rPr lang="pt-BR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 chosen </a:t>
            </a: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color for the party.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 choose 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but wait.</a:t>
            </a: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 Clean – limpar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cleaned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car with a rag.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</a:t>
            </a:r>
            <a:r>
              <a:rPr lang="pt-BR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clean </a:t>
            </a: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</a:t>
            </a:r>
            <a:r>
              <a:rPr lang="pt-BR" sz="10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</a:t>
            </a: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I'm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going to clean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windows this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Tomorrow is Sunday. 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clean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my dorm thoroughly.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pt-BR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 just </a:t>
            </a:r>
            <a:r>
              <a:rPr lang="pt-BR" sz="105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cleaned</a:t>
            </a:r>
            <a:r>
              <a:rPr lang="pt-BR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pt-BR" sz="10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house</a:t>
            </a:r>
            <a:r>
              <a:rPr lang="pt-BR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city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should clean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streets more often.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5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 Close – fechar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closed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my eyes against the bright light.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 always </a:t>
            </a:r>
            <a:r>
              <a:rPr lang="en-US" sz="10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closes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I'm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going to close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window, if you don't mind.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office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close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at 5 o'clock until further notice.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Police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closed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area off to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draw,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must close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your eyes and sing.</a:t>
            </a:r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524961-9096-4367-81E9-D4784189A1E4}"/>
              </a:ext>
            </a:extLst>
          </p:cNvPr>
          <p:cNvSpPr txBox="1"/>
          <p:nvPr/>
        </p:nvSpPr>
        <p:spPr>
          <a:xfrm>
            <a:off x="3395201" y="1834535"/>
            <a:ext cx="3126296" cy="6755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 Come – vir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 good things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an 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Good things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those who 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'Are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going to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is unlikely that she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apologize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next week, or the week after.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14. Cook – cozinhar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cooked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lunch. And I made a cake.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cooks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everyday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05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Who's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going to cook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tonight?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I'll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cook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if you do the dishes. Deal? -Deal.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 haven't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cooked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dinner.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 cook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something easy, like pasta.</a:t>
            </a: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15. Cry – chorar, gritar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cried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because he hurt his knee.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Some babies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during the night.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 is certainly not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going to 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on her honeymoon.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strong woman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but will not admit defeat.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cried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him, yes, but I can not cry today.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baby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 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as soon as he is born.</a:t>
            </a:r>
          </a:p>
          <a:p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16. </a:t>
            </a:r>
            <a:r>
              <a:rPr lang="pt-BR" sz="11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cortar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meat into small pieces.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Score twice before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I'm just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going to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grass.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 long story short.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price of their products by almost 30 per 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must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expenses this month.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54E65A-9F9A-40C3-9C34-0C31D9AB0184}"/>
              </a:ext>
            </a:extLst>
          </p:cNvPr>
          <p:cNvSpPr txBox="1"/>
          <p:nvPr/>
        </p:nvSpPr>
        <p:spPr>
          <a:xfrm>
            <a:off x="2563115" y="1012437"/>
            <a:ext cx="341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ORAL 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Student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A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reads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the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sentence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Student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B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listens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to it and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change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into negative</a:t>
            </a:r>
            <a:r>
              <a:rPr lang="pt-BR" sz="10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89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67BD1F-8B24-482F-9459-5779DDDD5D6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70A2C-FFB1-4C64-B362-07ACBAC4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7" y="855721"/>
            <a:ext cx="424583" cy="42458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DA85338-E5B0-4C58-A66A-9C34319CDF34}"/>
              </a:ext>
            </a:extLst>
          </p:cNvPr>
          <p:cNvSpPr txBox="1"/>
          <p:nvPr/>
        </p:nvSpPr>
        <p:spPr>
          <a:xfrm>
            <a:off x="223349" y="1723634"/>
            <a:ext cx="3967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Bring about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(cause)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causar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provocar</a:t>
            </a:r>
            <a:endParaRPr lang="en-US" sz="1200" b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Catch up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(reach a standard 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alcançar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um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padrão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nível</a:t>
            </a:r>
            <a:br>
              <a:rPr lang="en-US" sz="1200" dirty="0"/>
            </a:br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(meet by chance)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por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acaso</a:t>
            </a:r>
            <a:endParaRPr lang="pt-BR" sz="1200" dirty="0"/>
          </a:p>
        </p:txBody>
      </p:sp>
      <p:pic>
        <p:nvPicPr>
          <p:cNvPr id="25" name="Picture 2" descr="Manager Management - RECAP">
            <a:extLst>
              <a:ext uri="{FF2B5EF4-FFF2-40B4-BE49-F238E27FC236}">
                <a16:creationId xmlns:a16="http://schemas.microsoft.com/office/drawing/2014/main" id="{A87E81A4-7D1D-439B-8A37-4477F939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01" y="2061214"/>
            <a:ext cx="1670218" cy="9503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tudy Hard Vector Art, Icons, and Graphics for Free Download">
            <a:extLst>
              <a:ext uri="{FF2B5EF4-FFF2-40B4-BE49-F238E27FC236}">
                <a16:creationId xmlns:a16="http://schemas.microsoft.com/office/drawing/2014/main" id="{FC475283-9BF2-4BE5-96EB-40F89199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63" y="2998883"/>
            <a:ext cx="1302492" cy="829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Shaking hands with teenage boy Stock Photos - Page 1 : Masterfile">
            <a:extLst>
              <a:ext uri="{FF2B5EF4-FFF2-40B4-BE49-F238E27FC236}">
                <a16:creationId xmlns:a16="http://schemas.microsoft.com/office/drawing/2014/main" id="{F968B873-FA8F-45EF-8EC4-2AF40409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48" y="3858055"/>
            <a:ext cx="826501" cy="1167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66B4E3BF-B2FC-41F3-8B62-B61733DA82F7}"/>
              </a:ext>
            </a:extLst>
          </p:cNvPr>
          <p:cNvSpPr txBox="1"/>
          <p:nvPr/>
        </p:nvSpPr>
        <p:spPr>
          <a:xfrm>
            <a:off x="223349" y="1409565"/>
            <a:ext cx="331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  <a:ea typeface="Times New Roman" panose="02020603050405020304" pitchFamily="18" charset="0"/>
              </a:rPr>
              <a:t>Complete as frases com os Phrasal Verbs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5">
                  <a:lumMod val="50000"/>
                </a:schemeClr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24C8AE-90F0-47E5-8A7C-1D97BA4470B9}"/>
              </a:ext>
            </a:extLst>
          </p:cNvPr>
          <p:cNvSpPr txBox="1"/>
          <p:nvPr/>
        </p:nvSpPr>
        <p:spPr>
          <a:xfrm>
            <a:off x="236220" y="2444105"/>
            <a:ext cx="4791557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i="0" u="none" strike="noStrike" dirty="0">
                <a:effectLst/>
                <a:latin typeface="system-ui"/>
              </a:rPr>
              <a:t>They felt the need to </a:t>
            </a:r>
            <a:r>
              <a:rPr lang="en-US" sz="1200" b="1" i="0" u="none" strike="noStrike" dirty="0">
                <a:effectLst/>
                <a:latin typeface="system-ui"/>
              </a:rPr>
              <a:t>_____________ </a:t>
            </a:r>
            <a:r>
              <a:rPr lang="en-US" sz="1200" i="0" u="none" strike="noStrike" dirty="0">
                <a:effectLst/>
                <a:latin typeface="system-ui"/>
              </a:rPr>
              <a:t>a renewal of society.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This is the worst place I've </a:t>
            </a:r>
            <a:r>
              <a:rPr lang="en-US" sz="1200" b="1" i="0" u="none" strike="noStrike" dirty="0">
                <a:effectLst/>
                <a:latin typeface="system-ui"/>
              </a:rPr>
              <a:t> _____________</a:t>
            </a:r>
            <a:r>
              <a:rPr lang="en-US" sz="1200" dirty="0"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This will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both inner and social conflicts.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Several causes operated to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the war.</a:t>
            </a:r>
            <a:endParaRPr lang="pt-BR" sz="1200" i="0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I have to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on my sleep.</a:t>
            </a:r>
            <a:endParaRPr lang="pt-BR" sz="1200" b="0" i="1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You walk on and I'll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with you later.</a:t>
            </a:r>
            <a:endParaRPr lang="pt-BR" sz="1200" dirty="0"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Why don't you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to our house this evening?</a:t>
            </a:r>
            <a:endParaRPr lang="pt-BR" sz="1200" b="0" i="0" u="none" strike="noStrike" dirty="0"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I want to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with all your news.</a:t>
            </a:r>
            <a:endParaRPr lang="pt-BR" sz="1200" b="0" i="0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effectLst/>
                <a:latin typeface="system-ui"/>
              </a:rPr>
              <a:t>Your speech didn't </a:t>
            </a:r>
            <a:r>
              <a:rPr lang="en-US" sz="1200" b="1" i="0" u="none" strike="noStrike" dirty="0">
                <a:effectLst/>
                <a:latin typeface="system-ui"/>
              </a:rPr>
              <a:t> _____________</a:t>
            </a:r>
            <a:r>
              <a:rPr lang="en-US" sz="1200" b="0" i="0" dirty="0">
                <a:effectLst/>
                <a:latin typeface="system-ui"/>
              </a:rPr>
              <a:t>; nobody understood your opinion.</a:t>
            </a:r>
            <a:endParaRPr lang="en-US" sz="1400" dirty="0">
              <a:latin typeface="system-ui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40224F6-5BA6-44AD-AEAE-DE3C936BABA7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221574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434141" y="928874"/>
            <a:ext cx="206729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MOTIVATIONAL QUOTES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8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56AD34-9FAF-457A-83E6-88AEE81F1E7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120AF5-1A5B-465B-971F-A96B4C1332E9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14:cNvPr>
              <p14:cNvContentPartPr/>
              <p14:nvPr/>
            </p14:nvContentPartPr>
            <p14:xfrm>
              <a:off x="2138133" y="7904985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133" y="78419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14:cNvPr>
              <p14:cNvContentPartPr/>
              <p14:nvPr/>
            </p14:nvContentPartPr>
            <p14:xfrm>
              <a:off x="5589453" y="7344465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453" y="728146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A3F947-B5E5-44A5-80F9-63C86547BE73}"/>
              </a:ext>
            </a:extLst>
          </p:cNvPr>
          <p:cNvSpPr txBox="1"/>
          <p:nvPr/>
        </p:nvSpPr>
        <p:spPr>
          <a:xfrm>
            <a:off x="371471" y="2421798"/>
            <a:ext cx="6115056" cy="46637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Instruções: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SUBLINHE o que você já estudou.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ESCREVA o número da Lição.</a:t>
            </a:r>
          </a:p>
          <a:p>
            <a:endParaRPr lang="pt-BR" sz="11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You’ve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gotta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dance like there’s nobody watching, love like you’ll never be hurt, sing like there’s nobody listening, and live like it’s heaven on earth.”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“Fairy tales are more than true: not because they tell us that dragons exist, but because they tell us that dragons can be beaten.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“Everything you can imagine is real.“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“When one door of happiness closes, another opens; but often we look so long at the closed door that we do not see the one which has been opened for us.”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“Do one thing every day that scares you.”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“It’s no use going back to yesterday, because I was a different person then.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“Smart people learn from everything and everyone, average people from their experiences, stupid people already have all the answers.”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“Do what you feel in your heart to be right – for you’ll be criticized anyway.”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“Happiness is not something ready made. It comes from your own actions.”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“Whatever you are, be a good one.”</a:t>
            </a:r>
            <a:endParaRPr lang="pt-BR" sz="1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F8E597-35C3-44D0-8B32-CE1A5CF61CB7}"/>
              </a:ext>
            </a:extLst>
          </p:cNvPr>
          <p:cNvSpPr txBox="1"/>
          <p:nvPr/>
        </p:nvSpPr>
        <p:spPr>
          <a:xfrm>
            <a:off x="152400" y="1501792"/>
            <a:ext cx="6553199" cy="76944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	2. Verb To Be 		3. Past Tense		4. Adjectives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5. Articles / There is	6. Plural / Pronouns	7. Future	8. Adverbs / Prepositions</a:t>
            </a: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9. Progressive Tense	10. Modal		11. Comparative / Superlative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12. Present Perfect	</a:t>
            </a:r>
            <a:r>
              <a:rPr lang="en-US" sz="1100" spc="-1" dirty="0">
                <a:solidFill>
                  <a:srgbClr val="70AD47"/>
                </a:solidFill>
                <a:latin typeface="Calibri"/>
              </a:rPr>
              <a:t>13.</a:t>
            </a: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	14. Although/ Though/ Even though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4CC81B-EF9D-4160-8864-2DFFE7FFC145}"/>
              </a:ext>
            </a:extLst>
          </p:cNvPr>
          <p:cNvSpPr txBox="1"/>
          <p:nvPr/>
        </p:nvSpPr>
        <p:spPr>
          <a:xfrm>
            <a:off x="347689" y="7194598"/>
            <a:ext cx="318991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is “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heaven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on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earth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” to you?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are the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dragons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of your life?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How do you imagine a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good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world?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does  “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door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of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happiness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” mean?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scares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you?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How different are you from some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years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ago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do you like to learn?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Tell me something you have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been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criticized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Tell me </a:t>
            </a:r>
            <a:r>
              <a:rPr lang="pt-BR" sz="1200">
                <a:solidFill>
                  <a:srgbClr val="5F5F5F"/>
                </a:solidFill>
                <a:latin typeface="system-ui"/>
              </a:rPr>
              <a:t>two exemples 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of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happiness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to you.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are you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good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at?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arenR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3526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11923</TotalTime>
  <Words>1338</Words>
  <Application>Microsoft Office PowerPoint</Application>
  <PresentationFormat>Papel A4 (210 x 297 mm)</PresentationFormat>
  <Paragraphs>195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598</cp:revision>
  <cp:lastPrinted>2022-05-16T18:20:45Z</cp:lastPrinted>
  <dcterms:created xsi:type="dcterms:W3CDTF">2021-10-15T13:30:39Z</dcterms:created>
  <dcterms:modified xsi:type="dcterms:W3CDTF">2022-05-16T21:56:06Z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