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2"/>
    <p:sldId id="260" r:id="rId3"/>
    <p:sldId id="273" r:id="rId4"/>
    <p:sldId id="265" r:id="rId5"/>
    <p:sldId id="274" r:id="rId6"/>
  </p:sldIdLst>
  <p:sldSz cx="6858000" cy="9906000" type="A4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96" userDrawn="1">
          <p15:clr>
            <a:srgbClr val="A4A3A4"/>
          </p15:clr>
        </p15:guide>
        <p15:guide id="2" pos="4224" userDrawn="1">
          <p15:clr>
            <a:srgbClr val="A4A3A4"/>
          </p15:clr>
        </p15:guide>
        <p15:guide id="3" orient="horz" pos="104" userDrawn="1">
          <p15:clr>
            <a:srgbClr val="A4A3A4"/>
          </p15:clr>
        </p15:guide>
        <p15:guide id="4" orient="horz" pos="60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B117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1380" y="-2628"/>
      </p:cViewPr>
      <p:guideLst>
        <p:guide pos="96"/>
        <p:guide pos="4224"/>
        <p:guide orient="horz" pos="104"/>
        <p:guide orient="horz" pos="60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4T16:14:11.658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4T16:14:17.109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4717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4715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7160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24717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4715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71600" y="527400"/>
            <a:ext cx="5914800" cy="887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9120" cy="34484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45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pt-BR" sz="4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7160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F8E04F52-51C7-493A-B145-8288B78CDA01}" type="datetime">
              <a:rPr lang="pt-BR" sz="900" b="0" strike="noStrike" spc="-1">
                <a:solidFill>
                  <a:srgbClr val="8B8B8B"/>
                </a:solidFill>
                <a:latin typeface="Calibri"/>
              </a:rPr>
              <a:t>16/05/2022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2271600" y="9181440"/>
            <a:ext cx="231408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484344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860B8A4-10D3-48D1-AD78-A669CAF0B043}" type="slidenum">
              <a:rPr lang="pt-BR" sz="9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1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5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76CF2955-0AEB-40E3-8CD6-7D3DA46062E6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9F1C7586-248E-47BC-8A39-E500AEF2ADFC}"/>
              </a:ext>
            </a:extLst>
          </p:cNvPr>
          <p:cNvGrpSpPr/>
          <p:nvPr/>
        </p:nvGrpSpPr>
        <p:grpSpPr>
          <a:xfrm>
            <a:off x="283685" y="987668"/>
            <a:ext cx="1187820" cy="318910"/>
            <a:chOff x="283685" y="987668"/>
            <a:chExt cx="1187820" cy="318910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A797F58A-E55E-4490-A0DC-F8600D008A00}"/>
                </a:ext>
              </a:extLst>
            </p:cNvPr>
            <p:cNvSpPr/>
            <p:nvPr/>
          </p:nvSpPr>
          <p:spPr>
            <a:xfrm>
              <a:off x="283685" y="1008952"/>
              <a:ext cx="1146876" cy="29762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86E2AE83-5737-44A7-A3C9-FB78E757E8F5}"/>
                </a:ext>
              </a:extLst>
            </p:cNvPr>
            <p:cNvSpPr txBox="1"/>
            <p:nvPr/>
          </p:nvSpPr>
          <p:spPr>
            <a:xfrm>
              <a:off x="361315" y="987668"/>
              <a:ext cx="1110190" cy="3126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dirty="0">
                  <a:solidFill>
                    <a:srgbClr val="4472C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EXERCISES</a:t>
              </a:r>
              <a:endPara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Retângulo 17">
            <a:extLst>
              <a:ext uri="{FF2B5EF4-FFF2-40B4-BE49-F238E27FC236}">
                <a16:creationId xmlns:a16="http://schemas.microsoft.com/office/drawing/2014/main" id="{EA07481A-0589-4AC6-AB61-95FE62F06AD0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3 - 9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9B01956-A78F-4AF1-AD9E-BB49604F18E2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14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B9D4D37-60DC-42E4-B165-D8C7229BFF45}"/>
              </a:ext>
            </a:extLst>
          </p:cNvPr>
          <p:cNvSpPr txBox="1"/>
          <p:nvPr/>
        </p:nvSpPr>
        <p:spPr>
          <a:xfrm>
            <a:off x="3751026" y="690252"/>
            <a:ext cx="2587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Although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though,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even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though</a:t>
            </a:r>
          </a:p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Despite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In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spite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979DFB7-A3E6-43FC-B2CC-FA719268B6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40" t="33014" r="8463" b="17431"/>
          <a:stretch/>
        </p:blipFill>
        <p:spPr>
          <a:xfrm>
            <a:off x="470497" y="1541757"/>
            <a:ext cx="5458752" cy="191068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CE69E39-1A25-4045-87F8-2C031ED49F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50" t="26315" r="8462" b="14574"/>
          <a:stretch/>
        </p:blipFill>
        <p:spPr>
          <a:xfrm>
            <a:off x="334019" y="3638550"/>
            <a:ext cx="5595230" cy="2279176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780EF949-3BF7-4F34-B455-DF82CCDB8F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441" t="36102" r="8961" b="17035"/>
          <a:stretch/>
        </p:blipFill>
        <p:spPr>
          <a:xfrm>
            <a:off x="470497" y="6138560"/>
            <a:ext cx="5458752" cy="1806907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7BB6402A-01B0-45A6-ACAA-F1D4E69E3F4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558" t="50445" r="8904" b="24980"/>
          <a:stretch/>
        </p:blipFill>
        <p:spPr>
          <a:xfrm>
            <a:off x="334019" y="8041440"/>
            <a:ext cx="5660492" cy="947543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EAB695E7-841B-4A77-985C-654EE5C32F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846" y="881630"/>
            <a:ext cx="572400" cy="5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163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8FC28DF-3ABB-4289-8C7E-0E7AF99DE991}"/>
              </a:ext>
            </a:extLst>
          </p:cNvPr>
          <p:cNvSpPr/>
          <p:nvPr/>
        </p:nvSpPr>
        <p:spPr>
          <a:xfrm>
            <a:off x="283685" y="1008952"/>
            <a:ext cx="1146876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3D635FE-AD4B-462A-94B0-131A4E8F9A9D}"/>
              </a:ext>
            </a:extLst>
          </p:cNvPr>
          <p:cNvSpPr txBox="1"/>
          <p:nvPr/>
        </p:nvSpPr>
        <p:spPr>
          <a:xfrm>
            <a:off x="425145" y="1016243"/>
            <a:ext cx="1146875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EXEMPLES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16672958-B162-45BD-B119-1F39E5AF426D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329739B-6B8A-4FF0-B17C-1041A626E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896" y="872851"/>
            <a:ext cx="571685" cy="571685"/>
          </a:xfrm>
          <a:prstGeom prst="rect">
            <a:avLst/>
          </a:prstGeom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515C37C3-7BB5-4AF5-B3E4-4F7E42C2B09F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2 - 9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4A7167C-18EC-4A14-96E8-33F82AD2B45D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14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4166D22-A285-4E26-88BE-810E465B2825}"/>
              </a:ext>
            </a:extLst>
          </p:cNvPr>
          <p:cNvSpPr txBox="1"/>
          <p:nvPr/>
        </p:nvSpPr>
        <p:spPr>
          <a:xfrm>
            <a:off x="3751026" y="690252"/>
            <a:ext cx="2587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Although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though,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even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though</a:t>
            </a:r>
          </a:p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Despite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In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spite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E7526941-42CE-427E-BD6A-B5DBB7E134A7}"/>
              </a:ext>
            </a:extLst>
          </p:cNvPr>
          <p:cNvSpPr txBox="1"/>
          <p:nvPr/>
        </p:nvSpPr>
        <p:spPr>
          <a:xfrm>
            <a:off x="283685" y="1677601"/>
            <a:ext cx="6134780" cy="234602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pt-BR" sz="11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I </a:t>
            </a:r>
            <a:r>
              <a:rPr lang="pt-BR" sz="11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didn’t</a:t>
            </a:r>
            <a:r>
              <a:rPr lang="pt-BR" sz="11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apply for the job </a:t>
            </a:r>
            <a:r>
              <a:rPr lang="pt-BR" sz="1100" b="1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although</a:t>
            </a:r>
            <a:r>
              <a:rPr lang="pt-BR" sz="11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_____________________________________. 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pt-BR" sz="11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I </a:t>
            </a:r>
            <a:r>
              <a:rPr lang="pt-BR" sz="11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got</a:t>
            </a:r>
            <a:r>
              <a:rPr lang="pt-BR" sz="11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up </a:t>
            </a:r>
            <a:r>
              <a:rPr lang="pt-BR" sz="11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early</a:t>
            </a:r>
            <a:r>
              <a:rPr lang="pt-BR" sz="11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this </a:t>
            </a:r>
            <a:r>
              <a:rPr lang="pt-BR" sz="11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morning</a:t>
            </a:r>
            <a:r>
              <a:rPr lang="pt-BR" sz="11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pt-BR" sz="1100" b="1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although</a:t>
            </a:r>
            <a:r>
              <a:rPr lang="pt-BR" sz="11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__________________________________.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pt-BR" sz="1100" b="1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Although</a:t>
            </a:r>
            <a:r>
              <a:rPr lang="pt-BR" sz="11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I </a:t>
            </a:r>
            <a:r>
              <a:rPr lang="pt-BR" sz="11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had</a:t>
            </a:r>
            <a:r>
              <a:rPr lang="pt-BR" sz="11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a </a:t>
            </a:r>
            <a:r>
              <a:rPr lang="pt-BR" sz="11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street</a:t>
            </a:r>
            <a:r>
              <a:rPr lang="pt-BR" sz="11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pt-BR" sz="11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map</a:t>
            </a:r>
            <a:r>
              <a:rPr lang="pt-BR" sz="11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, __________________________________________. 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 startAt="4"/>
            </a:pPr>
            <a:r>
              <a:rPr lang="pt-BR" sz="11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He </a:t>
            </a:r>
            <a:r>
              <a:rPr lang="pt-BR" sz="11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was</a:t>
            </a:r>
            <a:r>
              <a:rPr lang="pt-BR" sz="11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pt-BR" sz="11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handsome</a:t>
            </a:r>
            <a:r>
              <a:rPr lang="pt-BR" sz="11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, </a:t>
            </a:r>
            <a:r>
              <a:rPr lang="pt-BR" sz="1100" b="1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though</a:t>
            </a:r>
            <a:r>
              <a:rPr lang="pt-BR" sz="11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 </a:t>
            </a:r>
            <a:r>
              <a:rPr lang="pt-BR" sz="11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she</a:t>
            </a:r>
            <a:r>
              <a:rPr lang="pt-BR" sz="11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_________________________________________.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 startAt="4"/>
            </a:pPr>
            <a:r>
              <a:rPr lang="pt-BR" sz="1100" b="1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Though</a:t>
            </a:r>
            <a:r>
              <a:rPr lang="pt-BR" sz="11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 </a:t>
            </a:r>
            <a:r>
              <a:rPr lang="pt-BR" sz="11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he</a:t>
            </a:r>
            <a:r>
              <a:rPr lang="pt-BR" sz="11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pt-BR" sz="11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tried</a:t>
            </a:r>
            <a:r>
              <a:rPr lang="pt-BR" sz="11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hard, __________________________________________________.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 startAt="4"/>
            </a:pPr>
            <a:r>
              <a:rPr lang="pt-BR" sz="11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The </a:t>
            </a:r>
            <a:r>
              <a:rPr lang="pt-BR" sz="11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phone</a:t>
            </a:r>
            <a:r>
              <a:rPr lang="pt-BR" sz="11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pt-BR" sz="11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woke</a:t>
            </a:r>
            <a:r>
              <a:rPr lang="pt-BR" sz="11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me up, </a:t>
            </a:r>
            <a:r>
              <a:rPr lang="pt-BR" sz="11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even</a:t>
            </a:r>
            <a:r>
              <a:rPr lang="pt-BR" sz="11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 </a:t>
            </a:r>
            <a:r>
              <a:rPr lang="pt-BR" sz="1100" b="1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though</a:t>
            </a:r>
            <a:r>
              <a:rPr lang="pt-BR" sz="11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 __________________________________.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 startAt="7"/>
            </a:pPr>
            <a:r>
              <a:rPr lang="pt-BR" sz="11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Even though </a:t>
            </a:r>
            <a:r>
              <a:rPr lang="pt-BR" sz="11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he</a:t>
            </a:r>
            <a:r>
              <a:rPr lang="pt-BR" sz="11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pt-BR" sz="1100" dirty="0" err="1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apologized</a:t>
            </a:r>
            <a:r>
              <a:rPr lang="pt-BR" sz="11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, ___________________________________________. 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 startAt="7"/>
            </a:pPr>
            <a:r>
              <a:rPr lang="en-US" sz="11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He went to work </a:t>
            </a: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even though </a:t>
            </a:r>
            <a:r>
              <a:rPr lang="en-US" sz="11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__________________________________________.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 startAt="7"/>
            </a:pPr>
            <a:r>
              <a:rPr lang="en-US" sz="11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I respect her </a:t>
            </a: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even though </a:t>
            </a:r>
            <a:r>
              <a:rPr lang="en-US" sz="1100" b="1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______________________________________________</a:t>
            </a:r>
            <a:r>
              <a:rPr lang="en-US" sz="1100" dirty="0">
                <a:solidFill>
                  <a:srgbClr val="44546A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B5EE2B1-38D2-4718-BC86-BBFE1A120271}"/>
              </a:ext>
            </a:extLst>
          </p:cNvPr>
          <p:cNvSpPr txBox="1"/>
          <p:nvPr/>
        </p:nvSpPr>
        <p:spPr>
          <a:xfrm>
            <a:off x="283685" y="4131124"/>
            <a:ext cx="6134780" cy="158428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 startAt="10"/>
            </a:pPr>
            <a:r>
              <a:rPr lang="en-US" sz="1100" b="1" dirty="0">
                <a:solidFill>
                  <a:srgbClr val="B1174A"/>
                </a:solidFill>
                <a:latin typeface="Segoe UI" panose="020B0502040204020203" pitchFamily="34" charset="0"/>
              </a:rPr>
              <a:t>In spite of </a:t>
            </a:r>
            <a:r>
              <a:rPr lang="en-US" sz="1100" dirty="0">
                <a:solidFill>
                  <a:srgbClr val="44546A"/>
                </a:solidFill>
                <a:latin typeface="Segoe UI" panose="020B0502040204020203" pitchFamily="34" charset="0"/>
              </a:rPr>
              <a:t>the rain, we _________________________________________________.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 startAt="10"/>
            </a:pPr>
            <a:r>
              <a:rPr lang="pt-BR" sz="1100" dirty="0">
                <a:solidFill>
                  <a:srgbClr val="44546A"/>
                </a:solidFill>
                <a:latin typeface="Segoe UI" panose="020B0502040204020203" pitchFamily="34" charset="0"/>
              </a:rPr>
              <a:t>She </a:t>
            </a:r>
            <a:r>
              <a:rPr lang="pt-BR" sz="1100" dirty="0" err="1">
                <a:solidFill>
                  <a:srgbClr val="44546A"/>
                </a:solidFill>
                <a:latin typeface="Segoe UI" panose="020B0502040204020203" pitchFamily="34" charset="0"/>
              </a:rPr>
              <a:t>wasn’t</a:t>
            </a:r>
            <a:r>
              <a:rPr lang="pt-BR" sz="1100" dirty="0">
                <a:solidFill>
                  <a:srgbClr val="44546A"/>
                </a:solidFill>
                <a:latin typeface="Segoe UI" panose="020B0502040204020203" pitchFamily="34" charset="0"/>
              </a:rPr>
              <a:t> well, but </a:t>
            </a:r>
            <a:r>
              <a:rPr lang="pt-BR" sz="1100" b="1" dirty="0">
                <a:solidFill>
                  <a:srgbClr val="B1174A"/>
                </a:solidFill>
                <a:latin typeface="Segoe UI" panose="020B0502040204020203" pitchFamily="34" charset="0"/>
              </a:rPr>
              <a:t>in </a:t>
            </a:r>
            <a:r>
              <a:rPr lang="pt-BR" sz="1100" b="1" dirty="0" err="1">
                <a:solidFill>
                  <a:srgbClr val="B1174A"/>
                </a:solidFill>
                <a:latin typeface="Segoe UI" panose="020B0502040204020203" pitchFamily="34" charset="0"/>
              </a:rPr>
              <a:t>spite</a:t>
            </a:r>
            <a:r>
              <a:rPr lang="pt-BR" sz="1100" b="1" dirty="0">
                <a:solidFill>
                  <a:srgbClr val="B1174A"/>
                </a:solidFill>
                <a:latin typeface="Segoe UI" panose="020B0502040204020203" pitchFamily="34" charset="0"/>
              </a:rPr>
              <a:t> of this </a:t>
            </a:r>
            <a:r>
              <a:rPr lang="pt-BR" sz="1100" dirty="0">
                <a:solidFill>
                  <a:srgbClr val="44546A"/>
                </a:solidFill>
                <a:latin typeface="Segoe UI" panose="020B0502040204020203" pitchFamily="34" charset="0"/>
              </a:rPr>
              <a:t>____________________________________.</a:t>
            </a:r>
            <a:endParaRPr lang="pt-BR" sz="1100" dirty="0">
              <a:solidFill>
                <a:srgbClr val="000000"/>
              </a:solidFill>
              <a:latin typeface="Segoe UI" panose="020B0502040204020203" pitchFamily="34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 startAt="10"/>
            </a:pPr>
            <a:r>
              <a:rPr lang="pt-BR" sz="1100" b="1" dirty="0">
                <a:solidFill>
                  <a:srgbClr val="B1174A"/>
                </a:solidFill>
                <a:latin typeface="Segoe UI" panose="020B0502040204020203" pitchFamily="34" charset="0"/>
              </a:rPr>
              <a:t>In </a:t>
            </a:r>
            <a:r>
              <a:rPr lang="pt-BR" sz="1100" b="1" dirty="0" err="1">
                <a:solidFill>
                  <a:srgbClr val="B1174A"/>
                </a:solidFill>
                <a:latin typeface="Segoe UI" panose="020B0502040204020203" pitchFamily="34" charset="0"/>
              </a:rPr>
              <a:t>spite</a:t>
            </a:r>
            <a:r>
              <a:rPr lang="pt-BR" sz="1100" b="1" dirty="0">
                <a:solidFill>
                  <a:srgbClr val="B1174A"/>
                </a:solidFill>
                <a:latin typeface="Segoe UI" panose="020B0502040204020203" pitchFamily="34" charset="0"/>
              </a:rPr>
              <a:t> of what </a:t>
            </a:r>
            <a:r>
              <a:rPr lang="pt-BR" sz="1100" dirty="0">
                <a:solidFill>
                  <a:srgbClr val="44546A"/>
                </a:solidFill>
                <a:latin typeface="Segoe UI" panose="020B0502040204020203" pitchFamily="34" charset="0"/>
              </a:rPr>
              <a:t>I said </a:t>
            </a:r>
            <a:r>
              <a:rPr lang="pt-BR" sz="1100" dirty="0" err="1">
                <a:solidFill>
                  <a:srgbClr val="44546A"/>
                </a:solidFill>
                <a:latin typeface="Segoe UI" panose="020B0502040204020203" pitchFamily="34" charset="0"/>
              </a:rPr>
              <a:t>yesterday</a:t>
            </a:r>
            <a:r>
              <a:rPr lang="pt-BR" sz="1100" dirty="0">
                <a:solidFill>
                  <a:srgbClr val="44546A"/>
                </a:solidFill>
                <a:latin typeface="Segoe UI" panose="020B0502040204020203" pitchFamily="34" charset="0"/>
              </a:rPr>
              <a:t>, _______________________________________.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 startAt="13"/>
            </a:pPr>
            <a:r>
              <a:rPr lang="pt-BR" sz="1100" b="1" dirty="0" err="1">
                <a:solidFill>
                  <a:srgbClr val="5F5F5F"/>
                </a:solidFill>
                <a:latin typeface="Segoe UI" panose="020B0502040204020203" pitchFamily="34" charset="0"/>
              </a:rPr>
              <a:t>Despite</a:t>
            </a:r>
            <a:r>
              <a:rPr lang="pt-BR" sz="1100" dirty="0">
                <a:solidFill>
                  <a:srgbClr val="44546A"/>
                </a:solidFill>
                <a:latin typeface="Segoe UI" panose="020B0502040204020203" pitchFamily="34" charset="0"/>
              </a:rPr>
              <a:t> </a:t>
            </a:r>
            <a:r>
              <a:rPr lang="pt-BR" sz="1100" dirty="0" err="1">
                <a:solidFill>
                  <a:srgbClr val="44546A"/>
                </a:solidFill>
                <a:latin typeface="Segoe UI" panose="020B0502040204020203" pitchFamily="34" charset="0"/>
              </a:rPr>
              <a:t>her</a:t>
            </a:r>
            <a:r>
              <a:rPr lang="pt-BR" sz="1100" dirty="0">
                <a:solidFill>
                  <a:srgbClr val="44546A"/>
                </a:solidFill>
                <a:latin typeface="Segoe UI" panose="020B0502040204020203" pitchFamily="34" charset="0"/>
              </a:rPr>
              <a:t> </a:t>
            </a:r>
            <a:r>
              <a:rPr lang="pt-BR" sz="1100" dirty="0" err="1">
                <a:solidFill>
                  <a:srgbClr val="44546A"/>
                </a:solidFill>
                <a:latin typeface="Segoe UI" panose="020B0502040204020203" pitchFamily="34" charset="0"/>
              </a:rPr>
              <a:t>fear</a:t>
            </a:r>
            <a:r>
              <a:rPr lang="pt-BR" sz="1100" dirty="0">
                <a:solidFill>
                  <a:srgbClr val="44546A"/>
                </a:solidFill>
                <a:latin typeface="Segoe UI" panose="020B0502040204020203" pitchFamily="34" charset="0"/>
              </a:rPr>
              <a:t>, </a:t>
            </a:r>
            <a:r>
              <a:rPr lang="pt-BR" sz="1100" dirty="0" err="1">
                <a:solidFill>
                  <a:srgbClr val="44546A"/>
                </a:solidFill>
                <a:latin typeface="Segoe UI" panose="020B0502040204020203" pitchFamily="34" charset="0"/>
              </a:rPr>
              <a:t>she</a:t>
            </a:r>
            <a:r>
              <a:rPr lang="pt-BR" sz="1100" dirty="0">
                <a:solidFill>
                  <a:srgbClr val="44546A"/>
                </a:solidFill>
                <a:latin typeface="Segoe UI" panose="020B0502040204020203" pitchFamily="34" charset="0"/>
              </a:rPr>
              <a:t> ____________________________________________________.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 startAt="13"/>
            </a:pPr>
            <a:r>
              <a:rPr lang="pt-BR" sz="1100" dirty="0">
                <a:solidFill>
                  <a:srgbClr val="44546A"/>
                </a:solidFill>
                <a:latin typeface="Segoe UI" panose="020B0502040204020203" pitchFamily="34" charset="0"/>
              </a:rPr>
              <a:t>I </a:t>
            </a:r>
            <a:r>
              <a:rPr lang="pt-BR" sz="1100" dirty="0" err="1">
                <a:solidFill>
                  <a:srgbClr val="44546A"/>
                </a:solidFill>
                <a:latin typeface="Segoe UI" panose="020B0502040204020203" pitchFamily="34" charset="0"/>
              </a:rPr>
              <a:t>passed</a:t>
            </a:r>
            <a:r>
              <a:rPr lang="pt-BR" sz="1100" dirty="0">
                <a:solidFill>
                  <a:srgbClr val="44546A"/>
                </a:solidFill>
                <a:latin typeface="Segoe UI" panose="020B0502040204020203" pitchFamily="34" charset="0"/>
              </a:rPr>
              <a:t> all of my </a:t>
            </a:r>
            <a:r>
              <a:rPr lang="pt-BR" sz="1100" dirty="0" err="1">
                <a:solidFill>
                  <a:srgbClr val="44546A"/>
                </a:solidFill>
                <a:latin typeface="Segoe UI" panose="020B0502040204020203" pitchFamily="34" charset="0"/>
              </a:rPr>
              <a:t>exams</a:t>
            </a:r>
            <a:r>
              <a:rPr lang="pt-BR" sz="1100" dirty="0">
                <a:solidFill>
                  <a:srgbClr val="44546A"/>
                </a:solidFill>
                <a:latin typeface="Segoe UI" panose="020B0502040204020203" pitchFamily="34" charset="0"/>
              </a:rPr>
              <a:t> </a:t>
            </a:r>
            <a:r>
              <a:rPr lang="pt-BR" sz="1100" b="1" dirty="0" err="1">
                <a:solidFill>
                  <a:srgbClr val="5F5F5F"/>
                </a:solidFill>
                <a:latin typeface="Segoe UI" panose="020B0502040204020203" pitchFamily="34" charset="0"/>
              </a:rPr>
              <a:t>despite</a:t>
            </a:r>
            <a:r>
              <a:rPr lang="pt-BR" sz="1100" dirty="0">
                <a:solidFill>
                  <a:srgbClr val="44546A"/>
                </a:solidFill>
                <a:latin typeface="Segoe UI" panose="020B0502040204020203" pitchFamily="34" charset="0"/>
              </a:rPr>
              <a:t> ________________________________________.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 startAt="13"/>
            </a:pPr>
            <a:r>
              <a:rPr lang="pt-BR" sz="1100" dirty="0">
                <a:solidFill>
                  <a:srgbClr val="44546A"/>
                </a:solidFill>
                <a:latin typeface="Segoe UI" panose="020B0502040204020203" pitchFamily="34" charset="0"/>
              </a:rPr>
              <a:t>I love </a:t>
            </a:r>
            <a:r>
              <a:rPr lang="pt-BR" sz="1100" dirty="0" err="1">
                <a:solidFill>
                  <a:srgbClr val="44546A"/>
                </a:solidFill>
                <a:latin typeface="Segoe UI" panose="020B0502040204020203" pitchFamily="34" charset="0"/>
              </a:rPr>
              <a:t>him</a:t>
            </a:r>
            <a:r>
              <a:rPr lang="pt-BR" sz="1100" dirty="0">
                <a:solidFill>
                  <a:srgbClr val="44546A"/>
                </a:solidFill>
                <a:latin typeface="Segoe UI" panose="020B0502040204020203" pitchFamily="34" charset="0"/>
              </a:rPr>
              <a:t> </a:t>
            </a:r>
            <a:r>
              <a:rPr lang="pt-BR" sz="1100" b="1" dirty="0" err="1">
                <a:solidFill>
                  <a:srgbClr val="5F5F5F"/>
                </a:solidFill>
                <a:latin typeface="Segoe UI" panose="020B0502040204020203" pitchFamily="34" charset="0"/>
              </a:rPr>
              <a:t>despite</a:t>
            </a:r>
            <a:r>
              <a:rPr lang="pt-BR" sz="1100" dirty="0">
                <a:solidFill>
                  <a:srgbClr val="44546A"/>
                </a:solidFill>
                <a:latin typeface="Segoe UI" panose="020B0502040204020203" pitchFamily="34" charset="0"/>
              </a:rPr>
              <a:t> _______________________________________________________.</a:t>
            </a:r>
            <a:endParaRPr lang="pt-BR" sz="1100" dirty="0">
              <a:solidFill>
                <a:srgbClr val="000000"/>
              </a:solidFill>
              <a:latin typeface="Segoe UI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EFCD00B-DDD0-490A-9C9A-74F167F9396C}"/>
              </a:ext>
            </a:extLst>
          </p:cNvPr>
          <p:cNvSpPr txBox="1"/>
          <p:nvPr/>
        </p:nvSpPr>
        <p:spPr>
          <a:xfrm>
            <a:off x="280899" y="1422517"/>
            <a:ext cx="2253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i="1" dirty="0">
                <a:solidFill>
                  <a:schemeClr val="accent5">
                    <a:lumMod val="50000"/>
                  </a:schemeClr>
                </a:solidFill>
                <a:latin typeface="system-ui"/>
              </a:rPr>
              <a:t>Complete as frases abaixo (site):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F7C55E30-F047-4091-B58E-B6D5FF8F057D}"/>
              </a:ext>
            </a:extLst>
          </p:cNvPr>
          <p:cNvSpPr/>
          <p:nvPr/>
        </p:nvSpPr>
        <p:spPr>
          <a:xfrm>
            <a:off x="141669" y="5952666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173BC9C-547D-4215-867F-D72A2187A81D}"/>
              </a:ext>
            </a:extLst>
          </p:cNvPr>
          <p:cNvSpPr txBox="1"/>
          <p:nvPr/>
        </p:nvSpPr>
        <p:spPr>
          <a:xfrm>
            <a:off x="300081" y="7079296"/>
            <a:ext cx="3429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pt-BR" sz="11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It’s gonna be </a:t>
            </a:r>
            <a:r>
              <a:rPr lang="pt-BR" sz="1100" dirty="0">
                <a:latin typeface="system-ui"/>
                <a:ea typeface="Verdana" panose="020B0604030504040204" pitchFamily="34" charset="0"/>
              </a:rPr>
              <a:t>delicious.</a:t>
            </a:r>
            <a:r>
              <a:rPr lang="pt-BR" sz="1100" dirty="0">
                <a:solidFill>
                  <a:srgbClr val="212529"/>
                </a:solidFill>
                <a:latin typeface="system-ui"/>
              </a:rPr>
              <a:t>	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1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It’s gonna be </a:t>
            </a:r>
            <a:r>
              <a:rPr lang="pt-BR" sz="1100" b="1" i="0" dirty="0">
                <a:solidFill>
                  <a:srgbClr val="068A8A"/>
                </a:solidFill>
                <a:effectLst/>
                <a:latin typeface="system-ui"/>
              </a:rPr>
              <a:t> </a:t>
            </a:r>
            <a:r>
              <a:rPr lang="pt-BR" sz="1100" b="0" i="0" dirty="0">
                <a:solidFill>
                  <a:srgbClr val="212529"/>
                </a:solidFill>
                <a:effectLst/>
                <a:latin typeface="system-ui"/>
              </a:rPr>
              <a:t>hard to do it.</a:t>
            </a:r>
            <a:r>
              <a:rPr lang="pt-BR" sz="1100" dirty="0">
                <a:solidFill>
                  <a:srgbClr val="212529"/>
                </a:solidFill>
                <a:latin typeface="system-ui"/>
              </a:rPr>
              <a:t>	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51C37735-3D9E-4103-B7B6-CE2977F1B3D8}"/>
              </a:ext>
            </a:extLst>
          </p:cNvPr>
          <p:cNvSpPr txBox="1"/>
          <p:nvPr/>
        </p:nvSpPr>
        <p:spPr>
          <a:xfrm>
            <a:off x="309729" y="8146445"/>
            <a:ext cx="304134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l">
              <a:buFont typeface="+mj-lt"/>
              <a:buAutoNum type="arabicPeriod" startAt="5"/>
            </a:pPr>
            <a:r>
              <a:rPr lang="pt-BR" sz="1100" b="1" dirty="0">
                <a:solidFill>
                  <a:srgbClr val="008000"/>
                </a:solidFill>
                <a:latin typeface="system-ui"/>
              </a:rPr>
              <a:t>It’s my fault </a:t>
            </a:r>
            <a:r>
              <a:rPr lang="pt-BR" sz="1100" b="0" i="0" dirty="0">
                <a:solidFill>
                  <a:srgbClr val="212529"/>
                </a:solidFill>
                <a:effectLst/>
                <a:latin typeface="system-ui"/>
              </a:rPr>
              <a:t>you </a:t>
            </a:r>
            <a:r>
              <a:rPr lang="pt-BR" sz="1100" b="0" i="0" dirty="0" err="1">
                <a:solidFill>
                  <a:srgbClr val="212529"/>
                </a:solidFill>
                <a:effectLst/>
                <a:latin typeface="system-ui"/>
              </a:rPr>
              <a:t>missed</a:t>
            </a:r>
            <a:r>
              <a:rPr lang="pt-BR" sz="1100" b="0" i="0" dirty="0">
                <a:solidFill>
                  <a:srgbClr val="212529"/>
                </a:solidFill>
                <a:effectLst/>
                <a:latin typeface="system-ui"/>
              </a:rPr>
              <a:t> the taxi.</a:t>
            </a:r>
            <a:endParaRPr lang="pt-BR" sz="1100" dirty="0">
              <a:latin typeface="system-ui"/>
              <a:ea typeface="Verdana" panose="020B0604030504040204" pitchFamily="34" charset="0"/>
            </a:endParaRPr>
          </a:p>
          <a:p>
            <a:pPr marL="228600" indent="-228600">
              <a:buFont typeface="+mj-lt"/>
              <a:buAutoNum type="arabicPeriod" startAt="5"/>
            </a:pPr>
            <a:r>
              <a:rPr lang="pt-BR" sz="1100" b="1" dirty="0">
                <a:solidFill>
                  <a:srgbClr val="008000"/>
                </a:solidFill>
                <a:latin typeface="system-ui"/>
              </a:rPr>
              <a:t>It’s my fault </a:t>
            </a:r>
            <a:r>
              <a:rPr lang="pt-BR" sz="1100" b="0" i="0" dirty="0" err="1">
                <a:solidFill>
                  <a:srgbClr val="212529"/>
                </a:solidFill>
                <a:effectLst/>
                <a:latin typeface="system-ui"/>
              </a:rPr>
              <a:t>she</a:t>
            </a:r>
            <a:r>
              <a:rPr lang="pt-BR" sz="11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100" b="0" i="0" dirty="0" err="1">
                <a:solidFill>
                  <a:srgbClr val="212529"/>
                </a:solidFill>
                <a:effectLst/>
                <a:latin typeface="system-ui"/>
              </a:rPr>
              <a:t>didn't</a:t>
            </a:r>
            <a:r>
              <a:rPr lang="pt-BR" sz="1100" b="0" i="0" dirty="0">
                <a:solidFill>
                  <a:srgbClr val="212529"/>
                </a:solidFill>
                <a:effectLst/>
                <a:latin typeface="system-ui"/>
              </a:rPr>
              <a:t> get </a:t>
            </a:r>
            <a:r>
              <a:rPr lang="pt-BR" sz="1100" b="0" i="0" dirty="0" err="1">
                <a:solidFill>
                  <a:srgbClr val="212529"/>
                </a:solidFill>
                <a:effectLst/>
                <a:latin typeface="system-ui"/>
              </a:rPr>
              <a:t>paid</a:t>
            </a:r>
            <a:r>
              <a:rPr lang="pt-BR" sz="1100" b="0" i="0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endParaRPr lang="pt-BR" sz="1100" dirty="0">
              <a:latin typeface="system-ui"/>
              <a:ea typeface="Verdana" panose="020B0604030504040204" pitchFamily="34" charset="0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8DB49181-2DA1-470F-9BAB-371ED69DF572}"/>
              </a:ext>
            </a:extLst>
          </p:cNvPr>
          <p:cNvSpPr txBox="1"/>
          <p:nvPr/>
        </p:nvSpPr>
        <p:spPr>
          <a:xfrm>
            <a:off x="318258" y="8688809"/>
            <a:ext cx="576617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l">
              <a:buFont typeface="+mj-lt"/>
              <a:buAutoNum type="arabicPeriod" startAt="7"/>
            </a:pPr>
            <a:r>
              <a:rPr lang="en-US" sz="1100" b="1" dirty="0">
                <a:solidFill>
                  <a:srgbClr val="8B0000"/>
                </a:solidFill>
                <a:latin typeface="system-ui"/>
              </a:rPr>
              <a:t>It’s said that </a:t>
            </a:r>
            <a:r>
              <a:rPr lang="pt-BR" sz="1100" b="0" i="0" dirty="0" err="1">
                <a:solidFill>
                  <a:srgbClr val="212529"/>
                </a:solidFill>
                <a:effectLst/>
                <a:latin typeface="system-ui"/>
              </a:rPr>
              <a:t>she</a:t>
            </a:r>
            <a:r>
              <a:rPr lang="pt-BR" sz="11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100" b="0" i="0" dirty="0" err="1">
                <a:solidFill>
                  <a:srgbClr val="212529"/>
                </a:solidFill>
                <a:effectLst/>
                <a:latin typeface="system-ui"/>
              </a:rPr>
              <a:t>lives</a:t>
            </a:r>
            <a:r>
              <a:rPr lang="pt-BR" sz="11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100" b="0" i="0" dirty="0" err="1">
                <a:solidFill>
                  <a:srgbClr val="212529"/>
                </a:solidFill>
                <a:effectLst/>
                <a:latin typeface="system-ui"/>
              </a:rPr>
              <a:t>abroud</a:t>
            </a:r>
            <a:r>
              <a:rPr lang="pt-BR" sz="1100" b="0" i="0" dirty="0">
                <a:solidFill>
                  <a:srgbClr val="212529"/>
                </a:solidFill>
                <a:effectLst/>
                <a:latin typeface="system-ui"/>
              </a:rPr>
              <a:t> now.</a:t>
            </a:r>
            <a:endParaRPr lang="en-US" sz="1100" b="1" dirty="0">
              <a:solidFill>
                <a:srgbClr val="8B0000"/>
              </a:solidFill>
              <a:latin typeface="system-ui"/>
            </a:endParaRPr>
          </a:p>
          <a:p>
            <a:pPr marL="228600" indent="-228600" algn="l">
              <a:buFont typeface="+mj-lt"/>
              <a:buAutoNum type="arabicPeriod" startAt="7"/>
            </a:pPr>
            <a:r>
              <a:rPr lang="en-US" sz="1100" b="1" dirty="0">
                <a:solidFill>
                  <a:srgbClr val="8B0000"/>
                </a:solidFill>
                <a:latin typeface="system-ui"/>
              </a:rPr>
              <a:t>It’s said that </a:t>
            </a:r>
            <a:r>
              <a:rPr lang="en-US" sz="1100" b="0" i="0" dirty="0">
                <a:solidFill>
                  <a:srgbClr val="212529"/>
                </a:solidFill>
                <a:effectLst/>
                <a:latin typeface="system-ui"/>
              </a:rPr>
              <a:t>the woman is a thief.</a:t>
            </a:r>
            <a:endParaRPr lang="en-US" sz="1100" b="1" dirty="0">
              <a:solidFill>
                <a:srgbClr val="8B0000"/>
              </a:solidFill>
              <a:latin typeface="system-ui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E6C8FD5-0D2B-4ED9-BF4A-BCEB0E95E4EC}"/>
              </a:ext>
            </a:extLst>
          </p:cNvPr>
          <p:cNvSpPr txBox="1"/>
          <p:nvPr/>
        </p:nvSpPr>
        <p:spPr>
          <a:xfrm>
            <a:off x="300081" y="7621660"/>
            <a:ext cx="247020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 startAt="3"/>
            </a:pPr>
            <a:r>
              <a:rPr lang="pt-BR" sz="1100" b="1" dirty="0">
                <a:solidFill>
                  <a:srgbClr val="DC3545"/>
                </a:solidFill>
                <a:latin typeface="system-ui"/>
                <a:ea typeface="Verdana" panose="020B0604030504040204" pitchFamily="34" charset="0"/>
              </a:rPr>
              <a:t>It looks like </a:t>
            </a:r>
            <a:r>
              <a:rPr lang="pt-BR" sz="1100" b="0" i="0" dirty="0">
                <a:solidFill>
                  <a:srgbClr val="212529"/>
                </a:solidFill>
                <a:effectLst/>
                <a:latin typeface="system-ui"/>
              </a:rPr>
              <a:t>Bob´s dog.</a:t>
            </a:r>
            <a:endParaRPr lang="pt-BR" sz="1100" b="1" dirty="0">
              <a:solidFill>
                <a:srgbClr val="DC3545"/>
              </a:solidFill>
              <a:latin typeface="system-ui"/>
              <a:ea typeface="Verdana" panose="020B0604030504040204" pitchFamily="34" charset="0"/>
            </a:endParaRPr>
          </a:p>
          <a:p>
            <a:pPr marL="228600" indent="-228600">
              <a:buFont typeface="+mj-lt"/>
              <a:buAutoNum type="arabicPeriod" startAt="3"/>
            </a:pPr>
            <a:r>
              <a:rPr lang="pt-BR" sz="1100" b="1" dirty="0">
                <a:solidFill>
                  <a:srgbClr val="DC3545"/>
                </a:solidFill>
                <a:latin typeface="system-ui"/>
                <a:ea typeface="Verdana" panose="020B0604030504040204" pitchFamily="34" charset="0"/>
              </a:rPr>
              <a:t>It looks like </a:t>
            </a:r>
            <a:r>
              <a:rPr lang="en-US" sz="1100" b="0" i="0" dirty="0">
                <a:solidFill>
                  <a:srgbClr val="212529"/>
                </a:solidFill>
                <a:effectLst/>
                <a:latin typeface="system-ui"/>
              </a:rPr>
              <a:t>it is going to rain.</a:t>
            </a:r>
            <a:endParaRPr lang="pt-BR" sz="1100" dirty="0">
              <a:latin typeface="system-ui"/>
              <a:ea typeface="Verdana" panose="020B0604030504040204" pitchFamily="34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CD4FBF2-352B-47BA-B55D-5D67D7291F09}"/>
              </a:ext>
            </a:extLst>
          </p:cNvPr>
          <p:cNvSpPr txBox="1"/>
          <p:nvPr/>
        </p:nvSpPr>
        <p:spPr>
          <a:xfrm>
            <a:off x="2324552" y="5977355"/>
            <a:ext cx="4341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i="1" dirty="0">
                <a:solidFill>
                  <a:schemeClr val="accent5">
                    <a:lumMod val="50000"/>
                  </a:schemeClr>
                </a:solidFill>
                <a:latin typeface="system-ui"/>
              </a:rPr>
              <a:t>Baseado nas Wh Questions (Where, How, When, What, Where, Which, Why):</a:t>
            </a:r>
          </a:p>
          <a:p>
            <a:r>
              <a:rPr lang="pt-BR" sz="1200" b="1" i="1" dirty="0">
                <a:solidFill>
                  <a:schemeClr val="accent5">
                    <a:lumMod val="50000"/>
                  </a:schemeClr>
                </a:solidFill>
                <a:latin typeface="system-ui"/>
              </a:rPr>
              <a:t>-  responda, comente, faça uma pergunta  ou desenvolva um pensamento :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17E83002-C196-4EEF-A767-10784CB14EC9}"/>
              </a:ext>
            </a:extLst>
          </p:cNvPr>
          <p:cNvSpPr/>
          <p:nvPr/>
        </p:nvSpPr>
        <p:spPr>
          <a:xfrm>
            <a:off x="279842" y="6519719"/>
            <a:ext cx="1970767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9AEFEEC1-D359-492B-BA79-873B9E17F825}"/>
              </a:ext>
            </a:extLst>
          </p:cNvPr>
          <p:cNvSpPr txBox="1"/>
          <p:nvPr/>
        </p:nvSpPr>
        <p:spPr>
          <a:xfrm>
            <a:off x="340003" y="6512207"/>
            <a:ext cx="1944762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COMMON SENTENCES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142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76CF2955-0AEB-40E3-8CD6-7D3DA46062E6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A797F58A-E55E-4490-A0DC-F8600D008A00}"/>
              </a:ext>
            </a:extLst>
          </p:cNvPr>
          <p:cNvSpPr/>
          <p:nvPr/>
        </p:nvSpPr>
        <p:spPr>
          <a:xfrm>
            <a:off x="317094" y="996474"/>
            <a:ext cx="1488079" cy="31265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6E2AE83-5737-44A7-A3C9-FB78E757E8F5}"/>
              </a:ext>
            </a:extLst>
          </p:cNvPr>
          <p:cNvSpPr txBox="1"/>
          <p:nvPr/>
        </p:nvSpPr>
        <p:spPr>
          <a:xfrm>
            <a:off x="381083" y="1003988"/>
            <a:ext cx="1648153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VERBS &amp; TENSES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EA07481A-0589-4AC6-AB61-95FE62F06AD0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3 - 9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9B01956-A78F-4AF1-AD9E-BB49604F18E2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14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9CCEF775-2839-4ECA-8329-C063AD1C1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302" y="970933"/>
            <a:ext cx="485077" cy="48507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B941FF1-D940-4675-ABE9-6CAD3877A3A8}"/>
              </a:ext>
            </a:extLst>
          </p:cNvPr>
          <p:cNvSpPr txBox="1"/>
          <p:nvPr/>
        </p:nvSpPr>
        <p:spPr>
          <a:xfrm>
            <a:off x="256525" y="1819146"/>
            <a:ext cx="2954573" cy="7394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100" b="1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09. Can – poder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pt-BR" sz="105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She </a:t>
            </a:r>
            <a:r>
              <a:rPr lang="pt-BR" sz="1050" b="1" dirty="0">
                <a:solidFill>
                  <a:srgbClr val="000000"/>
                </a:solidFill>
                <a:latin typeface="Verdana" panose="020B0604030504040204" pitchFamily="34" charset="0"/>
              </a:rPr>
              <a:t>can speak </a:t>
            </a:r>
            <a:r>
              <a:rPr lang="pt-BR" sz="105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Chinese. (</a:t>
            </a:r>
            <a:r>
              <a:rPr lang="pt-BR" sz="1050" i="1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capacidade</a:t>
            </a:r>
            <a:r>
              <a:rPr lang="pt-BR" sz="105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05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It </a:t>
            </a:r>
            <a:r>
              <a:rPr lang="en-US" sz="1050" b="1" dirty="0">
                <a:solidFill>
                  <a:srgbClr val="000000"/>
                </a:solidFill>
                <a:latin typeface="Verdana" panose="020B0604030504040204" pitchFamily="34" charset="0"/>
              </a:rPr>
              <a:t>can happen </a:t>
            </a:r>
            <a:r>
              <a:rPr lang="en-US" sz="105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with anyone. (</a:t>
            </a:r>
            <a:r>
              <a:rPr lang="en-US" sz="1050" i="1" dirty="0" err="1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possibilidade</a:t>
            </a:r>
            <a:r>
              <a:rPr lang="en-US" sz="105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)</a:t>
            </a:r>
            <a:endParaRPr lang="pt-BR" sz="1050" dirty="0">
              <a:latin typeface="Verdana" panose="020B0604030504040204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pt-BR" sz="105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You </a:t>
            </a:r>
            <a:r>
              <a:rPr lang="pt-BR" sz="1050" b="1" dirty="0">
                <a:solidFill>
                  <a:srgbClr val="000000"/>
                </a:solidFill>
                <a:latin typeface="Verdana" panose="020B0604030504040204" pitchFamily="34" charset="0"/>
              </a:rPr>
              <a:t>can play </a:t>
            </a:r>
            <a:r>
              <a:rPr lang="pt-BR" sz="1050" dirty="0" err="1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outside</a:t>
            </a:r>
            <a:r>
              <a:rPr lang="pt-BR" sz="105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. (</a:t>
            </a:r>
            <a:r>
              <a:rPr lang="pt-BR" sz="1050" i="1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Permissão</a:t>
            </a:r>
            <a:r>
              <a:rPr lang="pt-BR" sz="105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rgbClr val="000000"/>
                </a:solidFill>
                <a:latin typeface="Verdana" panose="020B0604030504040204" pitchFamily="34" charset="0"/>
              </a:rPr>
              <a:t>Can I </a:t>
            </a:r>
            <a:r>
              <a:rPr lang="en-US" sz="105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talk to the director? (</a:t>
            </a:r>
            <a:r>
              <a:rPr lang="en-US" sz="1050" i="1" dirty="0" err="1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Pedido</a:t>
            </a:r>
            <a:r>
              <a:rPr lang="en-US" sz="105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05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Exercise </a:t>
            </a:r>
            <a:r>
              <a:rPr lang="en-US" sz="1050" b="1" dirty="0">
                <a:solidFill>
                  <a:srgbClr val="000000"/>
                </a:solidFill>
                <a:latin typeface="Verdana" panose="020B0604030504040204" pitchFamily="34" charset="0"/>
              </a:rPr>
              <a:t>can help </a:t>
            </a:r>
            <a:r>
              <a:rPr lang="en-US" sz="105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reduce stress. (</a:t>
            </a:r>
            <a:r>
              <a:rPr lang="en-US" sz="1050" i="1" dirty="0" err="1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verdade</a:t>
            </a:r>
            <a:r>
              <a:rPr lang="en-US" sz="1050" i="1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en-US" sz="1050" i="1" dirty="0" err="1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geral</a:t>
            </a:r>
            <a:r>
              <a:rPr lang="en-US" sz="1050" i="1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)</a:t>
            </a:r>
            <a:endParaRPr lang="en-US" sz="1050" dirty="0">
              <a:latin typeface="Verdana" panose="020B0604030504040204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05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If you want, we </a:t>
            </a:r>
            <a:r>
              <a:rPr lang="en-US" sz="1050" b="1" dirty="0">
                <a:solidFill>
                  <a:srgbClr val="000000"/>
                </a:solidFill>
                <a:latin typeface="Verdana" panose="020B0604030504040204" pitchFamily="34" charset="0"/>
              </a:rPr>
              <a:t>can drink </a:t>
            </a:r>
            <a:r>
              <a:rPr lang="en-US" sz="105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something. (</a:t>
            </a:r>
            <a:r>
              <a:rPr lang="en-US" sz="1050" dirty="0" err="1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sugestão</a:t>
            </a:r>
            <a:r>
              <a:rPr lang="en-US" sz="105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)</a:t>
            </a:r>
          </a:p>
          <a:p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100" b="1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10. Choose – escolher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She </a:t>
            </a:r>
            <a:r>
              <a:rPr lang="en-US" sz="1050" b="1" dirty="0">
                <a:solidFill>
                  <a:srgbClr val="000000"/>
                </a:solidFill>
                <a:latin typeface="Verdana" panose="020B0604030504040204" pitchFamily="34" charset="0"/>
              </a:rPr>
              <a:t>chose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academic career.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Verdana" panose="020B0604030504040204" pitchFamily="34" charset="0"/>
              </a:rPr>
              <a:t>I need </a:t>
            </a:r>
            <a:r>
              <a:rPr lang="en-US" sz="1050" b="1" dirty="0">
                <a:solidFill>
                  <a:srgbClr val="000000"/>
                </a:solidFill>
                <a:latin typeface="Verdana" panose="020B0604030504040204" pitchFamily="34" charset="0"/>
              </a:rPr>
              <a:t>to choose </a:t>
            </a:r>
            <a:r>
              <a:rPr lang="en-US" sz="105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now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Verdana" panose="020B0604030504040204" pitchFamily="34" charset="0"/>
              </a:rPr>
              <a:t>Is he </a:t>
            </a:r>
            <a:r>
              <a:rPr lang="en-US" sz="1050" b="1" dirty="0">
                <a:solidFill>
                  <a:srgbClr val="000000"/>
                </a:solidFill>
                <a:latin typeface="Verdana" panose="020B0604030504040204" pitchFamily="34" charset="0"/>
              </a:rPr>
              <a:t>going to choose </a:t>
            </a:r>
            <a:r>
              <a:rPr lang="en-US" sz="105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right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?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 hope you </a:t>
            </a:r>
            <a:r>
              <a:rPr lang="en-US" sz="1050" b="1" dirty="0">
                <a:solidFill>
                  <a:srgbClr val="000000"/>
                </a:solidFill>
                <a:latin typeface="Verdana" panose="020B0604030504040204" pitchFamily="34" charset="0"/>
              </a:rPr>
              <a:t>will choose 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different path.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pt-BR" sz="1050" dirty="0">
                <a:solidFill>
                  <a:srgbClr val="000000"/>
                </a:solidFill>
                <a:latin typeface="Verdana" panose="020B0604030504040204" pitchFamily="34" charset="0"/>
              </a:rPr>
              <a:t>She </a:t>
            </a:r>
            <a:r>
              <a:rPr lang="pt-BR" sz="1050" b="1" dirty="0">
                <a:solidFill>
                  <a:srgbClr val="000000"/>
                </a:solidFill>
                <a:latin typeface="Verdana" panose="020B0604030504040204" pitchFamily="34" charset="0"/>
              </a:rPr>
              <a:t>has chosen </a:t>
            </a:r>
            <a:r>
              <a:rPr lang="pt-BR" sz="1050" dirty="0">
                <a:solidFill>
                  <a:srgbClr val="000000"/>
                </a:solidFill>
                <a:latin typeface="Verdana" panose="020B0604030504040204" pitchFamily="34" charset="0"/>
              </a:rPr>
              <a:t>this color for the party.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 </a:t>
            </a:r>
            <a:r>
              <a:rPr lang="en-US" sz="1050" b="1" dirty="0">
                <a:solidFill>
                  <a:srgbClr val="000000"/>
                </a:solidFill>
                <a:latin typeface="Verdana" panose="020B0604030504040204" pitchFamily="34" charset="0"/>
              </a:rPr>
              <a:t>cannot choose 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but wait.</a:t>
            </a:r>
          </a:p>
          <a:p>
            <a:endParaRPr lang="pt-BR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100" b="1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11. Clean – limpar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He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cleaned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the car with a rag.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>
                <a:solidFill>
                  <a:srgbClr val="000000"/>
                </a:solidFill>
                <a:latin typeface="Verdana" panose="020B0604030504040204" pitchFamily="34" charset="0"/>
              </a:rPr>
              <a:t>You need </a:t>
            </a:r>
            <a:r>
              <a:rPr lang="pt-BR" sz="1050" b="1" dirty="0">
                <a:solidFill>
                  <a:srgbClr val="000000"/>
                </a:solidFill>
                <a:latin typeface="Verdana" panose="020B0604030504040204" pitchFamily="34" charset="0"/>
              </a:rPr>
              <a:t>to clean </a:t>
            </a:r>
            <a:r>
              <a:rPr lang="pt-BR" sz="1050" dirty="0">
                <a:solidFill>
                  <a:srgbClr val="000000"/>
                </a:solidFill>
                <a:latin typeface="Verdana" panose="020B0604030504040204" pitchFamily="34" charset="0"/>
              </a:rPr>
              <a:t>your </a:t>
            </a:r>
            <a:r>
              <a:rPr lang="pt-BR" sz="1050" dirty="0" err="1">
                <a:solidFill>
                  <a:srgbClr val="000000"/>
                </a:solidFill>
                <a:latin typeface="Verdana" panose="020B0604030504040204" pitchFamily="34" charset="0"/>
              </a:rPr>
              <a:t>hands</a:t>
            </a:r>
            <a:r>
              <a:rPr lang="pt-BR" sz="105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I'm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going to clean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the windows this morning.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Tomorrow is Sunday. I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will clean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my dorm thoroughly.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>
                <a:solidFill>
                  <a:srgbClr val="000000"/>
                </a:solidFill>
                <a:latin typeface="Verdana" panose="020B0604030504040204" pitchFamily="34" charset="0"/>
              </a:rPr>
              <a:t>I </a:t>
            </a:r>
            <a:r>
              <a:rPr lang="pt-BR" sz="1050" b="1" dirty="0">
                <a:solidFill>
                  <a:srgbClr val="000000"/>
                </a:solidFill>
                <a:latin typeface="Verdana" panose="020B0604030504040204" pitchFamily="34" charset="0"/>
              </a:rPr>
              <a:t>have just </a:t>
            </a:r>
            <a:r>
              <a:rPr lang="pt-BR" sz="105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cleaned</a:t>
            </a:r>
            <a:r>
              <a:rPr lang="pt-BR" sz="1050" b="1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pt-BR" sz="1050" dirty="0">
                <a:solidFill>
                  <a:srgbClr val="000000"/>
                </a:solidFill>
                <a:latin typeface="Verdana" panose="020B0604030504040204" pitchFamily="34" charset="0"/>
              </a:rPr>
              <a:t>the </a:t>
            </a:r>
            <a:r>
              <a:rPr lang="pt-BR" sz="1050" dirty="0" err="1">
                <a:solidFill>
                  <a:srgbClr val="000000"/>
                </a:solidFill>
                <a:latin typeface="Verdana" panose="020B0604030504040204" pitchFamily="34" charset="0"/>
              </a:rPr>
              <a:t>house</a:t>
            </a:r>
            <a:r>
              <a:rPr lang="pt-BR" sz="105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city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should clean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the streets more often.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100" b="1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12. Close – fechar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closed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my eyes against the bright light.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Verdana" panose="020B0604030504040204" pitchFamily="34" charset="0"/>
              </a:rPr>
              <a:t>She always </a:t>
            </a:r>
            <a:r>
              <a:rPr lang="en-US" sz="1050" b="1" dirty="0">
                <a:solidFill>
                  <a:srgbClr val="000000"/>
                </a:solidFill>
                <a:latin typeface="Verdana" panose="020B0604030504040204" pitchFamily="34" charset="0"/>
              </a:rPr>
              <a:t>closes</a:t>
            </a:r>
            <a:r>
              <a:rPr lang="en-US" sz="1050" dirty="0">
                <a:solidFill>
                  <a:srgbClr val="000000"/>
                </a:solidFill>
                <a:latin typeface="Verdana" panose="020B0604030504040204" pitchFamily="34" charset="0"/>
              </a:rPr>
              <a:t> the book.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I'm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going to close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the window, if you don't mind.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 office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will close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at 5 o'clock until further notice.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Police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have closed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the area off to traffic.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draw, you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must close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your eyes and sing.</a:t>
            </a:r>
            <a:endParaRPr lang="pt-BR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3524961-9096-4367-81E9-D4784189A1E4}"/>
              </a:ext>
            </a:extLst>
          </p:cNvPr>
          <p:cNvSpPr txBox="1"/>
          <p:nvPr/>
        </p:nvSpPr>
        <p:spPr>
          <a:xfrm>
            <a:off x="3395201" y="1834535"/>
            <a:ext cx="3126296" cy="7363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100" b="1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13. Come – vir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All good things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came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to an end.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Good things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come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to those who wait.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'Are you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going to come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is unlikely that she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will come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have come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to apologize to you.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could come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next week, or the week after.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pt-BR" sz="1050" b="1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100" b="1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14. Cook – cozinhar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cooked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lunch. And I made a cake.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She 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cooks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everyday</a:t>
            </a:r>
            <a:r>
              <a:rPr lang="en-US" sz="105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en-US" sz="105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Who's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going to cook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tonight?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I'll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cook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if you do the dishes. Deal? -Deal.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 haven't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cooked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the dinner.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We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could cook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something easy, like pasta.</a:t>
            </a:r>
          </a:p>
          <a:p>
            <a:endParaRPr lang="pt-BR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100" b="1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15. Cry – chorar, gritar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He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cried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because he hurt his knee.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Some babies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cry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during the night.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She is certainly not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going to cry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on her honeymoon.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strong woman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will cry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but will not admit defeat.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have cried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for him, yes, but I can not cry today.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baby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can cry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as soon as he is born.</a:t>
            </a:r>
          </a:p>
          <a:p>
            <a:endParaRPr lang="pt-B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100" b="1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16. </a:t>
            </a:r>
            <a:r>
              <a:rPr lang="pt-BR" sz="1100" b="1" dirty="0" err="1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Cut</a:t>
            </a:r>
            <a:r>
              <a:rPr lang="pt-BR" sz="1100" b="1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cortar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She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cut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the meat into small pieces.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Score twice before you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cut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I'm just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going to cut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the grass.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will cut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 long story short.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They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have cut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the price of their products by almost 30 per cent.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 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must cut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expenses this month.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>
              <a:solidFill>
                <a:srgbClr val="000000"/>
              </a:solidFill>
              <a:latin typeface="Verdana" panose="020B0604030504040204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>
              <a:solidFill>
                <a:srgbClr val="000000"/>
              </a:solidFill>
              <a:latin typeface="Verdana" panose="020B0604030504040204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>
              <a:solidFill>
                <a:srgbClr val="000000"/>
              </a:solidFill>
              <a:latin typeface="Verdana" panose="020B0604030504040204" pitchFamily="34" charset="0"/>
              <a:cs typeface="Segoe UI" panose="020B0502040204020203" pitchFamily="34" charset="0"/>
            </a:endParaRPr>
          </a:p>
          <a:p>
            <a:endParaRPr lang="pt-BR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pt-BR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554E65A-9F9A-40C3-9C34-0C31D9AB0184}"/>
              </a:ext>
            </a:extLst>
          </p:cNvPr>
          <p:cNvSpPr txBox="1"/>
          <p:nvPr/>
        </p:nvSpPr>
        <p:spPr>
          <a:xfrm>
            <a:off x="2563115" y="1012437"/>
            <a:ext cx="3411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i="1" dirty="0">
                <a:solidFill>
                  <a:schemeClr val="accent5">
                    <a:lumMod val="50000"/>
                  </a:schemeClr>
                </a:solidFill>
                <a:latin typeface="system-ui"/>
              </a:rPr>
              <a:t>ORAL EXERCISE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i="1" dirty="0" err="1">
                <a:solidFill>
                  <a:schemeClr val="accent5">
                    <a:lumMod val="50000"/>
                  </a:schemeClr>
                </a:solidFill>
                <a:latin typeface="system-ui"/>
              </a:rPr>
              <a:t>Student</a:t>
            </a:r>
            <a:r>
              <a:rPr lang="pt-BR" sz="1200" b="1" i="1" dirty="0">
                <a:solidFill>
                  <a:schemeClr val="accent5">
                    <a:lumMod val="50000"/>
                  </a:schemeClr>
                </a:solidFill>
                <a:latin typeface="system-ui"/>
              </a:rPr>
              <a:t> A </a:t>
            </a:r>
            <a:r>
              <a:rPr lang="pt-BR" sz="1200" b="1" i="1" dirty="0" err="1">
                <a:solidFill>
                  <a:schemeClr val="accent5">
                    <a:lumMod val="50000"/>
                  </a:schemeClr>
                </a:solidFill>
                <a:latin typeface="system-ui"/>
              </a:rPr>
              <a:t>reads</a:t>
            </a:r>
            <a:r>
              <a:rPr lang="pt-BR" sz="1200" b="1" i="1" dirty="0">
                <a:solidFill>
                  <a:schemeClr val="accent5">
                    <a:lumMod val="50000"/>
                  </a:schemeClr>
                </a:solidFill>
                <a:latin typeface="system-ui"/>
              </a:rPr>
              <a:t> the </a:t>
            </a:r>
            <a:r>
              <a:rPr lang="pt-BR" sz="1200" b="1" i="1" dirty="0" err="1">
                <a:solidFill>
                  <a:schemeClr val="accent5">
                    <a:lumMod val="50000"/>
                  </a:schemeClr>
                </a:solidFill>
                <a:latin typeface="system-ui"/>
              </a:rPr>
              <a:t>sentence</a:t>
            </a:r>
            <a:r>
              <a:rPr lang="pt-BR" sz="1200" b="1" i="1" dirty="0">
                <a:solidFill>
                  <a:schemeClr val="accent5">
                    <a:lumMod val="50000"/>
                  </a:schemeClr>
                </a:solidFill>
                <a:latin typeface="system-ui"/>
              </a:rPr>
              <a:t>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i="1" dirty="0" err="1">
                <a:solidFill>
                  <a:schemeClr val="accent5">
                    <a:lumMod val="50000"/>
                  </a:schemeClr>
                </a:solidFill>
                <a:latin typeface="system-ui"/>
              </a:rPr>
              <a:t>Student</a:t>
            </a:r>
            <a:r>
              <a:rPr lang="pt-BR" sz="1200" b="1" i="1" dirty="0">
                <a:solidFill>
                  <a:schemeClr val="accent5">
                    <a:lumMod val="50000"/>
                  </a:schemeClr>
                </a:solidFill>
                <a:latin typeface="system-ui"/>
              </a:rPr>
              <a:t> B </a:t>
            </a:r>
            <a:r>
              <a:rPr lang="pt-BR" sz="1200" b="1" i="1" dirty="0" err="1">
                <a:solidFill>
                  <a:schemeClr val="accent5">
                    <a:lumMod val="50000"/>
                  </a:schemeClr>
                </a:solidFill>
                <a:latin typeface="system-ui"/>
              </a:rPr>
              <a:t>listens</a:t>
            </a:r>
            <a:r>
              <a:rPr lang="pt-BR" sz="1200" b="1" i="1" dirty="0">
                <a:solidFill>
                  <a:schemeClr val="accent5">
                    <a:lumMod val="50000"/>
                  </a:schemeClr>
                </a:solidFill>
                <a:latin typeface="system-ui"/>
              </a:rPr>
              <a:t> to it and </a:t>
            </a:r>
            <a:r>
              <a:rPr lang="pt-BR" sz="1200" b="1" i="1" dirty="0" err="1">
                <a:solidFill>
                  <a:schemeClr val="accent5">
                    <a:lumMod val="50000"/>
                  </a:schemeClr>
                </a:solidFill>
                <a:latin typeface="system-ui"/>
              </a:rPr>
              <a:t>change</a:t>
            </a:r>
            <a:r>
              <a:rPr lang="pt-BR" sz="1200" b="1" i="1" dirty="0">
                <a:solidFill>
                  <a:schemeClr val="accent5">
                    <a:lumMod val="50000"/>
                  </a:schemeClr>
                </a:solidFill>
                <a:latin typeface="system-ui"/>
              </a:rPr>
              <a:t> into negative</a:t>
            </a:r>
            <a:r>
              <a:rPr lang="pt-BR" sz="1000" b="1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0890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3F573C7A-0F2D-4281-A314-B7C9EB268B2F}"/>
              </a:ext>
            </a:extLst>
          </p:cNvPr>
          <p:cNvSpPr/>
          <p:nvPr/>
        </p:nvSpPr>
        <p:spPr>
          <a:xfrm>
            <a:off x="309087" y="923578"/>
            <a:ext cx="1507681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CFA140E-2F21-4EF1-8BFB-0E7F9A2D3C67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7 - 9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0DE7237-518D-400D-8FA5-E160FB674032}"/>
              </a:ext>
            </a:extLst>
          </p:cNvPr>
          <p:cNvSpPr txBox="1"/>
          <p:nvPr/>
        </p:nvSpPr>
        <p:spPr>
          <a:xfrm>
            <a:off x="369248" y="916066"/>
            <a:ext cx="1447520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PHRASAL VERBS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2CF4C379-95C1-41A5-AB73-3A8F5AA70FF7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467BD1F-8B24-482F-9459-5779DDDD5D60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14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F970A2C-FFB1-4C64-B362-07ACBAC40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567" y="855721"/>
            <a:ext cx="424583" cy="424583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FDA85338-E5B0-4C58-A66A-9C34319CDF34}"/>
              </a:ext>
            </a:extLst>
          </p:cNvPr>
          <p:cNvSpPr txBox="1"/>
          <p:nvPr/>
        </p:nvSpPr>
        <p:spPr>
          <a:xfrm>
            <a:off x="223349" y="1723634"/>
            <a:ext cx="39672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8B0000"/>
                </a:solidFill>
                <a:effectLst/>
                <a:latin typeface="system-ui"/>
              </a:rPr>
              <a:t>Bring about</a:t>
            </a:r>
            <a:r>
              <a:rPr lang="en-US" sz="1200" b="0" dirty="0">
                <a:solidFill>
                  <a:srgbClr val="212529"/>
                </a:solidFill>
                <a:effectLst/>
                <a:latin typeface="system-ui"/>
              </a:rPr>
              <a:t> - </a:t>
            </a:r>
            <a:r>
              <a:rPr lang="en-US" sz="1200" b="0" dirty="0">
                <a:solidFill>
                  <a:srgbClr val="0D6EFD"/>
                </a:solidFill>
                <a:effectLst/>
                <a:latin typeface="system-ui"/>
              </a:rPr>
              <a:t>(cause)</a:t>
            </a:r>
            <a:r>
              <a:rPr lang="en-US" sz="1200" b="0" dirty="0">
                <a:solidFill>
                  <a:srgbClr val="212529"/>
                </a:solidFill>
                <a:effectLst/>
                <a:latin typeface="system-ui"/>
              </a:rPr>
              <a:t> - </a:t>
            </a:r>
            <a:r>
              <a:rPr lang="en-US" sz="1200" b="0" dirty="0" err="1">
                <a:solidFill>
                  <a:srgbClr val="212529"/>
                </a:solidFill>
                <a:effectLst/>
                <a:latin typeface="system-ui"/>
              </a:rPr>
              <a:t>causar</a:t>
            </a:r>
            <a:r>
              <a:rPr lang="en-US" sz="1200" b="0" dirty="0">
                <a:solidFill>
                  <a:srgbClr val="212529"/>
                </a:solidFill>
                <a:effectLst/>
                <a:latin typeface="system-ui"/>
              </a:rPr>
              <a:t>, </a:t>
            </a:r>
            <a:r>
              <a:rPr lang="en-US" sz="1200" b="0" dirty="0" err="1">
                <a:solidFill>
                  <a:srgbClr val="212529"/>
                </a:solidFill>
                <a:effectLst/>
                <a:latin typeface="system-ui"/>
              </a:rPr>
              <a:t>provocar</a:t>
            </a:r>
            <a:endParaRPr lang="en-US" sz="1200" b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en-US" sz="1200" b="1" dirty="0">
                <a:solidFill>
                  <a:srgbClr val="8B0000"/>
                </a:solidFill>
                <a:effectLst/>
                <a:latin typeface="system-ui"/>
              </a:rPr>
              <a:t>Catch up</a:t>
            </a:r>
            <a:r>
              <a:rPr lang="en-US" sz="1200" b="0" dirty="0">
                <a:solidFill>
                  <a:srgbClr val="212529"/>
                </a:solidFill>
                <a:effectLst/>
                <a:latin typeface="system-ui"/>
              </a:rPr>
              <a:t> - </a:t>
            </a:r>
            <a:r>
              <a:rPr lang="en-US" sz="1200" b="0" dirty="0">
                <a:solidFill>
                  <a:srgbClr val="0D6EFD"/>
                </a:solidFill>
                <a:effectLst/>
                <a:latin typeface="system-ui"/>
              </a:rPr>
              <a:t>(reach a standard )</a:t>
            </a:r>
            <a:r>
              <a:rPr lang="en-US" sz="1200" b="0" dirty="0">
                <a:solidFill>
                  <a:srgbClr val="212529"/>
                </a:solidFill>
                <a:effectLst/>
                <a:latin typeface="system-ui"/>
              </a:rPr>
              <a:t> - </a:t>
            </a:r>
            <a:r>
              <a:rPr lang="en-US" sz="1200" b="0" dirty="0" err="1">
                <a:solidFill>
                  <a:srgbClr val="212529"/>
                </a:solidFill>
                <a:effectLst/>
                <a:latin typeface="system-ui"/>
              </a:rPr>
              <a:t>alcançar</a:t>
            </a:r>
            <a:r>
              <a:rPr lang="en-US" sz="1200" b="0" dirty="0">
                <a:solidFill>
                  <a:srgbClr val="212529"/>
                </a:solidFill>
                <a:effectLst/>
                <a:latin typeface="system-ui"/>
              </a:rPr>
              <a:t> um </a:t>
            </a:r>
            <a:r>
              <a:rPr lang="en-US" sz="1200" b="0" dirty="0" err="1">
                <a:solidFill>
                  <a:srgbClr val="212529"/>
                </a:solidFill>
                <a:effectLst/>
                <a:latin typeface="system-ui"/>
              </a:rPr>
              <a:t>padrão</a:t>
            </a:r>
            <a:r>
              <a:rPr lang="en-US" sz="1200" b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en-US" sz="1200" b="0" dirty="0" err="1">
                <a:solidFill>
                  <a:srgbClr val="212529"/>
                </a:solidFill>
                <a:effectLst/>
                <a:latin typeface="system-ui"/>
              </a:rPr>
              <a:t>ou</a:t>
            </a:r>
            <a:r>
              <a:rPr lang="en-US" sz="1200" b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en-US" sz="1200" b="0" dirty="0" err="1">
                <a:solidFill>
                  <a:srgbClr val="212529"/>
                </a:solidFill>
                <a:effectLst/>
                <a:latin typeface="system-ui"/>
              </a:rPr>
              <a:t>nível</a:t>
            </a:r>
            <a:br>
              <a:rPr lang="en-US" sz="1200" dirty="0"/>
            </a:br>
            <a:r>
              <a:rPr lang="en-US" sz="1200" b="1" dirty="0">
                <a:solidFill>
                  <a:srgbClr val="8B0000"/>
                </a:solidFill>
                <a:effectLst/>
                <a:latin typeface="system-ui"/>
              </a:rPr>
              <a:t>Come across</a:t>
            </a:r>
            <a:r>
              <a:rPr lang="en-US" sz="1200" b="0" dirty="0">
                <a:solidFill>
                  <a:srgbClr val="212529"/>
                </a:solidFill>
                <a:effectLst/>
                <a:latin typeface="system-ui"/>
              </a:rPr>
              <a:t> - </a:t>
            </a:r>
            <a:r>
              <a:rPr lang="en-US" sz="1200" b="0" dirty="0">
                <a:solidFill>
                  <a:srgbClr val="0D6EFD"/>
                </a:solidFill>
                <a:effectLst/>
                <a:latin typeface="system-ui"/>
              </a:rPr>
              <a:t>(meet by chance)</a:t>
            </a:r>
            <a:r>
              <a:rPr lang="en-US" sz="1200" b="0" dirty="0">
                <a:solidFill>
                  <a:srgbClr val="212529"/>
                </a:solidFill>
                <a:effectLst/>
                <a:latin typeface="system-ui"/>
              </a:rPr>
              <a:t> - </a:t>
            </a:r>
            <a:r>
              <a:rPr lang="en-US" sz="1200" b="0" dirty="0" err="1">
                <a:solidFill>
                  <a:srgbClr val="212529"/>
                </a:solidFill>
                <a:effectLst/>
                <a:latin typeface="system-ui"/>
              </a:rPr>
              <a:t>encontrar</a:t>
            </a:r>
            <a:r>
              <a:rPr lang="en-US" sz="1200" b="0" dirty="0">
                <a:solidFill>
                  <a:srgbClr val="212529"/>
                </a:solidFill>
                <a:effectLst/>
                <a:latin typeface="system-ui"/>
              </a:rPr>
              <a:t> por </a:t>
            </a:r>
            <a:r>
              <a:rPr lang="en-US" sz="1200" b="0" dirty="0" err="1">
                <a:solidFill>
                  <a:srgbClr val="212529"/>
                </a:solidFill>
                <a:effectLst/>
                <a:latin typeface="system-ui"/>
              </a:rPr>
              <a:t>acaso</a:t>
            </a:r>
            <a:endParaRPr lang="pt-BR" sz="1200" dirty="0"/>
          </a:p>
        </p:txBody>
      </p:sp>
      <p:pic>
        <p:nvPicPr>
          <p:cNvPr id="25" name="Picture 2" descr="Manager Management - RECAP">
            <a:extLst>
              <a:ext uri="{FF2B5EF4-FFF2-40B4-BE49-F238E27FC236}">
                <a16:creationId xmlns:a16="http://schemas.microsoft.com/office/drawing/2014/main" id="{A87E81A4-7D1D-439B-8A37-4477F9398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801" y="2061214"/>
            <a:ext cx="1670218" cy="95039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Study Hard Vector Art, Icons, and Graphics for Free Download">
            <a:extLst>
              <a:ext uri="{FF2B5EF4-FFF2-40B4-BE49-F238E27FC236}">
                <a16:creationId xmlns:a16="http://schemas.microsoft.com/office/drawing/2014/main" id="{FC475283-9BF2-4BE5-96EB-40F89199D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363" y="2998883"/>
            <a:ext cx="1302492" cy="8297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Shaking hands with teenage boy Stock Photos - Page 1 : Masterfile">
            <a:extLst>
              <a:ext uri="{FF2B5EF4-FFF2-40B4-BE49-F238E27FC236}">
                <a16:creationId xmlns:a16="http://schemas.microsoft.com/office/drawing/2014/main" id="{F968B873-FA8F-45EF-8EC4-2AF404092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148" y="3858055"/>
            <a:ext cx="826501" cy="116759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66B4E3BF-B2FC-41F3-8B62-B61733DA82F7}"/>
              </a:ext>
            </a:extLst>
          </p:cNvPr>
          <p:cNvSpPr txBox="1"/>
          <p:nvPr/>
        </p:nvSpPr>
        <p:spPr>
          <a:xfrm>
            <a:off x="223349" y="1409565"/>
            <a:ext cx="33177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chemeClr val="accent5">
                    <a:lumMod val="50000"/>
                  </a:schemeClr>
                </a:solidFill>
                <a:latin typeface="system-ui"/>
                <a:ea typeface="Times New Roman" panose="02020603050405020304" pitchFamily="18" charset="0"/>
              </a:rPr>
              <a:t>Complete as frases com os Phrasal Verbs</a:t>
            </a:r>
            <a:r>
              <a:rPr lang="pt-BR" sz="1200" b="1" i="1" dirty="0">
                <a:solidFill>
                  <a:schemeClr val="accent5">
                    <a:lumMod val="50000"/>
                  </a:schemeClr>
                </a:solidFill>
                <a:effectLst/>
                <a:latin typeface="system-ui"/>
                <a:ea typeface="Times New Roman" panose="02020603050405020304" pitchFamily="18" charset="0"/>
              </a:rPr>
              <a:t>:</a:t>
            </a:r>
            <a:r>
              <a:rPr lang="pt-BR" sz="1200" b="1" i="1" dirty="0">
                <a:solidFill>
                  <a:schemeClr val="accent5">
                    <a:lumMod val="50000"/>
                  </a:schemeClr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200" dirty="0">
              <a:solidFill>
                <a:schemeClr val="accent5">
                  <a:lumMod val="50000"/>
                </a:schemeClr>
              </a:solidFill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5424C8AE-90F0-47E5-8A7C-1D97BA4470B9}"/>
              </a:ext>
            </a:extLst>
          </p:cNvPr>
          <p:cNvSpPr txBox="1"/>
          <p:nvPr/>
        </p:nvSpPr>
        <p:spPr>
          <a:xfrm>
            <a:off x="236220" y="2444105"/>
            <a:ext cx="4791557" cy="2556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200" i="0" u="none" strike="noStrike" dirty="0">
                <a:effectLst/>
                <a:latin typeface="system-ui"/>
              </a:rPr>
              <a:t>They felt the need to </a:t>
            </a:r>
            <a:r>
              <a:rPr lang="en-US" sz="1200" b="1" i="0" u="none" strike="noStrike" dirty="0">
                <a:effectLst/>
                <a:latin typeface="system-ui"/>
              </a:rPr>
              <a:t>_____________ </a:t>
            </a:r>
            <a:r>
              <a:rPr lang="en-US" sz="1200" i="0" u="none" strike="noStrike" dirty="0">
                <a:effectLst/>
                <a:latin typeface="system-ui"/>
              </a:rPr>
              <a:t>a renewal of society.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system-ui"/>
              </a:rPr>
              <a:t>This is the worst place I've </a:t>
            </a:r>
            <a:r>
              <a:rPr lang="en-US" sz="1200" b="1" i="0" u="none" strike="noStrike" dirty="0">
                <a:effectLst/>
                <a:latin typeface="system-ui"/>
              </a:rPr>
              <a:t> _____________</a:t>
            </a:r>
            <a:r>
              <a:rPr lang="en-US" sz="1200" dirty="0">
                <a:latin typeface="system-ui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sz="1200" dirty="0">
                <a:latin typeface="system-ui"/>
              </a:rPr>
              <a:t>This will </a:t>
            </a:r>
            <a:r>
              <a:rPr lang="en-US" sz="1200" b="1" i="0" u="none" strike="noStrike" dirty="0">
                <a:effectLst/>
                <a:latin typeface="system-ui"/>
              </a:rPr>
              <a:t> _____________ </a:t>
            </a:r>
            <a:r>
              <a:rPr lang="en-US" sz="1200" dirty="0">
                <a:latin typeface="system-ui"/>
              </a:rPr>
              <a:t>both inner and social conflicts.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system-ui"/>
              </a:rPr>
              <a:t>Several causes operated to </a:t>
            </a:r>
            <a:r>
              <a:rPr lang="en-US" sz="1200" b="1" i="0" u="none" strike="noStrike" dirty="0">
                <a:effectLst/>
                <a:latin typeface="system-ui"/>
              </a:rPr>
              <a:t> _____________ </a:t>
            </a:r>
            <a:r>
              <a:rPr lang="en-US" sz="1200" dirty="0">
                <a:latin typeface="system-ui"/>
              </a:rPr>
              <a:t>the war.</a:t>
            </a:r>
            <a:endParaRPr lang="pt-BR" sz="1200" i="0" u="none" strike="noStrike" dirty="0">
              <a:effectLst/>
              <a:latin typeface="system-ui"/>
            </a:endParaRPr>
          </a:p>
          <a:p>
            <a:pPr algn="l">
              <a:lnSpc>
                <a:spcPct val="150000"/>
              </a:lnSpc>
            </a:pPr>
            <a:r>
              <a:rPr lang="en-US" sz="1200" dirty="0">
                <a:latin typeface="system-ui"/>
              </a:rPr>
              <a:t>I have to </a:t>
            </a:r>
            <a:r>
              <a:rPr lang="en-US" sz="1200" b="1" i="0" u="none" strike="noStrike" dirty="0">
                <a:effectLst/>
                <a:latin typeface="system-ui"/>
              </a:rPr>
              <a:t> _____________ </a:t>
            </a:r>
            <a:r>
              <a:rPr lang="en-US" sz="1200" dirty="0">
                <a:latin typeface="system-ui"/>
              </a:rPr>
              <a:t>on my sleep.</a:t>
            </a:r>
            <a:endParaRPr lang="pt-BR" sz="1200" b="0" i="1" u="none" strike="noStrike" dirty="0">
              <a:effectLst/>
              <a:latin typeface="system-ui"/>
            </a:endParaRPr>
          </a:p>
          <a:p>
            <a:pPr algn="l">
              <a:lnSpc>
                <a:spcPct val="150000"/>
              </a:lnSpc>
            </a:pPr>
            <a:r>
              <a:rPr lang="en-US" sz="1200" dirty="0">
                <a:latin typeface="system-ui"/>
              </a:rPr>
              <a:t>You walk on and I'll </a:t>
            </a:r>
            <a:r>
              <a:rPr lang="en-US" sz="1200" b="1" i="0" u="none" strike="noStrike" dirty="0">
                <a:effectLst/>
                <a:latin typeface="system-ui"/>
              </a:rPr>
              <a:t> _____________ </a:t>
            </a:r>
            <a:r>
              <a:rPr lang="en-US" sz="1200" dirty="0">
                <a:latin typeface="system-ui"/>
              </a:rPr>
              <a:t>with you later.</a:t>
            </a:r>
            <a:endParaRPr lang="pt-BR" sz="1200" dirty="0">
              <a:latin typeface="system-ui"/>
            </a:endParaRPr>
          </a:p>
          <a:p>
            <a:pPr algn="l">
              <a:lnSpc>
                <a:spcPct val="150000"/>
              </a:lnSpc>
            </a:pPr>
            <a:r>
              <a:rPr lang="en-US" sz="1200" dirty="0">
                <a:latin typeface="system-ui"/>
              </a:rPr>
              <a:t>Why don't you </a:t>
            </a:r>
            <a:r>
              <a:rPr lang="en-US" sz="1200" b="1" i="0" u="none" strike="noStrike" dirty="0">
                <a:effectLst/>
                <a:latin typeface="system-ui"/>
              </a:rPr>
              <a:t> _____________ </a:t>
            </a:r>
            <a:r>
              <a:rPr lang="en-US" sz="1200" dirty="0">
                <a:latin typeface="system-ui"/>
              </a:rPr>
              <a:t>to our house this evening?</a:t>
            </a:r>
            <a:endParaRPr lang="pt-BR" sz="1200" b="0" i="0" u="none" strike="noStrike" dirty="0">
              <a:effectLst/>
              <a:latin typeface="system-ui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latin typeface="system-ui"/>
              </a:rPr>
              <a:t>I want to</a:t>
            </a:r>
            <a:r>
              <a:rPr lang="en-US" sz="1200" b="1" i="0" u="none" strike="noStrike" dirty="0">
                <a:effectLst/>
                <a:latin typeface="system-ui"/>
              </a:rPr>
              <a:t> _____________ </a:t>
            </a:r>
            <a:r>
              <a:rPr lang="en-US" sz="1200" dirty="0">
                <a:latin typeface="system-ui"/>
              </a:rPr>
              <a:t>with all your news.</a:t>
            </a:r>
            <a:endParaRPr lang="pt-BR" sz="1200" b="0" i="0" u="none" strike="noStrike" dirty="0">
              <a:effectLst/>
              <a:latin typeface="system-ui"/>
            </a:endParaRP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effectLst/>
                <a:latin typeface="system-ui"/>
              </a:rPr>
              <a:t>Your speech didn't </a:t>
            </a:r>
            <a:r>
              <a:rPr lang="en-US" sz="1200" b="1" i="0" u="none" strike="noStrike" dirty="0">
                <a:effectLst/>
                <a:latin typeface="system-ui"/>
              </a:rPr>
              <a:t> _____________</a:t>
            </a:r>
            <a:r>
              <a:rPr lang="en-US" sz="1200" b="0" i="0" dirty="0">
                <a:effectLst/>
                <a:latin typeface="system-ui"/>
              </a:rPr>
              <a:t>; nobody understood your opinion.</a:t>
            </a:r>
            <a:endParaRPr lang="en-US" sz="1400" dirty="0">
              <a:latin typeface="system-ui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40224F6-5BA6-44AD-AEAE-DE3C936BABA7}"/>
              </a:ext>
            </a:extLst>
          </p:cNvPr>
          <p:cNvSpPr txBox="1"/>
          <p:nvPr/>
        </p:nvSpPr>
        <p:spPr>
          <a:xfrm>
            <a:off x="3751026" y="690252"/>
            <a:ext cx="2587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Although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though,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even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though</a:t>
            </a:r>
          </a:p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Despite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In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spite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</a:t>
            </a:r>
          </a:p>
        </p:txBody>
      </p:sp>
    </p:spTree>
    <p:extLst>
      <p:ext uri="{BB962C8B-B14F-4D97-AF65-F5344CB8AC3E}">
        <p14:creationId xmlns:p14="http://schemas.microsoft.com/office/powerpoint/2010/main" val="1588887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4412942-A73D-45A1-B12B-BB208F3A8DDB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6 - 9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A1218169-AB37-4E75-B5F3-A5CE39B52D80}"/>
              </a:ext>
            </a:extLst>
          </p:cNvPr>
          <p:cNvSpPr/>
          <p:nvPr/>
        </p:nvSpPr>
        <p:spPr>
          <a:xfrm>
            <a:off x="309087" y="923578"/>
            <a:ext cx="2215749" cy="31265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01E127F-75AF-4D32-A7E9-40B42A475ABB}"/>
              </a:ext>
            </a:extLst>
          </p:cNvPr>
          <p:cNvSpPr txBox="1"/>
          <p:nvPr/>
        </p:nvSpPr>
        <p:spPr>
          <a:xfrm>
            <a:off x="434141" y="928874"/>
            <a:ext cx="2067293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MOTIVATIONAL QUOTES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47533495-F330-4AF5-9149-99469B995BA1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6716D19-4DE9-4F61-AF5B-947C0D4F1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048" y="791631"/>
            <a:ext cx="559596" cy="559596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0E56AD34-9FAF-457A-83E6-88AEE81F1E71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Lesson 14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AB120AF5-1A5B-465B-971F-A96B4C1332E9}"/>
              </a:ext>
            </a:extLst>
          </p:cNvPr>
          <p:cNvSpPr txBox="1"/>
          <p:nvPr/>
        </p:nvSpPr>
        <p:spPr>
          <a:xfrm>
            <a:off x="3751026" y="690252"/>
            <a:ext cx="2587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Although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though,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even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though</a:t>
            </a:r>
          </a:p>
          <a:p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Despite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In </a:t>
            </a:r>
            <a:r>
              <a:rPr lang="pt-BR" sz="1400" i="1" dirty="0" err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spite</a:t>
            </a:r>
            <a:r>
              <a:rPr lang="pt-BR" sz="1400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E2CEE093-2110-4E83-8F39-A209E5857463}"/>
                  </a:ext>
                </a:extLst>
              </p14:cNvPr>
              <p14:cNvContentPartPr/>
              <p14:nvPr/>
            </p14:nvContentPartPr>
            <p14:xfrm>
              <a:off x="2138133" y="7904985"/>
              <a:ext cx="360" cy="360"/>
            </p14:xfrm>
          </p:contentPart>
        </mc:Choice>
        <mc:Fallback xmlns=""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E2CEE093-2110-4E83-8F39-A209E58574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75133" y="784198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797183AE-B284-4DA5-8B2F-3F06E3D1543C}"/>
                  </a:ext>
                </a:extLst>
              </p14:cNvPr>
              <p14:cNvContentPartPr/>
              <p14:nvPr/>
            </p14:nvContentPartPr>
            <p14:xfrm>
              <a:off x="5589453" y="7344465"/>
              <a:ext cx="360" cy="360"/>
            </p14:xfrm>
          </p:contentPart>
        </mc:Choice>
        <mc:Fallback xmlns=""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797183AE-B284-4DA5-8B2F-3F06E3D154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26453" y="7281465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CaixaDeTexto 20">
            <a:extLst>
              <a:ext uri="{FF2B5EF4-FFF2-40B4-BE49-F238E27FC236}">
                <a16:creationId xmlns:a16="http://schemas.microsoft.com/office/drawing/2014/main" id="{36A3F947-B5E5-44A5-80F9-63C86547BE73}"/>
              </a:ext>
            </a:extLst>
          </p:cNvPr>
          <p:cNvSpPr txBox="1"/>
          <p:nvPr/>
        </p:nvSpPr>
        <p:spPr>
          <a:xfrm>
            <a:off x="371471" y="2421798"/>
            <a:ext cx="6115056" cy="466377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chemeClr val="accent5">
                    <a:lumMod val="50000"/>
                  </a:schemeClr>
                </a:solidFill>
                <a:latin typeface="system-ui"/>
              </a:rPr>
              <a:t>Instruções: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b="1" i="1" dirty="0">
                <a:solidFill>
                  <a:schemeClr val="accent5">
                    <a:lumMod val="50000"/>
                  </a:schemeClr>
                </a:solidFill>
                <a:latin typeface="system-ui"/>
              </a:rPr>
              <a:t>SUBLINHE o que você já estudou.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b="1" i="1" dirty="0">
                <a:solidFill>
                  <a:schemeClr val="accent5">
                    <a:lumMod val="50000"/>
                  </a:schemeClr>
                </a:solidFill>
                <a:latin typeface="system-ui"/>
              </a:rPr>
              <a:t>ESCREVA o número da Lição.</a:t>
            </a:r>
          </a:p>
          <a:p>
            <a:endParaRPr lang="pt-BR" sz="1100" b="1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28600" indent="-2286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AutoNum type="arabicParenR"/>
            </a:pP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You’ve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gotta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dance like there’s nobody watching, love like you’ll never be hurt, sing like there’s nobody listening, and live like it’s heaven on earth.”</a:t>
            </a:r>
          </a:p>
          <a:p>
            <a:pPr marL="228600" indent="-2286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AutoNum type="arabicParenR"/>
            </a:pP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“Fairy tales are more than true: not because they tell us that dragons exist, but because they tell us that dragons can be beaten.</a:t>
            </a:r>
          </a:p>
          <a:p>
            <a:pPr marL="228600" indent="-2286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AutoNum type="arabicParenR"/>
            </a:pP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“Everything you can imagine is real.“</a:t>
            </a:r>
          </a:p>
          <a:p>
            <a:pPr marL="228600" indent="-2286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AutoNum type="arabicParenR"/>
            </a:pP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“When one door of happiness closes, another opens; but often we look so long at the closed door that we do not see the one which has been opened for us.”</a:t>
            </a:r>
            <a:endParaRPr lang="en-US" sz="1200" dirty="0">
              <a:solidFill>
                <a:srgbClr val="212529"/>
              </a:solidFill>
              <a:latin typeface="system-ui"/>
            </a:endParaRPr>
          </a:p>
          <a:p>
            <a:pPr marL="228600" indent="-2286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AutoNum type="arabicParenR"/>
            </a:pP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“Do one thing every day that scares you.”</a:t>
            </a:r>
          </a:p>
          <a:p>
            <a:pPr marL="228600" indent="-2286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AutoNum type="arabicParenR"/>
            </a:pP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“It’s no use going back to yesterday, because I was a different person then.</a:t>
            </a:r>
          </a:p>
          <a:p>
            <a:pPr marL="228600" indent="-2286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AutoNum type="arabicParenR"/>
            </a:pP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“Smart people learn from everything and everyone, average people from their experiences, stupid people already have all the answers.”</a:t>
            </a:r>
            <a:endParaRPr lang="en-US" sz="1200" dirty="0">
              <a:solidFill>
                <a:srgbClr val="212529"/>
              </a:solidFill>
              <a:latin typeface="system-ui"/>
            </a:endParaRPr>
          </a:p>
          <a:p>
            <a:pPr marL="228600" indent="-2286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AutoNum type="arabicParenR"/>
            </a:pP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“Do what you feel in your heart to be right – for you’ll be criticized anyway.”</a:t>
            </a:r>
          </a:p>
          <a:p>
            <a:pPr marL="228600" indent="-2286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AutoNum type="arabicParenR"/>
            </a:pP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“Happiness is not something ready made. It comes from your own actions.”</a:t>
            </a:r>
            <a:endParaRPr lang="en-US" sz="1200" dirty="0">
              <a:solidFill>
                <a:srgbClr val="212529"/>
              </a:solidFill>
              <a:latin typeface="system-ui"/>
            </a:endParaRPr>
          </a:p>
          <a:p>
            <a:pPr marL="228600" indent="-2286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AutoNum type="arabicParenR"/>
            </a:pP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“Whatever you are, be a good one.”</a:t>
            </a:r>
            <a:endParaRPr lang="pt-BR" sz="1200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3F8E597-35C3-44D0-8B32-CE1A5CF61CB7}"/>
              </a:ext>
            </a:extLst>
          </p:cNvPr>
          <p:cNvSpPr txBox="1"/>
          <p:nvPr/>
        </p:nvSpPr>
        <p:spPr>
          <a:xfrm>
            <a:off x="152400" y="1501792"/>
            <a:ext cx="6553199" cy="769441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92960" indent="-192600">
              <a:lnSpc>
                <a:spcPct val="100000"/>
              </a:lnSpc>
              <a:buClr>
                <a:srgbClr val="44546A"/>
              </a:buClr>
              <a:buFont typeface="Calibri Light"/>
              <a:buAutoNum type="arabicPeriod"/>
            </a:pPr>
            <a:r>
              <a:rPr lang="en-US" sz="11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Simple Present	2. Verb To Be 		3. Past Tense		4. Adjectives</a:t>
            </a:r>
            <a:endParaRPr lang="pt-BR" sz="1100" b="0" strike="noStrike" spc="-1" dirty="0">
              <a:latin typeface="Arial"/>
            </a:endParaRPr>
          </a:p>
          <a:p>
            <a:pPr marL="360">
              <a:lnSpc>
                <a:spcPct val="100000"/>
              </a:lnSpc>
              <a:buClr>
                <a:srgbClr val="44546A"/>
              </a:buClr>
            </a:pPr>
            <a:r>
              <a:rPr lang="en-US" sz="11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5. Articles / There is	6. Plural / Pronouns	7. Future	8. Adverbs / Prepositions</a:t>
            </a:r>
          </a:p>
          <a:p>
            <a:pPr marL="360">
              <a:lnSpc>
                <a:spcPct val="100000"/>
              </a:lnSpc>
              <a:buClr>
                <a:srgbClr val="44546A"/>
              </a:buClr>
            </a:pPr>
            <a:r>
              <a:rPr lang="en-US" sz="11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9. Progressive Tense	10. Modal		11. Comparative / Superlative</a:t>
            </a:r>
            <a:endParaRPr lang="pt-BR" sz="1100" b="0" strike="noStrike" spc="-1" dirty="0">
              <a:latin typeface="Arial"/>
            </a:endParaRPr>
          </a:p>
          <a:p>
            <a:pPr marL="360">
              <a:lnSpc>
                <a:spcPct val="100000"/>
              </a:lnSpc>
              <a:buClr>
                <a:srgbClr val="44546A"/>
              </a:buClr>
            </a:pPr>
            <a:r>
              <a:rPr lang="en-US" sz="11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12. Present Perfect	</a:t>
            </a:r>
            <a:r>
              <a:rPr lang="en-US" sz="1100" spc="-1" dirty="0">
                <a:solidFill>
                  <a:srgbClr val="70AD47"/>
                </a:solidFill>
                <a:latin typeface="Calibri"/>
              </a:rPr>
              <a:t>13.</a:t>
            </a:r>
            <a:r>
              <a:rPr lang="en-US" sz="1100" b="0" strike="noStrike" spc="-1" dirty="0">
                <a:solidFill>
                  <a:srgbClr val="70AD47"/>
                </a:solidFill>
                <a:latin typeface="Calibri"/>
                <a:ea typeface="Calibri"/>
              </a:rPr>
              <a:t>Had Better/ Would rather	14. Although/ Though/ Even though</a:t>
            </a:r>
            <a:endParaRPr lang="pt-BR" sz="1100" b="0" strike="noStrike" spc="-1" dirty="0">
              <a:latin typeface="Arial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34CC81B-EF9D-4160-8864-2DFFE7FFC145}"/>
              </a:ext>
            </a:extLst>
          </p:cNvPr>
          <p:cNvSpPr txBox="1"/>
          <p:nvPr/>
        </p:nvSpPr>
        <p:spPr>
          <a:xfrm>
            <a:off x="347689" y="7194598"/>
            <a:ext cx="3189912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Clr>
                <a:schemeClr val="accent5">
                  <a:lumMod val="50000"/>
                </a:schemeClr>
              </a:buClr>
              <a:buAutoNum type="arabicParenR"/>
            </a:pPr>
            <a:r>
              <a:rPr lang="pt-BR" sz="1200" dirty="0">
                <a:solidFill>
                  <a:srgbClr val="5F5F5F"/>
                </a:solidFill>
                <a:latin typeface="system-ui"/>
              </a:rPr>
              <a:t>What is “</a:t>
            </a:r>
            <a:r>
              <a:rPr lang="pt-BR" sz="1200" dirty="0" err="1">
                <a:solidFill>
                  <a:srgbClr val="5F5F5F"/>
                </a:solidFill>
                <a:latin typeface="system-ui"/>
              </a:rPr>
              <a:t>heaven</a:t>
            </a:r>
            <a:r>
              <a:rPr lang="pt-BR" sz="1200" dirty="0">
                <a:solidFill>
                  <a:srgbClr val="5F5F5F"/>
                </a:solidFill>
                <a:latin typeface="system-ui"/>
              </a:rPr>
              <a:t> on heart” to you?</a:t>
            </a:r>
          </a:p>
          <a:p>
            <a:pPr marL="228600" indent="-228600">
              <a:buClr>
                <a:schemeClr val="accent5">
                  <a:lumMod val="50000"/>
                </a:schemeClr>
              </a:buClr>
              <a:buAutoNum type="arabicParenR"/>
            </a:pPr>
            <a:r>
              <a:rPr lang="pt-BR" sz="1200" dirty="0">
                <a:solidFill>
                  <a:srgbClr val="5F5F5F"/>
                </a:solidFill>
                <a:latin typeface="system-ui"/>
              </a:rPr>
              <a:t>What are the </a:t>
            </a:r>
            <a:r>
              <a:rPr lang="pt-BR" sz="1200" dirty="0" err="1">
                <a:solidFill>
                  <a:srgbClr val="5F5F5F"/>
                </a:solidFill>
                <a:latin typeface="system-ui"/>
              </a:rPr>
              <a:t>dragons</a:t>
            </a:r>
            <a:r>
              <a:rPr lang="pt-BR" sz="1200" dirty="0">
                <a:solidFill>
                  <a:srgbClr val="5F5F5F"/>
                </a:solidFill>
                <a:latin typeface="system-ui"/>
              </a:rPr>
              <a:t> of your life?</a:t>
            </a:r>
          </a:p>
          <a:p>
            <a:pPr marL="228600" indent="-228600">
              <a:buClr>
                <a:schemeClr val="accent5">
                  <a:lumMod val="50000"/>
                </a:schemeClr>
              </a:buClr>
              <a:buAutoNum type="arabicParenR"/>
            </a:pPr>
            <a:r>
              <a:rPr lang="pt-BR" sz="1200" dirty="0">
                <a:solidFill>
                  <a:srgbClr val="5F5F5F"/>
                </a:solidFill>
                <a:latin typeface="system-ui"/>
              </a:rPr>
              <a:t>How do you imagine a </a:t>
            </a:r>
            <a:r>
              <a:rPr lang="pt-BR" sz="1200" dirty="0" err="1">
                <a:solidFill>
                  <a:srgbClr val="5F5F5F"/>
                </a:solidFill>
                <a:latin typeface="system-ui"/>
              </a:rPr>
              <a:t>good</a:t>
            </a:r>
            <a:r>
              <a:rPr lang="pt-BR" sz="1200" dirty="0">
                <a:solidFill>
                  <a:srgbClr val="5F5F5F"/>
                </a:solidFill>
                <a:latin typeface="system-ui"/>
              </a:rPr>
              <a:t> world?</a:t>
            </a:r>
          </a:p>
          <a:p>
            <a:pPr marL="228600" indent="-228600">
              <a:buClr>
                <a:schemeClr val="accent5">
                  <a:lumMod val="50000"/>
                </a:schemeClr>
              </a:buClr>
              <a:buAutoNum type="arabicParenR"/>
            </a:pPr>
            <a:r>
              <a:rPr lang="pt-BR" sz="1200" dirty="0">
                <a:solidFill>
                  <a:srgbClr val="5F5F5F"/>
                </a:solidFill>
                <a:latin typeface="system-ui"/>
              </a:rPr>
              <a:t>What does  “</a:t>
            </a:r>
            <a:r>
              <a:rPr lang="pt-BR" sz="1200" dirty="0" err="1">
                <a:solidFill>
                  <a:srgbClr val="5F5F5F"/>
                </a:solidFill>
                <a:latin typeface="system-ui"/>
              </a:rPr>
              <a:t>door</a:t>
            </a:r>
            <a:r>
              <a:rPr lang="pt-BR" sz="1200" dirty="0">
                <a:solidFill>
                  <a:srgbClr val="5F5F5F"/>
                </a:solidFill>
                <a:latin typeface="system-ui"/>
              </a:rPr>
              <a:t> of </a:t>
            </a:r>
            <a:r>
              <a:rPr lang="pt-BR" sz="1200" dirty="0" err="1">
                <a:solidFill>
                  <a:srgbClr val="5F5F5F"/>
                </a:solidFill>
                <a:latin typeface="system-ui"/>
              </a:rPr>
              <a:t>happiness</a:t>
            </a:r>
            <a:r>
              <a:rPr lang="pt-BR" sz="1200" dirty="0">
                <a:solidFill>
                  <a:srgbClr val="5F5F5F"/>
                </a:solidFill>
                <a:latin typeface="system-ui"/>
              </a:rPr>
              <a:t>” mean?</a:t>
            </a:r>
          </a:p>
          <a:p>
            <a:pPr marL="228600" indent="-228600">
              <a:buClr>
                <a:schemeClr val="accent5">
                  <a:lumMod val="50000"/>
                </a:schemeClr>
              </a:buClr>
              <a:buAutoNum type="arabicParenR"/>
            </a:pPr>
            <a:r>
              <a:rPr lang="pt-BR" sz="1200" dirty="0">
                <a:solidFill>
                  <a:srgbClr val="5F5F5F"/>
                </a:solidFill>
                <a:latin typeface="system-ui"/>
              </a:rPr>
              <a:t>What </a:t>
            </a:r>
            <a:r>
              <a:rPr lang="pt-BR" sz="1200" dirty="0" err="1">
                <a:solidFill>
                  <a:srgbClr val="5F5F5F"/>
                </a:solidFill>
                <a:latin typeface="system-ui"/>
              </a:rPr>
              <a:t>scares</a:t>
            </a:r>
            <a:r>
              <a:rPr lang="pt-BR" sz="1200" dirty="0">
                <a:solidFill>
                  <a:srgbClr val="5F5F5F"/>
                </a:solidFill>
                <a:latin typeface="system-ui"/>
              </a:rPr>
              <a:t> you?</a:t>
            </a:r>
          </a:p>
          <a:p>
            <a:pPr marL="228600" indent="-228600">
              <a:buClr>
                <a:schemeClr val="accent5">
                  <a:lumMod val="50000"/>
                </a:schemeClr>
              </a:buClr>
              <a:buAutoNum type="arabicParenR"/>
            </a:pPr>
            <a:r>
              <a:rPr lang="pt-BR" sz="1200" dirty="0">
                <a:solidFill>
                  <a:srgbClr val="5F5F5F"/>
                </a:solidFill>
                <a:latin typeface="system-ui"/>
              </a:rPr>
              <a:t>How different are you from some </a:t>
            </a:r>
            <a:r>
              <a:rPr lang="pt-BR" sz="1200" dirty="0" err="1">
                <a:solidFill>
                  <a:srgbClr val="5F5F5F"/>
                </a:solidFill>
                <a:latin typeface="system-ui"/>
              </a:rPr>
              <a:t>years</a:t>
            </a:r>
            <a:r>
              <a:rPr lang="pt-BR" sz="1200" dirty="0">
                <a:solidFill>
                  <a:srgbClr val="5F5F5F"/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rgbClr val="5F5F5F"/>
                </a:solidFill>
                <a:latin typeface="system-ui"/>
              </a:rPr>
              <a:t>ago</a:t>
            </a:r>
            <a:r>
              <a:rPr lang="pt-BR" sz="1200" dirty="0">
                <a:solidFill>
                  <a:srgbClr val="5F5F5F"/>
                </a:solidFill>
                <a:latin typeface="system-ui"/>
              </a:rPr>
              <a:t>?</a:t>
            </a:r>
          </a:p>
          <a:p>
            <a:pPr marL="228600" indent="-228600">
              <a:buClr>
                <a:schemeClr val="accent5">
                  <a:lumMod val="50000"/>
                </a:schemeClr>
              </a:buClr>
              <a:buAutoNum type="arabicParenR"/>
            </a:pPr>
            <a:r>
              <a:rPr lang="pt-BR" sz="1200" dirty="0">
                <a:solidFill>
                  <a:srgbClr val="5F5F5F"/>
                </a:solidFill>
                <a:latin typeface="system-ui"/>
              </a:rPr>
              <a:t>What do you like to learn?</a:t>
            </a:r>
          </a:p>
          <a:p>
            <a:pPr marL="228600" indent="-228600">
              <a:buClr>
                <a:schemeClr val="accent5">
                  <a:lumMod val="50000"/>
                </a:schemeClr>
              </a:buClr>
              <a:buAutoNum type="arabicParenR"/>
            </a:pPr>
            <a:r>
              <a:rPr lang="pt-BR" sz="1200" dirty="0">
                <a:solidFill>
                  <a:srgbClr val="5F5F5F"/>
                </a:solidFill>
                <a:latin typeface="system-ui"/>
              </a:rPr>
              <a:t>Tell me something you have </a:t>
            </a:r>
            <a:r>
              <a:rPr lang="pt-BR" sz="1200" dirty="0" err="1">
                <a:solidFill>
                  <a:srgbClr val="5F5F5F"/>
                </a:solidFill>
                <a:latin typeface="system-ui"/>
              </a:rPr>
              <a:t>been</a:t>
            </a:r>
            <a:r>
              <a:rPr lang="pt-BR" sz="1200" dirty="0">
                <a:solidFill>
                  <a:srgbClr val="5F5F5F"/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rgbClr val="5F5F5F"/>
                </a:solidFill>
                <a:latin typeface="system-ui"/>
              </a:rPr>
              <a:t>criticized</a:t>
            </a:r>
            <a:r>
              <a:rPr lang="pt-BR" sz="1200" dirty="0">
                <a:solidFill>
                  <a:srgbClr val="5F5F5F"/>
                </a:solidFill>
                <a:latin typeface="system-ui"/>
              </a:rPr>
              <a:t>?</a:t>
            </a:r>
          </a:p>
          <a:p>
            <a:pPr marL="228600" indent="-228600">
              <a:buClr>
                <a:schemeClr val="accent5">
                  <a:lumMod val="50000"/>
                </a:schemeClr>
              </a:buClr>
              <a:buAutoNum type="arabicParenR"/>
            </a:pPr>
            <a:r>
              <a:rPr lang="pt-BR" sz="1200" dirty="0">
                <a:solidFill>
                  <a:srgbClr val="5F5F5F"/>
                </a:solidFill>
                <a:latin typeface="system-ui"/>
              </a:rPr>
              <a:t>Tell me two exemple of </a:t>
            </a:r>
            <a:r>
              <a:rPr lang="pt-BR" sz="1200" dirty="0" err="1">
                <a:solidFill>
                  <a:srgbClr val="5F5F5F"/>
                </a:solidFill>
                <a:latin typeface="system-ui"/>
              </a:rPr>
              <a:t>happiness</a:t>
            </a:r>
            <a:r>
              <a:rPr lang="pt-BR" sz="1200" dirty="0">
                <a:solidFill>
                  <a:srgbClr val="5F5F5F"/>
                </a:solidFill>
                <a:latin typeface="system-ui"/>
              </a:rPr>
              <a:t> to you.</a:t>
            </a:r>
          </a:p>
          <a:p>
            <a:pPr marL="228600" indent="-228600">
              <a:buClr>
                <a:schemeClr val="accent5">
                  <a:lumMod val="50000"/>
                </a:schemeClr>
              </a:buClr>
              <a:buAutoNum type="arabicParenR"/>
            </a:pPr>
            <a:r>
              <a:rPr lang="pt-BR" sz="1200" dirty="0">
                <a:solidFill>
                  <a:srgbClr val="5F5F5F"/>
                </a:solidFill>
                <a:latin typeface="system-ui"/>
              </a:rPr>
              <a:t>What are you </a:t>
            </a:r>
            <a:r>
              <a:rPr lang="pt-BR" sz="1200" dirty="0" err="1">
                <a:solidFill>
                  <a:srgbClr val="5F5F5F"/>
                </a:solidFill>
                <a:latin typeface="system-ui"/>
              </a:rPr>
              <a:t>good</a:t>
            </a:r>
            <a:r>
              <a:rPr lang="pt-BR" sz="1200" dirty="0">
                <a:solidFill>
                  <a:srgbClr val="5F5F5F"/>
                </a:solidFill>
                <a:latin typeface="system-ui"/>
              </a:rPr>
              <a:t> at?</a:t>
            </a:r>
          </a:p>
          <a:p>
            <a:pPr marL="228600" indent="-228600">
              <a:buClr>
                <a:schemeClr val="accent5">
                  <a:lumMod val="50000"/>
                </a:schemeClr>
              </a:buClr>
              <a:buAutoNum type="arabicParenR"/>
            </a:pP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marL="342900" indent="-342900">
              <a:buAutoNum type="arabicParenR"/>
            </a:pP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635269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11919</TotalTime>
  <Words>1338</Words>
  <Application>Microsoft Office PowerPoint</Application>
  <PresentationFormat>Papel A4 (210 x 297 mm)</PresentationFormat>
  <Paragraphs>195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Symbol</vt:lpstr>
      <vt:lpstr>system-ui</vt:lpstr>
      <vt:lpstr>Times New Roman</vt:lpstr>
      <vt:lpstr>Verdana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Conta da Microsoft</dc:creator>
  <dc:description/>
  <cp:lastModifiedBy>fernando ribeiro</cp:lastModifiedBy>
  <cp:revision>595</cp:revision>
  <cp:lastPrinted>2022-05-16T18:20:45Z</cp:lastPrinted>
  <dcterms:created xsi:type="dcterms:W3CDTF">2021-10-15T13:30:39Z</dcterms:created>
  <dcterms:modified xsi:type="dcterms:W3CDTF">2022-05-16T19:10:15Z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Papel A4 (210 x 297 mm)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