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69" r:id="rId4"/>
    <p:sldId id="270" r:id="rId5"/>
    <p:sldId id="261" r:id="rId6"/>
    <p:sldId id="273" r:id="rId7"/>
    <p:sldId id="264" r:id="rId8"/>
    <p:sldId id="265" r:id="rId9"/>
    <p:sldId id="274" r:id="rId10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2346" y="60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4T16:14:11.65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4T16:14:17.10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16/05/2022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EA3FD88-CD31-4720-8C07-B5BDA9A42C35}"/>
              </a:ext>
            </a:extLst>
          </p:cNvPr>
          <p:cNvSpPr/>
          <p:nvPr/>
        </p:nvSpPr>
        <p:spPr>
          <a:xfrm>
            <a:off x="152400" y="9391737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1 - 9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14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F6E5362-84CA-425F-8125-CA35767F22F4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2E0E828-CFCF-454B-B06A-C80E6DBBC2BB}"/>
              </a:ext>
            </a:extLst>
          </p:cNvPr>
          <p:cNvSpPr/>
          <p:nvPr/>
        </p:nvSpPr>
        <p:spPr>
          <a:xfrm>
            <a:off x="267316" y="1030860"/>
            <a:ext cx="969820" cy="28644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44C91EB-AA2F-4C97-9331-942B904FD4EF}"/>
              </a:ext>
            </a:extLst>
          </p:cNvPr>
          <p:cNvSpPr txBox="1"/>
          <p:nvPr/>
        </p:nvSpPr>
        <p:spPr>
          <a:xfrm>
            <a:off x="342817" y="1037950"/>
            <a:ext cx="894319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RESUMO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CCB3E1-24AA-4E28-AEC2-8A78939FBC45}"/>
              </a:ext>
            </a:extLst>
          </p:cNvPr>
          <p:cNvSpPr txBox="1"/>
          <p:nvPr/>
        </p:nvSpPr>
        <p:spPr>
          <a:xfrm>
            <a:off x="3751026" y="690252"/>
            <a:ext cx="25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Although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though,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though</a:t>
            </a:r>
          </a:p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In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6121D4C6-12E6-4AF8-8F0B-3614E2541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53" y="934701"/>
            <a:ext cx="536548" cy="536548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9C759F78-48C1-40E9-B552-841D7948A14B}"/>
              </a:ext>
            </a:extLst>
          </p:cNvPr>
          <p:cNvSpPr txBox="1"/>
          <p:nvPr/>
        </p:nvSpPr>
        <p:spPr>
          <a:xfrm>
            <a:off x="423414" y="1545483"/>
            <a:ext cx="5742099" cy="57560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“</a:t>
            </a:r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although</a:t>
            </a: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“, “though” e “</a:t>
            </a:r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even</a:t>
            </a: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though” significam a mesma coisa: “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embora, apesar de“. 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E6560BE-76C7-4645-97D1-2104158C9DEA}"/>
              </a:ext>
            </a:extLst>
          </p:cNvPr>
          <p:cNvSpPr txBox="1"/>
          <p:nvPr/>
        </p:nvSpPr>
        <p:spPr>
          <a:xfrm>
            <a:off x="423414" y="2305586"/>
            <a:ext cx="5762846" cy="88107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Although</a:t>
            </a: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- </a:t>
            </a: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contextos formais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Though - </a:t>
            </a: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informais </a:t>
            </a:r>
          </a:p>
          <a:p>
            <a:pPr>
              <a:spcAft>
                <a:spcPts val="800"/>
              </a:spcAft>
            </a:pP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Even though - </a:t>
            </a: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dar mais ênfase ao que está sendo dito ou escrito. 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1933C2CC-FEEC-4F66-B57B-DFE311B420E0}"/>
              </a:ext>
            </a:extLst>
          </p:cNvPr>
          <p:cNvSpPr txBox="1"/>
          <p:nvPr/>
        </p:nvSpPr>
        <p:spPr>
          <a:xfrm>
            <a:off x="423414" y="3359515"/>
            <a:ext cx="5762846" cy="83099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ESTRUTURA:</a:t>
            </a:r>
          </a:p>
          <a:p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Depois de </a:t>
            </a:r>
            <a:r>
              <a:rPr lang="pt-BR" sz="1200" b="1" dirty="0" err="1">
                <a:solidFill>
                  <a:schemeClr val="accent2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Although</a:t>
            </a: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, usamos:  </a:t>
            </a:r>
            <a:r>
              <a:rPr lang="pt-BR" sz="1200" b="1" dirty="0" err="1">
                <a:solidFill>
                  <a:schemeClr val="accent2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subject</a:t>
            </a:r>
            <a:r>
              <a:rPr lang="pt-BR" sz="1200" b="1" dirty="0">
                <a:solidFill>
                  <a:schemeClr val="accent2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+ </a:t>
            </a:r>
            <a:r>
              <a:rPr lang="pt-BR" sz="1200" b="1" dirty="0" err="1">
                <a:solidFill>
                  <a:schemeClr val="accent2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verb</a:t>
            </a: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pt-BR" sz="1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Although</a:t>
            </a: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it </a:t>
            </a:r>
            <a:r>
              <a:rPr lang="pt-BR" sz="1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rained</a:t>
            </a: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a 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lot, they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had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time. 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Apesar de ter chovido muito, eles se divertiram.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D3919DF-16DF-4B68-9118-F8A89F3CB874}"/>
              </a:ext>
            </a:extLst>
          </p:cNvPr>
          <p:cNvSpPr txBox="1"/>
          <p:nvPr/>
        </p:nvSpPr>
        <p:spPr>
          <a:xfrm>
            <a:off x="433787" y="4370492"/>
            <a:ext cx="5762846" cy="83099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44546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inglês falado, muitas vezes usamos though no final de uma frase, contrastando duas frases.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words are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happy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Look at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face </a:t>
            </a:r>
            <a:r>
              <a:rPr lang="pt-BR" sz="1200" b="1" dirty="0">
                <a:solidFill>
                  <a:srgbClr val="44546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though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Suas palavras são felizes. Mas olhe para o rosto dela.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74AA3B3F-8BB0-407A-8227-5DADD1D5829B}"/>
              </a:ext>
            </a:extLst>
          </p:cNvPr>
          <p:cNvSpPr txBox="1"/>
          <p:nvPr/>
        </p:nvSpPr>
        <p:spPr>
          <a:xfrm>
            <a:off x="430668" y="5399577"/>
            <a:ext cx="5755592" cy="120032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44546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+ Though = ênfase extra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English is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tough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12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Learning with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TrainUp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easy </a:t>
            </a:r>
            <a:r>
              <a:rPr lang="pt-BR" sz="12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though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Inglês é difícil, MAS aprender com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TrainUp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fácil.</a:t>
            </a:r>
            <a:endParaRPr lang="pt-BR" sz="1200" dirty="0">
              <a:solidFill>
                <a:srgbClr val="000000"/>
              </a:solidFill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hate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onions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12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onion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snack is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pretty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though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Eu odeio cebolas, mas esse lanche de cebola é muito bom.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72AC2890-307C-4282-B965-F938FBE83DB9}"/>
              </a:ext>
            </a:extLst>
          </p:cNvPr>
          <p:cNvSpPr txBox="1"/>
          <p:nvPr/>
        </p:nvSpPr>
        <p:spPr>
          <a:xfrm>
            <a:off x="441042" y="6801997"/>
            <a:ext cx="5755591" cy="64633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rgbClr val="44546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Although</a:t>
            </a:r>
            <a:r>
              <a:rPr lang="pt-BR" sz="1200" b="1" dirty="0">
                <a:solidFill>
                  <a:srgbClr val="44546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 Because 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went out </a:t>
            </a:r>
            <a:r>
              <a:rPr lang="pt-BR" sz="1200" b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although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raining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heavily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Saímos embora estivesse chovendo muito.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DF2C567D-0313-4ACC-95D5-9313F1FFE30B}"/>
              </a:ext>
            </a:extLst>
          </p:cNvPr>
          <p:cNvSpPr txBox="1"/>
          <p:nvPr/>
        </p:nvSpPr>
        <p:spPr>
          <a:xfrm>
            <a:off x="430670" y="7611182"/>
            <a:ext cx="5755590" cy="138499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pt-BR" sz="1200" b="1" dirty="0" err="1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spite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</a:t>
            </a:r>
            <a:r>
              <a:rPr lang="pt-BR" sz="1200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>
                <a:solidFill>
                  <a:srgbClr val="44546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apesar de 	</a:t>
            </a:r>
          </a:p>
          <a:p>
            <a:r>
              <a:rPr lang="pt-BR" sz="1200" b="1" dirty="0" err="1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Despite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>
                <a:solidFill>
                  <a:srgbClr val="44546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apesar</a:t>
            </a:r>
          </a:p>
          <a:p>
            <a:r>
              <a:rPr lang="pt-BR" sz="1200" dirty="0">
                <a:solidFill>
                  <a:srgbClr val="44546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Usado para expressar um contraste entre duas coisas. </a:t>
            </a:r>
          </a:p>
          <a:p>
            <a:r>
              <a:rPr lang="pt-BR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Depois de apesar de (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in </a:t>
            </a:r>
            <a:r>
              <a:rPr lang="pt-BR" sz="1200" b="1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spite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of</a:t>
            </a:r>
            <a:r>
              <a:rPr lang="pt-BR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) ou apesar (</a:t>
            </a:r>
            <a:r>
              <a:rPr lang="pt-BR" sz="1200" b="1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despite</a:t>
            </a:r>
            <a:r>
              <a:rPr lang="pt-BR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), usamos um 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substantivo, um pronome (isto/aquilo/o que etc.) ou -</a:t>
            </a:r>
            <a:r>
              <a:rPr lang="pt-BR" sz="1200" b="1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ing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7650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FC28DF-3ABB-4289-8C7E-0E7AF99DE991}"/>
              </a:ext>
            </a:extLst>
          </p:cNvPr>
          <p:cNvSpPr/>
          <p:nvPr/>
        </p:nvSpPr>
        <p:spPr>
          <a:xfrm>
            <a:off x="283685" y="1008952"/>
            <a:ext cx="1146876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3D635FE-AD4B-462A-94B0-131A4E8F9A9D}"/>
              </a:ext>
            </a:extLst>
          </p:cNvPr>
          <p:cNvSpPr txBox="1"/>
          <p:nvPr/>
        </p:nvSpPr>
        <p:spPr>
          <a:xfrm>
            <a:off x="425145" y="1016243"/>
            <a:ext cx="1146875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EXEMPLES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6672958-B162-45BD-B119-1F39E5AF426D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29739B-6B8A-4FF0-B17C-1041A626E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96" y="872851"/>
            <a:ext cx="571685" cy="571685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15C37C3-7BB5-4AF5-B3E4-4F7E42C2B09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2 - 9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4A7167C-18EC-4A14-96E8-33F82AD2B45D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14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4166D22-A285-4E26-88BE-810E465B2825}"/>
              </a:ext>
            </a:extLst>
          </p:cNvPr>
          <p:cNvSpPr txBox="1"/>
          <p:nvPr/>
        </p:nvSpPr>
        <p:spPr>
          <a:xfrm>
            <a:off x="3751026" y="690252"/>
            <a:ext cx="25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Although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though,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though</a:t>
            </a:r>
          </a:p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In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7526941-42CE-427E-BD6A-B5DBB7E134A7}"/>
              </a:ext>
            </a:extLst>
          </p:cNvPr>
          <p:cNvSpPr txBox="1"/>
          <p:nvPr/>
        </p:nvSpPr>
        <p:spPr>
          <a:xfrm>
            <a:off x="353946" y="1546514"/>
            <a:ext cx="6134780" cy="581697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rgbClr val="2F549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</a:t>
            </a:r>
            <a:r>
              <a:rPr lang="pt-BR" sz="1200" b="1" dirty="0" err="1">
                <a:solidFill>
                  <a:srgbClr val="2F549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lthough</a:t>
            </a:r>
            <a:r>
              <a:rPr lang="pt-BR" sz="1200" b="1" dirty="0">
                <a:solidFill>
                  <a:srgbClr val="2F549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though</a:t>
            </a:r>
            <a:r>
              <a:rPr lang="pt-BR" sz="1200" b="1" dirty="0">
                <a:solidFill>
                  <a:srgbClr val="2F549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pt-BR" sz="1200" b="1" dirty="0" err="1">
                <a:solidFill>
                  <a:schemeClr val="accent2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even</a:t>
            </a:r>
            <a:r>
              <a:rPr lang="pt-BR" sz="1200" b="1" dirty="0">
                <a:solidFill>
                  <a:schemeClr val="accent2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though</a:t>
            </a:r>
            <a:endParaRPr lang="pt-BR" sz="1200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sz="1200" dirty="0">
              <a:solidFill>
                <a:srgbClr val="44546A"/>
              </a:solidFill>
              <a:latin typeface="Segoe UI" panose="020B0502040204020203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I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didn’t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apply for the job </a:t>
            </a:r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although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I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had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the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necessary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qualifications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me candidatei ao emprego, embora tivesse as qualificações necessárias.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I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got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up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early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this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morning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although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it’s the weekend.</a:t>
            </a: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Acordei cedo esta manhã, embora seja o fim de semana.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Although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I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had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a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street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map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, I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got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lost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Embora eu tivesse um mapa de ruas, me perdi.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John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didn’t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pass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the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test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although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he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studied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hard. </a:t>
            </a: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John não passou no teste, embora tenha estudado muito.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b="1" dirty="0">
                <a:solidFill>
                  <a:srgbClr val="44546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My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house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was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not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empty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though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 I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was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gone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Minha casa não estava vazia embora eu tivesse ido embora.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He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was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handsome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, 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though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 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she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wouldn't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go so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far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as to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call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him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gorgeous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era bonito, embora ela não fosse tão longe a ponto de chamá-lo de lindo.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Though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 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he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tried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hard,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nothing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changed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Embora ele se esforçasse, nada mudou.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The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phone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woke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me up,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even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though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 it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wasn't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very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loud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telefone me acordou, embora não fosse muito alto.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Even though 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he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apologized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, I'm still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furious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. </a:t>
            </a: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Mesmo que ele tenha se desculpado, eu ainda estou furiosa.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He went to work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even though </a:t>
            </a:r>
            <a:r>
              <a:rPr lang="en-US" sz="12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he was unwell.</a:t>
            </a: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foi trabalhar mesmo estando doente.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A3CF702-24FC-48DD-8EBB-13B98CBD2EB5}"/>
              </a:ext>
            </a:extLst>
          </p:cNvPr>
          <p:cNvSpPr txBox="1"/>
          <p:nvPr/>
        </p:nvSpPr>
        <p:spPr>
          <a:xfrm>
            <a:off x="369274" y="7449239"/>
            <a:ext cx="6119452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Though no final de uma frase</a:t>
            </a:r>
            <a:endParaRPr lang="pt-BR" sz="1200" dirty="0">
              <a:solidFill>
                <a:srgbClr val="C0000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words are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happy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Look at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face </a:t>
            </a:r>
            <a:r>
              <a:rPr lang="pt-BR" sz="1200" b="1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though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Suas palavras são felizes. Mas olhe para o rosto dela.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English is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tough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Learning with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TrainUp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easy </a:t>
            </a:r>
            <a:r>
              <a:rPr lang="pt-BR" sz="1200" b="1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though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Inglês é difícil. Mas aprender com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TrainUp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fácil.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online is great. My time is limited </a:t>
            </a:r>
            <a:r>
              <a:rPr lang="pt-BR" sz="1200" b="1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though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Aprender online é ótimo. Mas meu tempo é limitado.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14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FC28DF-3ABB-4289-8C7E-0E7AF99DE991}"/>
              </a:ext>
            </a:extLst>
          </p:cNvPr>
          <p:cNvSpPr/>
          <p:nvPr/>
        </p:nvSpPr>
        <p:spPr>
          <a:xfrm>
            <a:off x="283685" y="1008952"/>
            <a:ext cx="1146876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3D635FE-AD4B-462A-94B0-131A4E8F9A9D}"/>
              </a:ext>
            </a:extLst>
          </p:cNvPr>
          <p:cNvSpPr txBox="1"/>
          <p:nvPr/>
        </p:nvSpPr>
        <p:spPr>
          <a:xfrm>
            <a:off x="425145" y="1016243"/>
            <a:ext cx="1146875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EXEMPLES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6672958-B162-45BD-B119-1F39E5AF426D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29739B-6B8A-4FF0-B17C-1041A626E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96" y="872851"/>
            <a:ext cx="571685" cy="571685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15C37C3-7BB5-4AF5-B3E4-4F7E42C2B09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2 - 9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4A7167C-18EC-4A14-96E8-33F82AD2B45D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14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4166D22-A285-4E26-88BE-810E465B2825}"/>
              </a:ext>
            </a:extLst>
          </p:cNvPr>
          <p:cNvSpPr txBox="1"/>
          <p:nvPr/>
        </p:nvSpPr>
        <p:spPr>
          <a:xfrm>
            <a:off x="3751026" y="690252"/>
            <a:ext cx="25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Although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though,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though</a:t>
            </a:r>
          </a:p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In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7526941-42CE-427E-BD6A-B5DBB7E134A7}"/>
              </a:ext>
            </a:extLst>
          </p:cNvPr>
          <p:cNvSpPr txBox="1"/>
          <p:nvPr/>
        </p:nvSpPr>
        <p:spPr>
          <a:xfrm>
            <a:off x="361610" y="3077027"/>
            <a:ext cx="6134780" cy="526297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44546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In </a:t>
            </a:r>
            <a:r>
              <a:rPr lang="pt-BR" sz="1200" b="1" dirty="0" err="1">
                <a:solidFill>
                  <a:srgbClr val="44546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spite</a:t>
            </a:r>
            <a:r>
              <a:rPr lang="pt-BR" sz="1200" b="1" dirty="0">
                <a:solidFill>
                  <a:srgbClr val="44546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of</a:t>
            </a:r>
            <a:r>
              <a:rPr lang="pt-BR" sz="1200" dirty="0">
                <a:solidFill>
                  <a:srgbClr val="44546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= apesar de </a:t>
            </a:r>
          </a:p>
          <a:p>
            <a:endParaRPr lang="pt-BR" sz="1200" dirty="0">
              <a:solidFill>
                <a:srgbClr val="44546A"/>
              </a:solidFill>
              <a:effectLst/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44546A"/>
                </a:solidFill>
                <a:latin typeface="Segoe UI" panose="020B0502040204020203" pitchFamily="34" charset="0"/>
              </a:rPr>
              <a:t>In spite of </a:t>
            </a:r>
            <a:r>
              <a:rPr lang="en-US" sz="1200" dirty="0">
                <a:solidFill>
                  <a:srgbClr val="44546A"/>
                </a:solidFill>
                <a:latin typeface="Segoe UI" panose="020B0502040204020203" pitchFamily="34" charset="0"/>
              </a:rPr>
              <a:t>the rain, we had a good time.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Apesar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chuva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nos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divertimos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She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wasn’t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well, but </a:t>
            </a: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</a:rPr>
              <a:t>in </a:t>
            </a:r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</a:rPr>
              <a:t>spite</a:t>
            </a: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</a:rPr>
              <a:t> of this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she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continued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working.</a:t>
            </a:r>
          </a:p>
          <a:p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   Ela não estava bem, mas apesar disso continuou trabalhando.</a:t>
            </a:r>
          </a:p>
          <a:p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</a:rPr>
              <a:t>In </a:t>
            </a:r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</a:rPr>
              <a:t>spite</a:t>
            </a: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</a:rPr>
              <a:t> of what 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I said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yesterday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, I still love you.</a:t>
            </a:r>
          </a:p>
          <a:p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   Apesar do que eu disse ontem, eu ainda te amo.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000000"/>
              </a:solidFill>
              <a:latin typeface="Segoe UI" panose="020B0502040204020203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4546A"/>
                </a:solidFill>
                <a:latin typeface="Segoe UI" panose="020B0502040204020203" pitchFamily="34" charset="0"/>
              </a:rPr>
              <a:t>They went out </a:t>
            </a:r>
            <a:r>
              <a:rPr lang="en-US" sz="1200" b="1" dirty="0">
                <a:solidFill>
                  <a:srgbClr val="44546A"/>
                </a:solidFill>
                <a:latin typeface="Segoe UI" panose="020B0502040204020203" pitchFamily="34" charset="0"/>
              </a:rPr>
              <a:t>in spite of </a:t>
            </a:r>
            <a:r>
              <a:rPr lang="en-US" sz="1200" dirty="0">
                <a:solidFill>
                  <a:srgbClr val="44546A"/>
                </a:solidFill>
                <a:latin typeface="Segoe UI" panose="020B0502040204020203" pitchFamily="34" charset="0"/>
              </a:rPr>
              <a:t>the rain.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Eles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saíram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apesar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chuva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000000"/>
              </a:solidFill>
              <a:latin typeface="Segoe UI" panose="020B0502040204020203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4546A"/>
                </a:solidFill>
                <a:latin typeface="Segoe UI" panose="020B0502040204020203" pitchFamily="34" charset="0"/>
              </a:rPr>
              <a:t>The house will certainly sell </a:t>
            </a:r>
            <a:r>
              <a:rPr lang="en-US" sz="1200" b="1" dirty="0">
                <a:solidFill>
                  <a:srgbClr val="44546A"/>
                </a:solidFill>
                <a:latin typeface="Segoe UI" panose="020B0502040204020203" pitchFamily="34" charset="0"/>
              </a:rPr>
              <a:t>in spite of </a:t>
            </a:r>
            <a:r>
              <a:rPr lang="en-US" sz="1200" dirty="0">
                <a:solidFill>
                  <a:srgbClr val="44546A"/>
                </a:solidFill>
                <a:latin typeface="Segoe UI" panose="020B0502040204020203" pitchFamily="34" charset="0"/>
              </a:rPr>
              <a:t>the fact that it’s overpriced.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   A casa </a:t>
            </a:r>
            <a:r>
              <a:rPr lang="en-US" sz="1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certamente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venderá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apesar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do </a:t>
            </a:r>
            <a:r>
              <a:rPr lang="en-US" sz="1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fato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estar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superfaturada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000000"/>
              </a:solidFill>
              <a:latin typeface="Segoe UI" panose="020B0502040204020203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</a:rPr>
              <a:t>In </a:t>
            </a:r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</a:rPr>
              <a:t>spite</a:t>
            </a: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</a:rPr>
              <a:t> of 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the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fack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that Mark helps to the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poor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,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he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isn’t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rich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   Apesar do fato de que Mark ajuda os pobres, ele não é rico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000000"/>
              </a:solidFill>
              <a:latin typeface="Segoe UI" panose="020B0502040204020203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</a:rPr>
              <a:t>In </a:t>
            </a:r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</a:rPr>
              <a:t>spite</a:t>
            </a: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</a:rPr>
              <a:t> of 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the fog, planes are still landing.</a:t>
            </a:r>
          </a:p>
          <a:p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   Apesar da neblina, os aviões ainda estão pousando.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000000"/>
              </a:solidFill>
              <a:latin typeface="Segoe UI" panose="020B0502040204020203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They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helped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them </a:t>
            </a: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</a:rPr>
              <a:t>in </a:t>
            </a:r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</a:rPr>
              <a:t>spite</a:t>
            </a: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</a:rPr>
              <a:t> of 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the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difficulties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   Eles os ajudaram apesar das dificuldades.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000000"/>
              </a:solidFill>
              <a:latin typeface="Segoe UI" panose="020B0502040204020203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</a:rPr>
              <a:t>In </a:t>
            </a:r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</a:rPr>
              <a:t>spite</a:t>
            </a: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</a:rPr>
              <a:t> of 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all the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cooking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shows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I’ve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watched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, I’m still no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good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in the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kitchen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   Apesar de todos os programas de culinária que assisti, ainda não sou bom na cozinha.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7B2D712-3326-4E51-B40F-C21D8C6395A9}"/>
              </a:ext>
            </a:extLst>
          </p:cNvPr>
          <p:cNvSpPr txBox="1"/>
          <p:nvPr/>
        </p:nvSpPr>
        <p:spPr>
          <a:xfrm>
            <a:off x="348468" y="1695178"/>
            <a:ext cx="6131325" cy="11312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pt-BR" sz="1200" b="1" dirty="0" err="1"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spite</a:t>
            </a:r>
            <a:r>
              <a:rPr lang="pt-BR" sz="1200" b="1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= </a:t>
            </a:r>
            <a:r>
              <a:rPr lang="pt-BR" sz="1200" b="1" dirty="0" err="1"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Despite</a:t>
            </a:r>
            <a:r>
              <a:rPr lang="pt-BR" sz="1200" b="1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</a:t>
            </a:r>
          </a:p>
          <a:p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didn’t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apply for the job </a:t>
            </a:r>
            <a:r>
              <a:rPr lang="pt-BR" sz="1200" b="1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pt-BR" sz="1200" b="1" dirty="0" err="1"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spite</a:t>
            </a:r>
            <a:r>
              <a:rPr lang="pt-BR" sz="1200" b="1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</a:t>
            </a:r>
            <a:r>
              <a:rPr lang="pt-BR" sz="1200" b="1" dirty="0" err="1"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pt-BR" sz="1200" b="1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(that)</a:t>
            </a:r>
            <a:r>
              <a:rPr lang="pt-BR" sz="120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had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necessary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qualifications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449580"/>
            <a:r>
              <a:rPr lang="pt-BR" sz="1200" b="1" dirty="0" err="1"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despite</a:t>
            </a:r>
            <a:r>
              <a:rPr lang="pt-BR" sz="1200" b="1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pt-BR" sz="1200" b="1" dirty="0" err="1"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pt-BR" sz="1200" b="1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(that)</a:t>
            </a:r>
            <a:endParaRPr lang="pt-BR" sz="12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me candidatei ao emprego apesar de ter as qualificações necessárias.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11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FC28DF-3ABB-4289-8C7E-0E7AF99DE991}"/>
              </a:ext>
            </a:extLst>
          </p:cNvPr>
          <p:cNvSpPr/>
          <p:nvPr/>
        </p:nvSpPr>
        <p:spPr>
          <a:xfrm>
            <a:off x="283685" y="1008952"/>
            <a:ext cx="1146876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3D635FE-AD4B-462A-94B0-131A4E8F9A9D}"/>
              </a:ext>
            </a:extLst>
          </p:cNvPr>
          <p:cNvSpPr txBox="1"/>
          <p:nvPr/>
        </p:nvSpPr>
        <p:spPr>
          <a:xfrm>
            <a:off x="425145" y="1016243"/>
            <a:ext cx="1146875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EXEMPLES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6672958-B162-45BD-B119-1F39E5AF426D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29739B-6B8A-4FF0-B17C-1041A626E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96" y="872851"/>
            <a:ext cx="571685" cy="571685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15C37C3-7BB5-4AF5-B3E4-4F7E42C2B09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2 - 9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4A7167C-18EC-4A14-96E8-33F82AD2B45D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14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4166D22-A285-4E26-88BE-810E465B2825}"/>
              </a:ext>
            </a:extLst>
          </p:cNvPr>
          <p:cNvSpPr txBox="1"/>
          <p:nvPr/>
        </p:nvSpPr>
        <p:spPr>
          <a:xfrm>
            <a:off x="3751026" y="690252"/>
            <a:ext cx="25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Although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though,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though</a:t>
            </a:r>
          </a:p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In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7526941-42CE-427E-BD6A-B5DBB7E134A7}"/>
              </a:ext>
            </a:extLst>
          </p:cNvPr>
          <p:cNvSpPr txBox="1"/>
          <p:nvPr/>
        </p:nvSpPr>
        <p:spPr>
          <a:xfrm>
            <a:off x="413562" y="1590824"/>
            <a:ext cx="6134780" cy="489364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</a:rPr>
              <a:t>Despite</a:t>
            </a: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</a:rPr>
              <a:t> = apesar</a:t>
            </a:r>
          </a:p>
          <a:p>
            <a:endParaRPr lang="pt-BR" sz="1200" b="1" dirty="0">
              <a:solidFill>
                <a:srgbClr val="44546A"/>
              </a:solidFill>
              <a:latin typeface="Segoe UI" panose="020B0502040204020203" pitchFamily="34" charset="0"/>
            </a:endParaRPr>
          </a:p>
          <a:p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</a:rPr>
              <a:t>Despite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 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her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fear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,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she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wrapped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her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arms around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him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Apesar de seu medo, ela colocou os braços ao redor dele.</a:t>
            </a:r>
          </a:p>
          <a:p>
            <a:endParaRPr lang="pt-BR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I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passed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all of my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exams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 </a:t>
            </a:r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</a:rPr>
              <a:t>despite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 the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fact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that I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never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studied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Passei em todos os meus exames, apesar de nunca ter estudado.</a:t>
            </a:r>
          </a:p>
          <a:p>
            <a:endParaRPr lang="pt-BR" sz="1200" dirty="0">
              <a:solidFill>
                <a:srgbClr val="00000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I love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him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</a:t>
            </a:r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</a:rPr>
              <a:t>despite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his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faults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. </a:t>
            </a:r>
          </a:p>
          <a:p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Eu o amo apesar de seus defeitos.</a:t>
            </a:r>
          </a:p>
          <a:p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The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young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men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said that they would do it </a:t>
            </a:r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</a:rPr>
              <a:t>despite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all of the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difficulties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Os jovens disseram que o fariam apesar de todas as dificuldades.</a:t>
            </a:r>
          </a:p>
          <a:p>
            <a:endParaRPr lang="pt-BR" sz="1200" dirty="0">
              <a:solidFill>
                <a:srgbClr val="000000"/>
              </a:solidFill>
              <a:latin typeface="Segoe UI" panose="020B0502040204020203" pitchFamily="34" charset="0"/>
              <a:cs typeface="Times New Roman" panose="02020603050405020304" pitchFamily="18" charset="0"/>
            </a:endParaRPr>
          </a:p>
          <a:p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</a:rPr>
              <a:t>Despite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being a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millionaire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,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she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lives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in a very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small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ﬂat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Apesar de ser milionária, ela mora em um apartamento muito pequeno.</a:t>
            </a:r>
          </a:p>
          <a:p>
            <a:endParaRPr lang="pt-BR" sz="1200" dirty="0">
              <a:solidFill>
                <a:srgbClr val="000000"/>
              </a:solidFill>
              <a:latin typeface="Segoe UI" panose="020B0502040204020203" pitchFamily="34" charset="0"/>
              <a:cs typeface="Times New Roman" panose="02020603050405020304" pitchFamily="18" charset="0"/>
            </a:endParaRPr>
          </a:p>
          <a:p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</a:rPr>
              <a:t>Despite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her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exhaustion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,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she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tries to help us.</a:t>
            </a:r>
          </a:p>
          <a:p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Apesar de sua exaustão, ela tenta nos ajudar.</a:t>
            </a:r>
          </a:p>
          <a:p>
            <a:endParaRPr lang="pt-BR" sz="1200" dirty="0">
              <a:solidFill>
                <a:srgbClr val="000000"/>
              </a:solidFill>
              <a:latin typeface="Segoe UI" panose="020B0502040204020203" pitchFamily="34" charset="0"/>
              <a:cs typeface="Times New Roman" panose="02020603050405020304" pitchFamily="18" charset="0"/>
            </a:endParaRPr>
          </a:p>
          <a:p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</a:rPr>
              <a:t>Despite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her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young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age,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she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did a very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good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job.</a:t>
            </a:r>
          </a:p>
          <a:p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Apesar de sua pouca idade, ela fez um trabalho muito bom.</a:t>
            </a:r>
          </a:p>
          <a:p>
            <a:endParaRPr lang="pt-BR" sz="1200" dirty="0">
              <a:solidFill>
                <a:srgbClr val="000000"/>
              </a:solidFill>
              <a:latin typeface="Segoe UI" panose="020B0502040204020203" pitchFamily="34" charset="0"/>
              <a:cs typeface="Times New Roman" panose="02020603050405020304" pitchFamily="18" charset="0"/>
            </a:endParaRPr>
          </a:p>
          <a:p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</a:rPr>
              <a:t>Despite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the cool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day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, </a:t>
            </a:r>
            <a:r>
              <a:rPr lang="pt-BR" sz="1200" dirty="0" err="1">
                <a:solidFill>
                  <a:srgbClr val="44546A"/>
                </a:solidFill>
                <a:latin typeface="Segoe UI" panose="020B0502040204020203" pitchFamily="34" charset="0"/>
              </a:rPr>
              <a:t>he</a:t>
            </a:r>
            <a:r>
              <a:rPr lang="pt-BR" sz="1200" dirty="0">
                <a:solidFill>
                  <a:srgbClr val="44546A"/>
                </a:solidFill>
                <a:latin typeface="Segoe UI" panose="020B0502040204020203" pitchFamily="34" charset="0"/>
              </a:rPr>
              <a:t> don’t want to go out.</a:t>
            </a:r>
          </a:p>
          <a:p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Apesar do dia frio, ele não quer sair.</a:t>
            </a:r>
            <a:endParaRPr lang="pt-BR" sz="1200" dirty="0">
              <a:solidFill>
                <a:srgbClr val="000000"/>
              </a:solidFill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7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F1C7586-248E-47BC-8A39-E500AEF2ADFC}"/>
              </a:ext>
            </a:extLst>
          </p:cNvPr>
          <p:cNvGrpSpPr/>
          <p:nvPr/>
        </p:nvGrpSpPr>
        <p:grpSpPr>
          <a:xfrm>
            <a:off x="283685" y="987668"/>
            <a:ext cx="1187820" cy="318910"/>
            <a:chOff x="283685" y="987668"/>
            <a:chExt cx="1187820" cy="318910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A797F58A-E55E-4490-A0DC-F8600D008A00}"/>
                </a:ext>
              </a:extLst>
            </p:cNvPr>
            <p:cNvSpPr/>
            <p:nvPr/>
          </p:nvSpPr>
          <p:spPr>
            <a:xfrm>
              <a:off x="283685" y="1008952"/>
              <a:ext cx="1146876" cy="2976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6E2AE83-5737-44A7-A3C9-FB78E757E8F5}"/>
                </a:ext>
              </a:extLst>
            </p:cNvPr>
            <p:cNvSpPr txBox="1"/>
            <p:nvPr/>
          </p:nvSpPr>
          <p:spPr>
            <a:xfrm>
              <a:off x="361315" y="987668"/>
              <a:ext cx="1110190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EXERCISES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3 - 9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9B01956-A78F-4AF1-AD9E-BB49604F18E2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14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B9D4D37-60DC-42E4-B165-D8C7229BFF45}"/>
              </a:ext>
            </a:extLst>
          </p:cNvPr>
          <p:cNvSpPr txBox="1"/>
          <p:nvPr/>
        </p:nvSpPr>
        <p:spPr>
          <a:xfrm>
            <a:off x="3751026" y="690252"/>
            <a:ext cx="25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Although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though,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though</a:t>
            </a:r>
          </a:p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In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79DFB7-A3E6-43FC-B2CC-FA719268B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40" t="33014" r="8463" b="17431"/>
          <a:stretch/>
        </p:blipFill>
        <p:spPr>
          <a:xfrm>
            <a:off x="470497" y="1541757"/>
            <a:ext cx="5458752" cy="191068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CE69E39-1A25-4045-87F8-2C031ED49F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50" t="26315" r="8462" b="14574"/>
          <a:stretch/>
        </p:blipFill>
        <p:spPr>
          <a:xfrm>
            <a:off x="334019" y="3638550"/>
            <a:ext cx="5595230" cy="227917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80EF949-3BF7-4F34-B455-DF82CCDB8F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41" t="36102" r="8961" b="17035"/>
          <a:stretch/>
        </p:blipFill>
        <p:spPr>
          <a:xfrm>
            <a:off x="470497" y="6138560"/>
            <a:ext cx="5458752" cy="1806907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7BB6402A-01B0-45A6-ACAA-F1D4E69E3F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58" t="50445" r="8904" b="24980"/>
          <a:stretch/>
        </p:blipFill>
        <p:spPr>
          <a:xfrm>
            <a:off x="334019" y="8041440"/>
            <a:ext cx="5660492" cy="947543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EAB695E7-841B-4A77-985C-654EE5C32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846" y="881630"/>
            <a:ext cx="572400" cy="5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797F58A-E55E-4490-A0DC-F8600D008A00}"/>
              </a:ext>
            </a:extLst>
          </p:cNvPr>
          <p:cNvSpPr/>
          <p:nvPr/>
        </p:nvSpPr>
        <p:spPr>
          <a:xfrm>
            <a:off x="317095" y="1011498"/>
            <a:ext cx="1146876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6E2AE83-5737-44A7-A3C9-FB78E757E8F5}"/>
              </a:ext>
            </a:extLst>
          </p:cNvPr>
          <p:cNvSpPr txBox="1"/>
          <p:nvPr/>
        </p:nvSpPr>
        <p:spPr>
          <a:xfrm>
            <a:off x="381084" y="1003986"/>
            <a:ext cx="1110190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 VERBS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3 - 9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9B01956-A78F-4AF1-AD9E-BB49604F18E2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14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B9D4D37-60DC-42E4-B165-D8C7229BFF45}"/>
              </a:ext>
            </a:extLst>
          </p:cNvPr>
          <p:cNvSpPr txBox="1"/>
          <p:nvPr/>
        </p:nvSpPr>
        <p:spPr>
          <a:xfrm>
            <a:off x="3751026" y="690252"/>
            <a:ext cx="25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Although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though,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though</a:t>
            </a:r>
          </a:p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In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9CCEF775-2839-4ECA-8329-C063AD1C1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274" y="923530"/>
            <a:ext cx="485077" cy="48507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B941FF1-D940-4675-ABE9-6CAD3877A3A8}"/>
              </a:ext>
            </a:extLst>
          </p:cNvPr>
          <p:cNvSpPr txBox="1"/>
          <p:nvPr/>
        </p:nvSpPr>
        <p:spPr>
          <a:xfrm>
            <a:off x="257599" y="1534255"/>
            <a:ext cx="2954573" cy="77713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09. Can – poder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1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She </a:t>
            </a:r>
            <a:r>
              <a:rPr lang="pt-BR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can speak </a:t>
            </a:r>
            <a:r>
              <a:rPr lang="pt-BR" sz="11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Chinese. (</a:t>
            </a:r>
            <a:r>
              <a:rPr lang="pt-BR" sz="1100" i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capacidade</a:t>
            </a:r>
            <a:r>
              <a:rPr lang="pt-BR" sz="11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It </a:t>
            </a:r>
            <a:r>
              <a:rPr lang="en-US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can happen 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with anyone. (</a:t>
            </a:r>
            <a:r>
              <a:rPr lang="en-US" sz="1100" i="1" dirty="0" err="1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possibilidade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)</a:t>
            </a:r>
            <a:endParaRPr lang="pt-BR" sz="1100" dirty="0"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1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You </a:t>
            </a:r>
            <a:r>
              <a:rPr lang="pt-BR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can play </a:t>
            </a:r>
            <a:r>
              <a:rPr lang="pt-BR" sz="1100" dirty="0" err="1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outside</a:t>
            </a:r>
            <a:r>
              <a:rPr lang="pt-BR" sz="11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. (</a:t>
            </a:r>
            <a:r>
              <a:rPr lang="pt-BR" sz="1100" i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Permissão</a:t>
            </a:r>
            <a:r>
              <a:rPr lang="pt-BR" sz="11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Can I 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talk to the director? (</a:t>
            </a:r>
            <a:r>
              <a:rPr lang="en-US" sz="1100" i="1" dirty="0" err="1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Pedido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Exercise </a:t>
            </a:r>
            <a:r>
              <a:rPr lang="en-US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can help 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reduce stress. (</a:t>
            </a:r>
            <a:r>
              <a:rPr lang="en-US" sz="1100" i="1" dirty="0" err="1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verdade</a:t>
            </a:r>
            <a:r>
              <a:rPr lang="en-US" sz="1100" i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1100" i="1" dirty="0" err="1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geral</a:t>
            </a:r>
            <a:r>
              <a:rPr lang="en-US" sz="1100" i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)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If you want, we </a:t>
            </a:r>
            <a:r>
              <a:rPr lang="en-US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can drink 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something. (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sugestão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)</a:t>
            </a:r>
          </a:p>
          <a:p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10. Choose – escolher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She </a:t>
            </a:r>
            <a:r>
              <a:rPr lang="en-US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chose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11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academic career.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I need </a:t>
            </a:r>
            <a:r>
              <a:rPr lang="en-US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to choose </a:t>
            </a:r>
            <a:r>
              <a:rPr lang="en-US" sz="11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now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Is he </a:t>
            </a:r>
            <a:r>
              <a:rPr lang="en-US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going to choose </a:t>
            </a:r>
            <a:r>
              <a:rPr lang="en-US" sz="11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right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 hope you </a:t>
            </a:r>
            <a:r>
              <a:rPr lang="en-US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will choose 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different path.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100" dirty="0">
                <a:solidFill>
                  <a:srgbClr val="000000"/>
                </a:solidFill>
                <a:latin typeface="Verdana" panose="020B0604030504040204" pitchFamily="34" charset="0"/>
              </a:rPr>
              <a:t>She </a:t>
            </a:r>
            <a:r>
              <a:rPr lang="pt-BR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has chosen </a:t>
            </a:r>
            <a:r>
              <a:rPr lang="pt-BR" sz="1100" dirty="0">
                <a:solidFill>
                  <a:srgbClr val="000000"/>
                </a:solidFill>
                <a:latin typeface="Verdana" panose="020B0604030504040204" pitchFamily="34" charset="0"/>
              </a:rPr>
              <a:t>this color for the party.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 </a:t>
            </a:r>
            <a:r>
              <a:rPr lang="en-US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cannot choose 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but wait.</a:t>
            </a:r>
          </a:p>
          <a:p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11. Clean – limpar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 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cleaned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car with a rag.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rgbClr val="000000"/>
                </a:solidFill>
                <a:latin typeface="Verdana" panose="020B0604030504040204" pitchFamily="34" charset="0"/>
              </a:rPr>
              <a:t>You need </a:t>
            </a:r>
            <a:r>
              <a:rPr lang="pt-BR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to clean </a:t>
            </a:r>
            <a:r>
              <a:rPr lang="pt-BR" sz="1100" dirty="0">
                <a:solidFill>
                  <a:srgbClr val="000000"/>
                </a:solidFill>
                <a:latin typeface="Verdana" panose="020B0604030504040204" pitchFamily="34" charset="0"/>
              </a:rPr>
              <a:t>your </a:t>
            </a:r>
            <a:r>
              <a:rPr lang="pt-BR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hands</a:t>
            </a:r>
            <a:r>
              <a:rPr lang="pt-BR" sz="11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I'm 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going to clean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windows this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Tomorrow is Sunday. I 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will clean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my dorm thoroughly.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rgbClr val="000000"/>
                </a:solidFill>
                <a:latin typeface="Verdana" panose="020B0604030504040204" pitchFamily="34" charset="0"/>
              </a:rPr>
              <a:t>I </a:t>
            </a:r>
            <a:r>
              <a:rPr lang="pt-BR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have just </a:t>
            </a:r>
            <a:r>
              <a:rPr lang="pt-BR" sz="11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cleaned</a:t>
            </a:r>
            <a:r>
              <a:rPr lang="pt-BR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pt-BR" sz="1100" dirty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pt-BR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house</a:t>
            </a:r>
            <a:r>
              <a:rPr lang="pt-BR" sz="11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city 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should clean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streets more often.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12. Close – fechar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 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closed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my eyes against the bright light.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She always </a:t>
            </a:r>
            <a:r>
              <a:rPr lang="en-US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closes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the book.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I'm 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going to close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window, if you don't mind.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office 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will close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 5 o'clock until further notice.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Police 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have closed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area off to traffic.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draw, you 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must close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your eyes and sing.</a:t>
            </a: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3524961-9096-4367-81E9-D4784189A1E4}"/>
              </a:ext>
            </a:extLst>
          </p:cNvPr>
          <p:cNvSpPr txBox="1"/>
          <p:nvPr/>
        </p:nvSpPr>
        <p:spPr>
          <a:xfrm>
            <a:off x="3395738" y="1534255"/>
            <a:ext cx="3126296" cy="77867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13. Come – vir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 good things 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came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an end.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Good things 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those who wait.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'Are you 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going to come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unlikely that she 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will come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 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have come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apologize to you.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 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could come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next week, or the week after.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sz="1100" b="1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14. Cook – cozinhar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 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cooked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lunch. And I made a cake.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She 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cooks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everyday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en-US" sz="11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Who's 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going to cook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tonight?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I'll 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cook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if you do the dishes. Deal? -Deal.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 haven't 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cooked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dinner.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 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could cook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something easy, like pasta.</a:t>
            </a:r>
          </a:p>
          <a:p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15. Cry – chorar, gritar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 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cried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because he hurt his knee.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Some babies 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cry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during the night.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She is certainly not 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going to cry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on her honeymoon.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strong woman 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will cry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but will not admit defeat.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 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have cried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for him, yes, but I can not cry today.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baby 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can cry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as soon as he is born.</a:t>
            </a:r>
          </a:p>
          <a:p>
            <a:endParaRPr lang="pt-B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16. </a:t>
            </a:r>
            <a:r>
              <a:rPr lang="pt-BR" sz="1200" b="1" dirty="0" err="1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cortar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She 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cut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meat into small pieces.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Score twice before you 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cut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I'm just 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going to cut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grass.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 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will cut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 long story short.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They 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have cut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price of their products by almost 30 per cent.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 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must cut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expenses this month.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000000"/>
              </a:solidFill>
              <a:latin typeface="Verdana" panose="020B0604030504040204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000000"/>
              </a:solidFill>
              <a:latin typeface="Verdana" panose="020B0604030504040204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000000"/>
              </a:solidFill>
              <a:latin typeface="Verdana" panose="020B0604030504040204" pitchFamily="34" charset="0"/>
              <a:cs typeface="Segoe UI" panose="020B0502040204020203" pitchFamily="34" charset="0"/>
            </a:endParaRPr>
          </a:p>
          <a:p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90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7C74AA6-DF56-4959-84A1-2658207E34D4}"/>
              </a:ext>
            </a:extLst>
          </p:cNvPr>
          <p:cNvSpPr txBox="1"/>
          <p:nvPr/>
        </p:nvSpPr>
        <p:spPr>
          <a:xfrm>
            <a:off x="309087" y="1407491"/>
            <a:ext cx="3429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It’s going to be 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= Vai ser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It’s gonna be 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delicious.	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It’s gonna be 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easy.	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It’s gonna be </a:t>
            </a:r>
            <a:r>
              <a:rPr lang="pt-BR" sz="1200" i="0" u="none" strike="noStrike" dirty="0">
                <a:solidFill>
                  <a:srgbClr val="212529"/>
                </a:solidFill>
                <a:effectLst/>
                <a:latin typeface="system-ui"/>
              </a:rPr>
              <a:t>nice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.	</a:t>
            </a:r>
          </a:p>
          <a:p>
            <a:pPr marL="228600" indent="-228600">
              <a:buFontTx/>
              <a:buAutoNum type="arabicPeriod"/>
            </a:pP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It’s gonna be 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exciting.	</a:t>
            </a:r>
          </a:p>
          <a:p>
            <a:pPr marL="228600" indent="-228600">
              <a:buFontTx/>
              <a:buAutoNum type="arabicPeriod"/>
            </a:pP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It’s gonna be 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great.	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2D95543-43FB-4129-BC1C-9A04768F2359}"/>
              </a:ext>
            </a:extLst>
          </p:cNvPr>
          <p:cNvSpPr txBox="1"/>
          <p:nvPr/>
        </p:nvSpPr>
        <p:spPr>
          <a:xfrm>
            <a:off x="3454992" y="2634818"/>
            <a:ext cx="30413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dirty="0">
                <a:solidFill>
                  <a:srgbClr val="008000"/>
                </a:solidFill>
                <a:latin typeface="system-ui"/>
              </a:rPr>
              <a:t>It’s my fault =</a:t>
            </a:r>
            <a:r>
              <a:rPr lang="pt-BR" sz="1200" dirty="0">
                <a:latin typeface="system-ui"/>
                <a:ea typeface="Verdana" panose="020B0604030504040204" pitchFamily="34" charset="0"/>
              </a:rPr>
              <a:t> É minha culpa</a:t>
            </a:r>
          </a:p>
          <a:p>
            <a:pPr marL="228600" indent="-228600" algn="l">
              <a:buFont typeface="+mj-lt"/>
              <a:buAutoNum type="arabicPeriod" startAt="11"/>
            </a:pPr>
            <a:r>
              <a:rPr lang="pt-BR" sz="1200" b="1" dirty="0">
                <a:solidFill>
                  <a:srgbClr val="008000"/>
                </a:solidFill>
                <a:latin typeface="system-ui"/>
              </a:rPr>
              <a:t>It’s my fault  </a:t>
            </a:r>
            <a:r>
              <a:rPr lang="pt-BR" sz="1200" dirty="0">
                <a:latin typeface="system-ui"/>
                <a:ea typeface="Verdana" panose="020B0604030504040204" pitchFamily="34" charset="0"/>
              </a:rPr>
              <a:t>we </a:t>
            </a:r>
            <a:r>
              <a:rPr lang="pt-BR" sz="1200" dirty="0" err="1">
                <a:latin typeface="system-ui"/>
                <a:ea typeface="Verdana" panose="020B0604030504040204" pitchFamily="34" charset="0"/>
              </a:rPr>
              <a:t>missed</a:t>
            </a:r>
            <a:r>
              <a:rPr lang="pt-BR" sz="1200" dirty="0">
                <a:latin typeface="system-ui"/>
                <a:ea typeface="Verdana" panose="020B0604030504040204" pitchFamily="34" charset="0"/>
              </a:rPr>
              <a:t> the taxi.</a:t>
            </a:r>
          </a:p>
          <a:p>
            <a:pPr marL="228600" indent="-228600">
              <a:buFont typeface="+mj-lt"/>
              <a:buAutoNum type="arabicPeriod" startAt="11"/>
            </a:pPr>
            <a:r>
              <a:rPr lang="pt-BR" sz="1200" b="1" dirty="0">
                <a:solidFill>
                  <a:srgbClr val="008000"/>
                </a:solidFill>
                <a:latin typeface="system-ui"/>
              </a:rPr>
              <a:t>It’s my fault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she didn’t get paid </a:t>
            </a:r>
          </a:p>
          <a:p>
            <a:pPr marL="228600" indent="-228600">
              <a:buFont typeface="+mj-lt"/>
              <a:buAutoNum type="arabicPeriod" startAt="11"/>
            </a:pPr>
            <a:r>
              <a:rPr lang="en-US" sz="1200" b="1" dirty="0">
                <a:solidFill>
                  <a:srgbClr val="212529"/>
                </a:solidFill>
                <a:latin typeface="system-ui"/>
              </a:rPr>
              <a:t>I</a:t>
            </a:r>
            <a:r>
              <a:rPr lang="pt-BR" sz="1200" b="1" dirty="0">
                <a:solidFill>
                  <a:srgbClr val="008000"/>
                </a:solidFill>
                <a:latin typeface="system-ui"/>
              </a:rPr>
              <a:t>t’s my fault </a:t>
            </a:r>
            <a:r>
              <a:rPr lang="pt-BR" sz="1200" dirty="0">
                <a:latin typeface="system-ui"/>
                <a:ea typeface="Verdana" panose="020B0604030504040204" pitchFamily="34" charset="0"/>
              </a:rPr>
              <a:t>they </a:t>
            </a:r>
            <a:r>
              <a:rPr lang="pt-BR" sz="1200" dirty="0" err="1">
                <a:latin typeface="system-ui"/>
                <a:ea typeface="Verdana" panose="020B0604030504040204" pitchFamily="34" charset="0"/>
              </a:rPr>
              <a:t>lost</a:t>
            </a:r>
            <a:r>
              <a:rPr lang="pt-BR" sz="1200" dirty="0">
                <a:latin typeface="system-ui"/>
                <a:ea typeface="Verdana" panose="020B0604030504040204" pitchFamily="34" charset="0"/>
              </a:rPr>
              <a:t> the game.</a:t>
            </a:r>
          </a:p>
          <a:p>
            <a:pPr marL="228600" indent="-228600">
              <a:buFont typeface="+mj-lt"/>
              <a:buAutoNum type="arabicPeriod" startAt="11"/>
            </a:pPr>
            <a:r>
              <a:rPr lang="pt-BR" sz="1200" b="1" dirty="0">
                <a:solidFill>
                  <a:srgbClr val="008000"/>
                </a:solidFill>
                <a:latin typeface="system-ui"/>
              </a:rPr>
              <a:t>It’s my fault </a:t>
            </a:r>
            <a:r>
              <a:rPr lang="pt-BR" sz="1200" dirty="0">
                <a:latin typeface="system-ui"/>
                <a:ea typeface="Verdana" panose="020B0604030504040204" pitchFamily="34" charset="0"/>
              </a:rPr>
              <a:t>we’re </a:t>
            </a:r>
            <a:r>
              <a:rPr lang="pt-BR" sz="1200" dirty="0" err="1">
                <a:latin typeface="system-ui"/>
                <a:ea typeface="Verdana" panose="020B0604030504040204" pitchFamily="34" charset="0"/>
              </a:rPr>
              <a:t>lost</a:t>
            </a:r>
            <a:r>
              <a:rPr lang="pt-BR" sz="1200" dirty="0">
                <a:latin typeface="system-ui"/>
                <a:ea typeface="Verdana" panose="020B0604030504040204" pitchFamily="34" charset="0"/>
              </a:rPr>
              <a:t>.</a:t>
            </a:r>
          </a:p>
          <a:p>
            <a:pPr marL="228600" indent="-228600">
              <a:buFont typeface="+mj-lt"/>
              <a:buAutoNum type="arabicPeriod" startAt="11"/>
            </a:pPr>
            <a:r>
              <a:rPr lang="pt-BR" sz="1200" b="1" dirty="0">
                <a:solidFill>
                  <a:srgbClr val="008000"/>
                </a:solidFill>
                <a:latin typeface="system-ui"/>
              </a:rPr>
              <a:t>It’s my fault </a:t>
            </a:r>
            <a:r>
              <a:rPr lang="pt-BR" sz="1200" dirty="0">
                <a:latin typeface="system-ui"/>
                <a:ea typeface="Verdana" panose="020B0604030504040204" pitchFamily="34" charset="0"/>
              </a:rPr>
              <a:t>the </a:t>
            </a:r>
            <a:r>
              <a:rPr lang="pt-BR" sz="1200" dirty="0" err="1">
                <a:latin typeface="system-ui"/>
                <a:ea typeface="Verdana" panose="020B0604030504040204" pitchFamily="34" charset="0"/>
              </a:rPr>
              <a:t>service</a:t>
            </a:r>
            <a:r>
              <a:rPr lang="pt-BR" sz="1200" dirty="0">
                <a:latin typeface="system-ui"/>
                <a:ea typeface="Verdana" panose="020B0604030504040204" pitchFamily="34" charset="0"/>
              </a:rPr>
              <a:t> is </a:t>
            </a:r>
            <a:r>
              <a:rPr lang="pt-BR" sz="1200" dirty="0" err="1">
                <a:latin typeface="system-ui"/>
                <a:ea typeface="Verdana" panose="020B0604030504040204" pitchFamily="34" charset="0"/>
              </a:rPr>
              <a:t>canceled</a:t>
            </a:r>
            <a:r>
              <a:rPr lang="pt-BR" sz="1200" dirty="0">
                <a:latin typeface="system-ui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F632CC6-3E07-47D4-8D00-D9892CCEC3B1}"/>
              </a:ext>
            </a:extLst>
          </p:cNvPr>
          <p:cNvSpPr txBox="1"/>
          <p:nvPr/>
        </p:nvSpPr>
        <p:spPr>
          <a:xfrm>
            <a:off x="3454992" y="1485242"/>
            <a:ext cx="57661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dirty="0">
                <a:solidFill>
                  <a:srgbClr val="8B0000"/>
                </a:solidFill>
                <a:latin typeface="system-ui"/>
              </a:rPr>
              <a:t>It’s said that =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É </a:t>
            </a:r>
            <a:r>
              <a:rPr lang="en-US" sz="1200" dirty="0" err="1">
                <a:solidFill>
                  <a:srgbClr val="212529"/>
                </a:solidFill>
                <a:latin typeface="system-ui"/>
              </a:rPr>
              <a:t>dito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 que</a:t>
            </a:r>
          </a:p>
          <a:p>
            <a:pPr marL="228600" indent="-228600" algn="l">
              <a:buFont typeface="+mj-lt"/>
              <a:buAutoNum type="arabicPeriod" startAt="16"/>
            </a:pPr>
            <a:r>
              <a:rPr lang="en-US" sz="1200" b="1" dirty="0">
                <a:solidFill>
                  <a:srgbClr val="8B0000"/>
                </a:solidFill>
                <a:latin typeface="system-ui"/>
              </a:rPr>
              <a:t>It’s said that</a:t>
            </a:r>
          </a:p>
          <a:p>
            <a:pPr marL="228600" indent="-228600" algn="l">
              <a:buFont typeface="+mj-lt"/>
              <a:buAutoNum type="arabicPeriod" startAt="16"/>
            </a:pPr>
            <a:r>
              <a:rPr lang="en-US" sz="1200" b="1" dirty="0">
                <a:solidFill>
                  <a:srgbClr val="8B0000"/>
                </a:solidFill>
                <a:latin typeface="system-ui"/>
              </a:rPr>
              <a:t>It’s said that</a:t>
            </a:r>
          </a:p>
          <a:p>
            <a:pPr marL="228600" indent="-228600" algn="l">
              <a:buFont typeface="+mj-lt"/>
              <a:buAutoNum type="arabicPeriod" startAt="16"/>
            </a:pPr>
            <a:r>
              <a:rPr lang="en-US" sz="1200" b="1" dirty="0">
                <a:solidFill>
                  <a:srgbClr val="8B0000"/>
                </a:solidFill>
                <a:latin typeface="system-ui"/>
              </a:rPr>
              <a:t>It’s said that</a:t>
            </a:r>
          </a:p>
          <a:p>
            <a:pPr marL="228600" indent="-228600" algn="l">
              <a:buFont typeface="+mj-lt"/>
              <a:buAutoNum type="arabicPeriod" startAt="16"/>
            </a:pPr>
            <a:r>
              <a:rPr lang="en-US" sz="1200" b="1" dirty="0">
                <a:solidFill>
                  <a:srgbClr val="8B0000"/>
                </a:solidFill>
                <a:latin typeface="system-ui"/>
              </a:rPr>
              <a:t>It’s said that</a:t>
            </a:r>
          </a:p>
          <a:p>
            <a:pPr marL="228600" indent="-228600" algn="l">
              <a:buFont typeface="+mj-lt"/>
              <a:buAutoNum type="arabicPeriod" startAt="16"/>
            </a:pPr>
            <a:r>
              <a:rPr lang="en-US" sz="1200" b="1" dirty="0">
                <a:solidFill>
                  <a:srgbClr val="8B0000"/>
                </a:solidFill>
                <a:latin typeface="system-ui"/>
              </a:rPr>
              <a:t>It’s said that</a:t>
            </a:r>
            <a:endParaRPr lang="en-US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4412942-A73D-45A1-B12B-BB208F3A8DDB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6 - 9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1218169-AB37-4E75-B5F3-A5CE39B52D80}"/>
              </a:ext>
            </a:extLst>
          </p:cNvPr>
          <p:cNvSpPr/>
          <p:nvPr/>
        </p:nvSpPr>
        <p:spPr>
          <a:xfrm>
            <a:off x="309087" y="923578"/>
            <a:ext cx="197076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01E127F-75AF-4D32-A7E9-40B42A475ABB}"/>
              </a:ext>
            </a:extLst>
          </p:cNvPr>
          <p:cNvSpPr txBox="1"/>
          <p:nvPr/>
        </p:nvSpPr>
        <p:spPr>
          <a:xfrm>
            <a:off x="369248" y="916066"/>
            <a:ext cx="194476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SENTENCES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7533495-F330-4AF5-9149-99469B995BA1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716D19-4DE9-4F61-AF5B-947C0D4F1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15" y="791631"/>
            <a:ext cx="559596" cy="559596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0E56AD34-9FAF-457A-83E6-88AEE81F1E71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14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B120AF5-1A5B-465B-971F-A96B4C1332E9}"/>
              </a:ext>
            </a:extLst>
          </p:cNvPr>
          <p:cNvSpPr txBox="1"/>
          <p:nvPr/>
        </p:nvSpPr>
        <p:spPr>
          <a:xfrm>
            <a:off x="3751026" y="690252"/>
            <a:ext cx="25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Although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though,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though</a:t>
            </a:r>
          </a:p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In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85F8A05-8C27-49F6-AE6B-02DB4B4CBFD4}"/>
              </a:ext>
            </a:extLst>
          </p:cNvPr>
          <p:cNvSpPr txBox="1"/>
          <p:nvPr/>
        </p:nvSpPr>
        <p:spPr>
          <a:xfrm>
            <a:off x="309088" y="2607820"/>
            <a:ext cx="24702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DC3545"/>
                </a:solidFill>
                <a:latin typeface="system-ui"/>
                <a:ea typeface="Verdana" panose="020B0604030504040204" pitchFamily="34" charset="0"/>
              </a:rPr>
              <a:t>It looks like = </a:t>
            </a:r>
            <a:r>
              <a:rPr lang="pt-BR" sz="1200" dirty="0">
                <a:latin typeface="system-ui"/>
                <a:ea typeface="Verdana" panose="020B0604030504040204" pitchFamily="34" charset="0"/>
              </a:rPr>
              <a:t>Parece (que)</a:t>
            </a:r>
            <a:r>
              <a:rPr lang="pt-BR" sz="1200" b="1" dirty="0">
                <a:solidFill>
                  <a:srgbClr val="DC3545"/>
                </a:solidFill>
                <a:latin typeface="system-ui"/>
                <a:ea typeface="Verdana" panose="020B0604030504040204" pitchFamily="34" charset="0"/>
              </a:rPr>
              <a:t>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pt-BR" sz="1200" b="1" dirty="0">
                <a:solidFill>
                  <a:srgbClr val="DC3545"/>
                </a:solidFill>
                <a:latin typeface="system-ui"/>
                <a:ea typeface="Verdana" panose="020B0604030504040204" pitchFamily="34" charset="0"/>
              </a:rPr>
              <a:t>It looks like </a:t>
            </a:r>
            <a:r>
              <a:rPr lang="pt-BR" sz="1200" dirty="0">
                <a:latin typeface="system-ui"/>
                <a:ea typeface="Verdana" panose="020B0604030504040204" pitchFamily="34" charset="0"/>
              </a:rPr>
              <a:t>a balloon.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pt-BR" sz="1200" b="1" dirty="0">
                <a:solidFill>
                  <a:srgbClr val="DC3545"/>
                </a:solidFill>
                <a:latin typeface="system-ui"/>
                <a:ea typeface="Verdana" panose="020B0604030504040204" pitchFamily="34" charset="0"/>
              </a:rPr>
              <a:t>It looks like </a:t>
            </a:r>
            <a:r>
              <a:rPr lang="pt-BR" sz="1200" dirty="0">
                <a:latin typeface="system-ui"/>
                <a:ea typeface="Verdana" panose="020B0604030504040204" pitchFamily="34" charset="0"/>
              </a:rPr>
              <a:t>it's going to rain.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pt-BR" sz="1200" b="1" dirty="0">
                <a:solidFill>
                  <a:srgbClr val="DC3545"/>
                </a:solidFill>
                <a:latin typeface="system-ui"/>
                <a:ea typeface="Verdana" panose="020B0604030504040204" pitchFamily="34" charset="0"/>
              </a:rPr>
              <a:t>It looks like </a:t>
            </a:r>
            <a:r>
              <a:rPr lang="pt-BR" sz="1200" dirty="0">
                <a:latin typeface="system-ui"/>
                <a:ea typeface="Verdana" panose="020B0604030504040204" pitchFamily="34" charset="0"/>
              </a:rPr>
              <a:t>it's going to be fun.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pt-BR" sz="1200" b="1" dirty="0">
                <a:solidFill>
                  <a:srgbClr val="DC3545"/>
                </a:solidFill>
                <a:latin typeface="system-ui"/>
                <a:ea typeface="Verdana" panose="020B0604030504040204" pitchFamily="34" charset="0"/>
              </a:rPr>
              <a:t>It looks like </a:t>
            </a:r>
            <a:r>
              <a:rPr lang="pt-BR" sz="1200" dirty="0">
                <a:latin typeface="system-ui"/>
                <a:ea typeface="Verdana" panose="020B0604030504040204" pitchFamily="34" charset="0"/>
              </a:rPr>
              <a:t>we'll have to stand.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pt-BR" sz="1200" b="1" dirty="0">
                <a:solidFill>
                  <a:srgbClr val="DC3545"/>
                </a:solidFill>
                <a:latin typeface="system-ui"/>
                <a:ea typeface="Verdana" panose="020B0604030504040204" pitchFamily="34" charset="0"/>
              </a:rPr>
              <a:t>It looks like </a:t>
            </a:r>
            <a:r>
              <a:rPr lang="pt-BR" sz="1200" dirty="0">
                <a:latin typeface="system-ui"/>
                <a:ea typeface="Verdana" panose="020B0604030504040204" pitchFamily="34" charset="0"/>
              </a:rPr>
              <a:t>you are late.</a:t>
            </a:r>
          </a:p>
        </p:txBody>
      </p:sp>
    </p:spTree>
    <p:extLst>
      <p:ext uri="{BB962C8B-B14F-4D97-AF65-F5344CB8AC3E}">
        <p14:creationId xmlns:p14="http://schemas.microsoft.com/office/powerpoint/2010/main" val="428175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F573C7A-0F2D-4281-A314-B7C9EB268B2F}"/>
              </a:ext>
            </a:extLst>
          </p:cNvPr>
          <p:cNvSpPr/>
          <p:nvPr/>
        </p:nvSpPr>
        <p:spPr>
          <a:xfrm>
            <a:off x="309087" y="923578"/>
            <a:ext cx="1507681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3AE87D9-AA1B-426C-A556-36337631710D}"/>
              </a:ext>
            </a:extLst>
          </p:cNvPr>
          <p:cNvSpPr txBox="1"/>
          <p:nvPr/>
        </p:nvSpPr>
        <p:spPr>
          <a:xfrm>
            <a:off x="369071" y="1641886"/>
            <a:ext cx="576617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Come across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(find by chance)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encontrar por acaso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sz="1200" i="0" u="none" strike="noStrike" dirty="0">
                <a:solidFill>
                  <a:srgbClr val="212529"/>
                </a:solidFill>
                <a:effectLst/>
                <a:latin typeface="system-ui"/>
              </a:rPr>
              <a:t>Perhaps I shall </a:t>
            </a:r>
            <a:r>
              <a:rPr lang="en-US" sz="1200" b="1" i="0" u="none" strike="noStrike" dirty="0">
                <a:solidFill>
                  <a:srgbClr val="212529"/>
                </a:solidFill>
                <a:effectLst/>
                <a:latin typeface="system-ui"/>
              </a:rPr>
              <a:t>come across </a:t>
            </a:r>
            <a:r>
              <a:rPr lang="en-US" sz="1200" i="0" u="none" strike="noStrike" dirty="0">
                <a:solidFill>
                  <a:srgbClr val="212529"/>
                </a:solidFill>
                <a:effectLst/>
                <a:latin typeface="system-ui"/>
              </a:rPr>
              <a:t>him in France.</a:t>
            </a:r>
          </a:p>
          <a:p>
            <a:pPr algn="l"/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Talvez eu o encontre na França.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Come into  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 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(</a:t>
            </a:r>
            <a:r>
              <a:rPr lang="en-US" sz="1200" dirty="0">
                <a:solidFill>
                  <a:srgbClr val="0D6EFD"/>
                </a:solidFill>
                <a:latin typeface="system-ui"/>
              </a:rPr>
              <a:t>obtain from someone after their death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)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 obter de alguém após sua morte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My father has just </a:t>
            </a:r>
            <a:r>
              <a:rPr lang="en-US" sz="1200" b="1" i="0" u="none" strike="noStrike" dirty="0">
                <a:solidFill>
                  <a:srgbClr val="212529"/>
                </a:solidFill>
                <a:effectLst/>
                <a:latin typeface="system-ui"/>
              </a:rPr>
              <a:t>come into 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a fortune in diamonds.</a:t>
            </a:r>
          </a:p>
          <a:p>
            <a:pPr algn="l"/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Meu pai acaba de ganhar uma fortuna em diamantes.</a:t>
            </a: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Come round 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 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(</a:t>
            </a:r>
            <a:r>
              <a:rPr lang="en-US" sz="1200" dirty="0">
                <a:solidFill>
                  <a:srgbClr val="0D6EFD"/>
                </a:solidFill>
                <a:latin typeface="system-ui"/>
              </a:rPr>
              <a:t>change one's position or opinion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)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 mudar de posição ou opinião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sz="1200" b="1" i="0" u="none" strike="noStrike" dirty="0">
                <a:solidFill>
                  <a:srgbClr val="212529"/>
                </a:solidFill>
                <a:effectLst/>
                <a:latin typeface="system-ui"/>
              </a:rPr>
              <a:t>Come round 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tonight and we'll watch a video.</a:t>
            </a:r>
          </a:p>
          <a:p>
            <a:pPr algn="l"/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Venha hoje à noite e vamos assistir a um vídeo.</a:t>
            </a:r>
            <a:endParaRPr lang="en-US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Come up with 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 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(</a:t>
            </a:r>
            <a:r>
              <a:rPr lang="en-US" sz="1200" dirty="0">
                <a:solidFill>
                  <a:srgbClr val="0D6EFD"/>
                </a:solidFill>
                <a:latin typeface="system-ui"/>
              </a:rPr>
              <a:t>think of and suggest an idea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)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 pensar e sugerir uma ideia</a:t>
            </a:r>
          </a:p>
          <a:p>
            <a:pPr algn="l"/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We're having a meeting to try to </a:t>
            </a:r>
            <a:r>
              <a:rPr lang="en-US" sz="1200" b="1" i="0" u="none" strike="noStrike" dirty="0">
                <a:solidFill>
                  <a:srgbClr val="212529"/>
                </a:solidFill>
                <a:effectLst/>
                <a:latin typeface="system-ui"/>
              </a:rPr>
              <a:t>come up with 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ideas for fund-raising.</a:t>
            </a:r>
          </a:p>
          <a:p>
            <a:pPr algn="l"/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Estamos fazendo uma reunião para tentarmos ter ideias para angariar fundos.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CFA140E-2F21-4EF1-8BFB-0E7F9A2D3C67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7 - 9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0DE7237-518D-400D-8FA5-E160FB674032}"/>
              </a:ext>
            </a:extLst>
          </p:cNvPr>
          <p:cNvSpPr txBox="1"/>
          <p:nvPr/>
        </p:nvSpPr>
        <p:spPr>
          <a:xfrm>
            <a:off x="369248" y="916066"/>
            <a:ext cx="1447520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PHRASAL VERBS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CF4C379-95C1-41A5-AB73-3A8F5AA70FF7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467BD1F-8B24-482F-9459-5779DDDD5D60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14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C61D73B-604C-4540-89F7-04D5C1863255}"/>
              </a:ext>
            </a:extLst>
          </p:cNvPr>
          <p:cNvSpPr txBox="1"/>
          <p:nvPr/>
        </p:nvSpPr>
        <p:spPr>
          <a:xfrm>
            <a:off x="3751026" y="690252"/>
            <a:ext cx="25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Although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though,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though</a:t>
            </a:r>
          </a:p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In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970A2C-FFB1-4C64-B362-07ACBAC40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567" y="855721"/>
            <a:ext cx="424583" cy="42458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73E81E2-CD2C-4093-B5B0-FB95E4BBD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151" y="1641886"/>
            <a:ext cx="581829" cy="58182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092649-8BE3-45F5-B63C-AF2011C1D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299" y="3853128"/>
            <a:ext cx="583200" cy="5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8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4412942-A73D-45A1-B12B-BB208F3A8DDB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6 - 9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1218169-AB37-4E75-B5F3-A5CE39B52D80}"/>
              </a:ext>
            </a:extLst>
          </p:cNvPr>
          <p:cNvSpPr/>
          <p:nvPr/>
        </p:nvSpPr>
        <p:spPr>
          <a:xfrm>
            <a:off x="309087" y="923578"/>
            <a:ext cx="2215749" cy="3126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01E127F-75AF-4D32-A7E9-40B42A475ABB}"/>
              </a:ext>
            </a:extLst>
          </p:cNvPr>
          <p:cNvSpPr txBox="1"/>
          <p:nvPr/>
        </p:nvSpPr>
        <p:spPr>
          <a:xfrm>
            <a:off x="434141" y="928874"/>
            <a:ext cx="2067293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MOTIVATIONAL QUOTES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7533495-F330-4AF5-9149-99469B995BA1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716D19-4DE9-4F61-AF5B-947C0D4F1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048" y="791631"/>
            <a:ext cx="559596" cy="559596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0E56AD34-9FAF-457A-83E6-88AEE81F1E71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14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B120AF5-1A5B-465B-971F-A96B4C1332E9}"/>
              </a:ext>
            </a:extLst>
          </p:cNvPr>
          <p:cNvSpPr txBox="1"/>
          <p:nvPr/>
        </p:nvSpPr>
        <p:spPr>
          <a:xfrm>
            <a:off x="3751026" y="690252"/>
            <a:ext cx="25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Although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though,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though</a:t>
            </a:r>
          </a:p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In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E2CEE093-2110-4E83-8F39-A209E5857463}"/>
                  </a:ext>
                </a:extLst>
              </p14:cNvPr>
              <p14:cNvContentPartPr/>
              <p14:nvPr/>
            </p14:nvContentPartPr>
            <p14:xfrm>
              <a:off x="2138133" y="7904985"/>
              <a:ext cx="360" cy="36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E2CEE093-2110-4E83-8F39-A209E58574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5133" y="784198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797183AE-B284-4DA5-8B2F-3F06E3D1543C}"/>
                  </a:ext>
                </a:extLst>
              </p14:cNvPr>
              <p14:cNvContentPartPr/>
              <p14:nvPr/>
            </p14:nvContentPartPr>
            <p14:xfrm>
              <a:off x="5589453" y="7344465"/>
              <a:ext cx="360" cy="36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797183AE-B284-4DA5-8B2F-3F06E3D154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26453" y="7281465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Agrupar 27">
            <a:extLst>
              <a:ext uri="{FF2B5EF4-FFF2-40B4-BE49-F238E27FC236}">
                <a16:creationId xmlns:a16="http://schemas.microsoft.com/office/drawing/2014/main" id="{841D64F3-65CD-4499-9ED4-88A67084C39B}"/>
              </a:ext>
            </a:extLst>
          </p:cNvPr>
          <p:cNvGrpSpPr/>
          <p:nvPr/>
        </p:nvGrpSpPr>
        <p:grpSpPr>
          <a:xfrm>
            <a:off x="-1377441" y="2755839"/>
            <a:ext cx="1013437" cy="790406"/>
            <a:chOff x="1498360" y="7200015"/>
            <a:chExt cx="1013437" cy="790406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D2587169-85DE-4332-8E68-1C9C7AB441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312" t="9698" r="82355" b="78045"/>
            <a:stretch/>
          </p:blipFill>
          <p:spPr>
            <a:xfrm>
              <a:off x="1498360" y="7200015"/>
              <a:ext cx="1013437" cy="790406"/>
            </a:xfrm>
            <a:prstGeom prst="rect">
              <a:avLst/>
            </a:prstGeom>
          </p:spPr>
        </p:pic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A9A3FCC1-7774-47A2-9817-05C236F20A07}"/>
                </a:ext>
              </a:extLst>
            </p:cNvPr>
            <p:cNvSpPr/>
            <p:nvPr/>
          </p:nvSpPr>
          <p:spPr>
            <a:xfrm>
              <a:off x="1726170" y="7323144"/>
              <a:ext cx="682536" cy="5997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6A3F947-B5E5-44A5-80F9-63C86547BE73}"/>
              </a:ext>
            </a:extLst>
          </p:cNvPr>
          <p:cNvSpPr txBox="1"/>
          <p:nvPr/>
        </p:nvSpPr>
        <p:spPr>
          <a:xfrm>
            <a:off x="371471" y="2421798"/>
            <a:ext cx="6115056" cy="429694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1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Instruções</a:t>
            </a:r>
            <a:r>
              <a:rPr lang="pt-BR" sz="1100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</a:p>
          <a:p>
            <a:endParaRPr lang="pt-BR" sz="1100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Identifique o que você já estudou.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Sublinhe e coloque o número da Lição.</a:t>
            </a:r>
          </a:p>
          <a:p>
            <a:pPr marL="228600" indent="-2286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en-US" sz="1100" b="0" i="0" dirty="0">
                <a:solidFill>
                  <a:srgbClr val="212529"/>
                </a:solidFill>
                <a:effectLst/>
                <a:latin typeface="system-ui"/>
              </a:rPr>
              <a:t>You’ve </a:t>
            </a:r>
            <a:r>
              <a:rPr lang="en-US" sz="1100" b="0" i="0" dirty="0" err="1">
                <a:solidFill>
                  <a:srgbClr val="212529"/>
                </a:solidFill>
                <a:effectLst/>
                <a:latin typeface="system-ui"/>
              </a:rPr>
              <a:t>gotta</a:t>
            </a:r>
            <a:r>
              <a:rPr lang="en-US" sz="1100" b="0" i="0" dirty="0">
                <a:solidFill>
                  <a:srgbClr val="212529"/>
                </a:solidFill>
                <a:effectLst/>
                <a:latin typeface="system-ui"/>
              </a:rPr>
              <a:t> dance like there’s nobody watching, love like you’ll never be hurt, sing like there’s nobody listening, and live like it’s heaven on earth.”</a:t>
            </a:r>
          </a:p>
          <a:p>
            <a:pPr marL="228600" indent="-2286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en-US" sz="1100" b="0" i="0" dirty="0">
                <a:solidFill>
                  <a:srgbClr val="212529"/>
                </a:solidFill>
                <a:effectLst/>
                <a:latin typeface="system-ui"/>
              </a:rPr>
              <a:t>“Fairy tales are more than true: not because they tell us that dragons exist, but because they tell us that dragons can be beaten.</a:t>
            </a:r>
          </a:p>
          <a:p>
            <a:pPr marL="228600" indent="-2286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en-US" sz="1100" b="0" i="0" dirty="0">
                <a:solidFill>
                  <a:srgbClr val="212529"/>
                </a:solidFill>
                <a:effectLst/>
                <a:latin typeface="system-ui"/>
              </a:rPr>
              <a:t>“Everything you can imagine is real.“</a:t>
            </a:r>
          </a:p>
          <a:p>
            <a:pPr marL="228600" indent="-2286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en-US" sz="1100" b="0" i="0" dirty="0">
                <a:solidFill>
                  <a:srgbClr val="212529"/>
                </a:solidFill>
                <a:effectLst/>
                <a:latin typeface="system-ui"/>
              </a:rPr>
              <a:t>“When one door of happiness closes, another opens; but often we look so long at the closed door that we do not see the one which has been opened for us.”</a:t>
            </a:r>
            <a:endParaRPr lang="en-US" sz="1100" dirty="0">
              <a:solidFill>
                <a:srgbClr val="212529"/>
              </a:solidFill>
              <a:latin typeface="system-ui"/>
            </a:endParaRPr>
          </a:p>
          <a:p>
            <a:pPr marL="228600" indent="-2286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en-US" sz="1100" b="0" i="0" dirty="0">
                <a:solidFill>
                  <a:srgbClr val="212529"/>
                </a:solidFill>
                <a:effectLst/>
                <a:latin typeface="system-ui"/>
              </a:rPr>
              <a:t>“Do one thing every day that scares you.”</a:t>
            </a:r>
          </a:p>
          <a:p>
            <a:pPr marL="228600" indent="-2286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en-US" sz="1100" b="0" i="0" dirty="0">
                <a:solidFill>
                  <a:srgbClr val="212529"/>
                </a:solidFill>
                <a:effectLst/>
                <a:latin typeface="system-ui"/>
              </a:rPr>
              <a:t>“It’s no use going back to yesterday, because I was a different person then.</a:t>
            </a:r>
          </a:p>
          <a:p>
            <a:pPr marL="228600" indent="-2286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en-US" sz="1100" b="0" i="0" dirty="0">
                <a:solidFill>
                  <a:srgbClr val="212529"/>
                </a:solidFill>
                <a:effectLst/>
                <a:latin typeface="system-ui"/>
              </a:rPr>
              <a:t>“Smart people learn from everything and everyone, average people from their experiences, stupid people already have all the answers.”</a:t>
            </a:r>
            <a:endParaRPr lang="en-US" sz="1100" dirty="0">
              <a:solidFill>
                <a:srgbClr val="212529"/>
              </a:solidFill>
              <a:latin typeface="system-ui"/>
            </a:endParaRPr>
          </a:p>
          <a:p>
            <a:pPr marL="228600" indent="-2286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en-US" sz="1100" b="0" i="0" dirty="0">
                <a:solidFill>
                  <a:srgbClr val="212529"/>
                </a:solidFill>
                <a:effectLst/>
                <a:latin typeface="system-ui"/>
              </a:rPr>
              <a:t>“Do what you feel in your heart to be right – for you’ll be criticized anyway.”</a:t>
            </a:r>
          </a:p>
          <a:p>
            <a:pPr marL="228600" indent="-2286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en-US" sz="1100" b="0" i="0" dirty="0">
                <a:solidFill>
                  <a:srgbClr val="212529"/>
                </a:solidFill>
                <a:effectLst/>
                <a:latin typeface="system-ui"/>
              </a:rPr>
              <a:t>“Happiness is not something ready made. It comes from your own actions.”</a:t>
            </a:r>
            <a:endParaRPr lang="en-US" sz="1100" dirty="0">
              <a:solidFill>
                <a:srgbClr val="212529"/>
              </a:solidFill>
              <a:latin typeface="system-ui"/>
            </a:endParaRPr>
          </a:p>
          <a:p>
            <a:pPr marL="228600" indent="-2286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en-US" sz="1100" b="0" i="0" dirty="0">
                <a:solidFill>
                  <a:srgbClr val="212529"/>
                </a:solidFill>
                <a:effectLst/>
                <a:latin typeface="system-ui"/>
              </a:rPr>
              <a:t>“Whatever you are, be a good one.”</a:t>
            </a:r>
            <a:endParaRPr lang="pt-BR" sz="11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3F8E597-35C3-44D0-8B32-CE1A5CF61CB7}"/>
              </a:ext>
            </a:extLst>
          </p:cNvPr>
          <p:cNvSpPr txBox="1"/>
          <p:nvPr/>
        </p:nvSpPr>
        <p:spPr>
          <a:xfrm>
            <a:off x="152400" y="1501792"/>
            <a:ext cx="6553199" cy="76944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1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Simple Present	2. Verb To Be 		3. Past Tense		4. Adjectives</a:t>
            </a:r>
            <a:endParaRPr lang="pt-BR" sz="1100" b="0" strike="noStrike" spc="-1" dirty="0"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44546A"/>
              </a:buClr>
            </a:pPr>
            <a:r>
              <a:rPr lang="en-US" sz="11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5. Articles / There is	6. Plural / Pronouns	7. Future	8. Adverbs / Prepositions</a:t>
            </a:r>
          </a:p>
          <a:p>
            <a:pPr marL="360">
              <a:lnSpc>
                <a:spcPct val="100000"/>
              </a:lnSpc>
              <a:buClr>
                <a:srgbClr val="44546A"/>
              </a:buClr>
            </a:pPr>
            <a:r>
              <a:rPr lang="en-US" sz="11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9. Progressive Tense	10. Modal		11. Comparative / Superlative</a:t>
            </a:r>
            <a:endParaRPr lang="pt-BR" sz="1100" b="0" strike="noStrike" spc="-1" dirty="0"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44546A"/>
              </a:buClr>
            </a:pPr>
            <a:r>
              <a:rPr lang="en-US" sz="11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12. Present Perfect	</a:t>
            </a:r>
            <a:r>
              <a:rPr lang="en-US" sz="1100" spc="-1" dirty="0">
                <a:solidFill>
                  <a:srgbClr val="70AD47"/>
                </a:solidFill>
                <a:latin typeface="Calibri"/>
              </a:rPr>
              <a:t>13.</a:t>
            </a:r>
            <a:r>
              <a:rPr lang="en-US" sz="11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Had Better/ Would rather	14. Although/ Though/ Even though</a:t>
            </a:r>
            <a:endParaRPr lang="pt-BR" sz="1100" b="0" strike="noStrike" spc="-1" dirty="0">
              <a:latin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34CC81B-EF9D-4160-8864-2DFFE7FFC145}"/>
              </a:ext>
            </a:extLst>
          </p:cNvPr>
          <p:cNvSpPr txBox="1"/>
          <p:nvPr/>
        </p:nvSpPr>
        <p:spPr>
          <a:xfrm>
            <a:off x="309087" y="7315757"/>
            <a:ext cx="243368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pt-BR" sz="1100" dirty="0">
                <a:solidFill>
                  <a:srgbClr val="212529"/>
                </a:solidFill>
                <a:latin typeface="system-ui"/>
              </a:rPr>
              <a:t>What is </a:t>
            </a:r>
            <a:r>
              <a:rPr lang="pt-BR" sz="1100" dirty="0" err="1">
                <a:solidFill>
                  <a:srgbClr val="212529"/>
                </a:solidFill>
                <a:latin typeface="system-ui"/>
              </a:rPr>
              <a:t>heaven</a:t>
            </a:r>
            <a:r>
              <a:rPr lang="pt-BR" sz="1100" dirty="0">
                <a:solidFill>
                  <a:srgbClr val="212529"/>
                </a:solidFill>
                <a:latin typeface="system-ui"/>
              </a:rPr>
              <a:t> on heart to you?</a:t>
            </a:r>
          </a:p>
          <a:p>
            <a:pPr marL="228600" indent="-228600"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pt-BR" sz="1100" dirty="0">
                <a:solidFill>
                  <a:srgbClr val="212529"/>
                </a:solidFill>
                <a:latin typeface="system-ui"/>
              </a:rPr>
              <a:t>What are the </a:t>
            </a:r>
            <a:r>
              <a:rPr lang="pt-BR" sz="1100" dirty="0" err="1">
                <a:solidFill>
                  <a:srgbClr val="212529"/>
                </a:solidFill>
                <a:latin typeface="system-ui"/>
              </a:rPr>
              <a:t>dragons</a:t>
            </a:r>
            <a:r>
              <a:rPr lang="pt-BR" sz="1100" dirty="0">
                <a:solidFill>
                  <a:srgbClr val="212529"/>
                </a:solidFill>
                <a:latin typeface="system-ui"/>
              </a:rPr>
              <a:t> of your life?</a:t>
            </a:r>
          </a:p>
          <a:p>
            <a:pPr marL="228600" indent="-228600"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pt-BR" sz="1100" dirty="0">
                <a:solidFill>
                  <a:srgbClr val="212529"/>
                </a:solidFill>
                <a:latin typeface="system-ui"/>
              </a:rPr>
              <a:t>How do you imagine a </a:t>
            </a:r>
            <a:r>
              <a:rPr lang="pt-BR" sz="1100" dirty="0" err="1">
                <a:solidFill>
                  <a:srgbClr val="212529"/>
                </a:solidFill>
                <a:latin typeface="system-ui"/>
              </a:rPr>
              <a:t>good</a:t>
            </a:r>
            <a:r>
              <a:rPr lang="pt-BR" sz="1100" dirty="0">
                <a:solidFill>
                  <a:srgbClr val="212529"/>
                </a:solidFill>
                <a:latin typeface="system-ui"/>
              </a:rPr>
              <a:t> world?</a:t>
            </a:r>
          </a:p>
          <a:p>
            <a:pPr marL="342900" indent="-342900">
              <a:buAutoNum type="arabicParenR"/>
            </a:pPr>
            <a:endParaRPr lang="pt-BR" sz="12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68D45F7-DF6D-4AD9-9CEB-263FB2E83563}"/>
              </a:ext>
            </a:extLst>
          </p:cNvPr>
          <p:cNvSpPr txBox="1"/>
          <p:nvPr/>
        </p:nvSpPr>
        <p:spPr>
          <a:xfrm>
            <a:off x="-6785494" y="1236228"/>
            <a:ext cx="6553199" cy="127727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1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Simple Present	2. Verb To Be 		3. Past Tense		4. Adjectives</a:t>
            </a:r>
            <a:endParaRPr lang="pt-BR" sz="1100" b="0" strike="noStrike" spc="-1" dirty="0"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44546A"/>
              </a:buClr>
            </a:pPr>
            <a:r>
              <a:rPr lang="en-US" sz="11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5. Articles / There is	6. Plural / Pronouns	7. Future	8. Adverbs / Prepositions</a:t>
            </a:r>
          </a:p>
          <a:p>
            <a:pPr marL="360">
              <a:lnSpc>
                <a:spcPct val="100000"/>
              </a:lnSpc>
              <a:buClr>
                <a:srgbClr val="44546A"/>
              </a:buClr>
            </a:pPr>
            <a:r>
              <a:rPr lang="en-US" sz="11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9. Progressive Tense	10. Modal		11. Comparative / Superlative</a:t>
            </a:r>
            <a:endParaRPr lang="pt-BR" sz="1100" b="0" strike="noStrike" spc="-1" dirty="0"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44546A"/>
              </a:buClr>
            </a:pPr>
            <a:r>
              <a:rPr lang="en-US" sz="11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12. Present Perfect	</a:t>
            </a:r>
            <a:r>
              <a:rPr lang="en-US" sz="1100" spc="-1" dirty="0">
                <a:solidFill>
                  <a:srgbClr val="70AD47"/>
                </a:solidFill>
                <a:latin typeface="Calibri"/>
              </a:rPr>
              <a:t>13.</a:t>
            </a:r>
            <a:r>
              <a:rPr lang="en-US" sz="11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Had Better/ Would rather	14. Although/ Though/ Even though</a:t>
            </a:r>
            <a:endParaRPr lang="pt-BR" sz="1100" b="0" strike="noStrike" spc="-1" dirty="0"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70AD47"/>
              </a:buClr>
            </a:pPr>
            <a:r>
              <a:rPr lang="en-US" sz="11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15. Passive Voice	16. Used to/ Be used to / Get used to	17. Unless / As long as</a:t>
            </a:r>
            <a:endParaRPr lang="pt-BR" sz="1100" b="0" strike="noStrike" spc="-1" dirty="0"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70AD47"/>
              </a:buClr>
            </a:pPr>
            <a:r>
              <a:rPr lang="en-US" sz="1100" spc="-1" dirty="0">
                <a:solidFill>
                  <a:srgbClr val="70AD47"/>
                </a:solidFill>
                <a:latin typeface="Calibri"/>
                <a:ea typeface="Calibri"/>
              </a:rPr>
              <a:t>18. </a:t>
            </a:r>
            <a:r>
              <a:rPr lang="en-US" sz="11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So do I / Neither do I	19. If clauses / Tag Questions 	20. Past Perfect	      </a:t>
            </a:r>
          </a:p>
          <a:p>
            <a:pPr marL="360">
              <a:lnSpc>
                <a:spcPct val="100000"/>
              </a:lnSpc>
              <a:buClr>
                <a:srgbClr val="70AD47"/>
              </a:buClr>
            </a:pPr>
            <a:r>
              <a:rPr lang="en-US" sz="11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21. Past Perfect Continuous	22. Future Continuous	23. If and Wish	     24. Reported Speech</a:t>
            </a:r>
            <a:endParaRPr lang="pt-BR" sz="11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5269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11822</TotalTime>
  <Words>2529</Words>
  <Application>Microsoft Office PowerPoint</Application>
  <PresentationFormat>Papel A4 (210 x 297 mm)</PresentationFormat>
  <Paragraphs>338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Symbol</vt:lpstr>
      <vt:lpstr>system-ui</vt:lpstr>
      <vt:lpstr>Times New Roman</vt:lpstr>
      <vt:lpstr>Verdana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573</cp:revision>
  <cp:lastPrinted>2022-05-15T19:39:34Z</cp:lastPrinted>
  <dcterms:created xsi:type="dcterms:W3CDTF">2021-10-15T13:30:39Z</dcterms:created>
  <dcterms:modified xsi:type="dcterms:W3CDTF">2022-05-16T17:22:21Z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