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</p:sldIdLst>
  <p:sldSz cx="6858000" cy="9906000" type="A4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6" userDrawn="1">
          <p15:clr>
            <a:srgbClr val="A4A3A4"/>
          </p15:clr>
        </p15:guide>
        <p15:guide id="2" pos="4224" userDrawn="1">
          <p15:clr>
            <a:srgbClr val="A4A3A4"/>
          </p15:clr>
        </p15:guide>
        <p15:guide id="3" orient="horz" pos="104" userDrawn="1">
          <p15:clr>
            <a:srgbClr val="A4A3A4"/>
          </p15:clr>
        </p15:guide>
        <p15:guide id="4" orient="horz" pos="60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602" y="-228"/>
      </p:cViewPr>
      <p:guideLst>
        <p:guide pos="96"/>
        <p:guide pos="4224"/>
        <p:guide orient="horz" pos="104"/>
        <p:guide orient="horz" pos="60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717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15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160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717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15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600" y="527400"/>
            <a:ext cx="5914800" cy="887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5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8E04F52-51C7-493A-B145-8288B78CDA01}" type="datetime">
              <a:rPr lang="pt-BR" sz="900" b="0" strike="noStrike" spc="-1">
                <a:solidFill>
                  <a:srgbClr val="8B8B8B"/>
                </a:solidFill>
                <a:latin typeface="Calibri"/>
              </a:rPr>
              <a:t>15/05/2022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860B8A4-10D3-48D1-AD78-A669CAF0B043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2EA3FD88-CD31-4720-8C07-B5BDA9A42C35}"/>
              </a:ext>
            </a:extLst>
          </p:cNvPr>
          <p:cNvSpPr/>
          <p:nvPr/>
        </p:nvSpPr>
        <p:spPr>
          <a:xfrm>
            <a:off x="152400" y="9391737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1 - 9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14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F6E5362-84CA-425F-8125-CA35767F22F4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2E0E828-CFCF-454B-B06A-C80E6DBBC2BB}"/>
              </a:ext>
            </a:extLst>
          </p:cNvPr>
          <p:cNvSpPr/>
          <p:nvPr/>
        </p:nvSpPr>
        <p:spPr>
          <a:xfrm>
            <a:off x="267316" y="1030860"/>
            <a:ext cx="969820" cy="28644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44C91EB-AA2F-4C97-9331-942B904FD4EF}"/>
              </a:ext>
            </a:extLst>
          </p:cNvPr>
          <p:cNvSpPr txBox="1"/>
          <p:nvPr/>
        </p:nvSpPr>
        <p:spPr>
          <a:xfrm>
            <a:off x="342817" y="1037950"/>
            <a:ext cx="894319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RESUMO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5CCB3E1-24AA-4E28-AEC2-8A78939FBC45}"/>
              </a:ext>
            </a:extLst>
          </p:cNvPr>
          <p:cNvSpPr txBox="1"/>
          <p:nvPr/>
        </p:nvSpPr>
        <p:spPr>
          <a:xfrm>
            <a:off x="3751026" y="690252"/>
            <a:ext cx="25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Although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though,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though</a:t>
            </a:r>
          </a:p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Despite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In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spite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</a:t>
            </a: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6121D4C6-12E6-4AF8-8F0B-3614E2541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553" y="934701"/>
            <a:ext cx="536548" cy="536548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9C759F78-48C1-40E9-B552-841D7948A14B}"/>
              </a:ext>
            </a:extLst>
          </p:cNvPr>
          <p:cNvSpPr txBox="1"/>
          <p:nvPr/>
        </p:nvSpPr>
        <p:spPr>
          <a:xfrm>
            <a:off x="423414" y="1545483"/>
            <a:ext cx="5742099" cy="57560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“</a:t>
            </a:r>
            <a:r>
              <a:rPr lang="pt-BR" sz="1200" b="1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although</a:t>
            </a:r>
            <a:r>
              <a:rPr lang="pt-BR" sz="1200" b="1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“, “though” e “</a:t>
            </a:r>
            <a:r>
              <a:rPr lang="pt-BR" sz="1200" b="1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even</a:t>
            </a:r>
            <a:r>
              <a:rPr lang="pt-BR" sz="1200" b="1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though” significam a mesma coisa: “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embora, apesar de“. 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E6560BE-76C7-4645-97D1-2104158C9DEA}"/>
              </a:ext>
            </a:extLst>
          </p:cNvPr>
          <p:cNvSpPr txBox="1"/>
          <p:nvPr/>
        </p:nvSpPr>
        <p:spPr>
          <a:xfrm>
            <a:off x="423414" y="2305586"/>
            <a:ext cx="5762846" cy="88107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Although</a:t>
            </a:r>
            <a:r>
              <a:rPr lang="pt-BR" sz="1200" b="1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- </a:t>
            </a:r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contextos formais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Though - </a:t>
            </a:r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informais </a:t>
            </a:r>
          </a:p>
          <a:p>
            <a:pPr>
              <a:spcAft>
                <a:spcPts val="800"/>
              </a:spcAft>
            </a:pPr>
            <a:r>
              <a:rPr lang="pt-BR" sz="1200" b="1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Even though - </a:t>
            </a:r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dar mais ênfase ao que está sendo dito ou escrito. 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1933C2CC-FEEC-4F66-B57B-DFE311B420E0}"/>
              </a:ext>
            </a:extLst>
          </p:cNvPr>
          <p:cNvSpPr txBox="1"/>
          <p:nvPr/>
        </p:nvSpPr>
        <p:spPr>
          <a:xfrm>
            <a:off x="423414" y="3359515"/>
            <a:ext cx="5762846" cy="83099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ESTRUTURA:</a:t>
            </a:r>
          </a:p>
          <a:p>
            <a:r>
              <a:rPr lang="pt-BR" sz="1200" b="1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Depois de </a:t>
            </a:r>
            <a:r>
              <a:rPr lang="pt-BR" sz="1200" b="1" dirty="0" err="1">
                <a:solidFill>
                  <a:schemeClr val="accent2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Although</a:t>
            </a:r>
            <a:r>
              <a:rPr lang="pt-BR" sz="1200" b="1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, usamos:  </a:t>
            </a:r>
            <a:r>
              <a:rPr lang="pt-BR" sz="1200" b="1" dirty="0" err="1">
                <a:solidFill>
                  <a:schemeClr val="accent2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subject</a:t>
            </a:r>
            <a:r>
              <a:rPr lang="pt-BR" sz="1200" b="1" dirty="0">
                <a:solidFill>
                  <a:schemeClr val="accent2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+ </a:t>
            </a:r>
            <a:r>
              <a:rPr lang="pt-BR" sz="1200" b="1" dirty="0" err="1">
                <a:solidFill>
                  <a:schemeClr val="accent2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verb</a:t>
            </a:r>
            <a:r>
              <a:rPr lang="pt-BR" sz="1200" b="1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pt-BR" sz="1200" dirty="0" err="1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Although</a:t>
            </a:r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it </a:t>
            </a:r>
            <a:r>
              <a:rPr lang="pt-BR" sz="1200" dirty="0" err="1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rained</a:t>
            </a:r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a 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lot, they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had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time. 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Apesar de ter chovido muito, eles se divertiram.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D3919DF-16DF-4B68-9118-F8A89F3CB874}"/>
              </a:ext>
            </a:extLst>
          </p:cNvPr>
          <p:cNvSpPr txBox="1"/>
          <p:nvPr/>
        </p:nvSpPr>
        <p:spPr>
          <a:xfrm>
            <a:off x="433787" y="4370492"/>
            <a:ext cx="5762846" cy="83099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44546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inglês falado, muitas vezes usamos though no final de uma frase, contrastando duas frases.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words are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happy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Look at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face </a:t>
            </a:r>
            <a:r>
              <a:rPr lang="pt-BR" sz="1200" b="1" dirty="0">
                <a:solidFill>
                  <a:srgbClr val="44546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though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Suas palavras são felizes. Mas olhe para o rosto dela.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74AA3B3F-8BB0-407A-8227-5DADD1D5829B}"/>
              </a:ext>
            </a:extLst>
          </p:cNvPr>
          <p:cNvSpPr txBox="1"/>
          <p:nvPr/>
        </p:nvSpPr>
        <p:spPr>
          <a:xfrm>
            <a:off x="430668" y="5399577"/>
            <a:ext cx="5755592" cy="120032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44546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 + Though = ênfase extra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English is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tough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12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Learning with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TrainUp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easy </a:t>
            </a:r>
            <a:r>
              <a:rPr lang="pt-BR" sz="12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though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Inglês é difícil, MAS aprender com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TrainUp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fácil.</a:t>
            </a:r>
            <a:endParaRPr lang="pt-BR" sz="1200" dirty="0">
              <a:solidFill>
                <a:srgbClr val="000000"/>
              </a:solidFill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hate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onions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12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this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onion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snack is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pretty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2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though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Eu odeio cebolas, mas esse lanche de cebola é muito bom.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72AC2890-307C-4282-B965-F938FBE83DB9}"/>
              </a:ext>
            </a:extLst>
          </p:cNvPr>
          <p:cNvSpPr txBox="1"/>
          <p:nvPr/>
        </p:nvSpPr>
        <p:spPr>
          <a:xfrm>
            <a:off x="441042" y="6801997"/>
            <a:ext cx="5755591" cy="64633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err="1">
                <a:solidFill>
                  <a:srgbClr val="44546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Although</a:t>
            </a:r>
            <a:r>
              <a:rPr lang="pt-BR" sz="1200" b="1" dirty="0">
                <a:solidFill>
                  <a:srgbClr val="44546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 Because 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went out </a:t>
            </a:r>
            <a:r>
              <a:rPr lang="pt-BR" sz="1200" b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although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raining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heavily</a:t>
            </a:r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Saímos embora estivesse chovendo muito.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DF2C567D-0313-4ACC-95D5-9313F1FFE30B}"/>
              </a:ext>
            </a:extLst>
          </p:cNvPr>
          <p:cNvSpPr txBox="1"/>
          <p:nvPr/>
        </p:nvSpPr>
        <p:spPr>
          <a:xfrm>
            <a:off x="430670" y="7611182"/>
            <a:ext cx="5755590" cy="138499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pt-BR" sz="1200" b="1" dirty="0" err="1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spite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</a:t>
            </a:r>
            <a:r>
              <a:rPr lang="pt-BR" sz="1200" dirty="0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>
                <a:solidFill>
                  <a:srgbClr val="44546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apesar de 	</a:t>
            </a:r>
          </a:p>
          <a:p>
            <a:r>
              <a:rPr lang="pt-BR" sz="1200" b="1" dirty="0" err="1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Despite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>
                <a:solidFill>
                  <a:srgbClr val="44546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apesar</a:t>
            </a:r>
          </a:p>
          <a:p>
            <a:r>
              <a:rPr lang="pt-BR" sz="1200" dirty="0">
                <a:solidFill>
                  <a:srgbClr val="44546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Usado para expressar um contraste entre duas coisas. </a:t>
            </a:r>
          </a:p>
          <a:p>
            <a:r>
              <a:rPr lang="pt-BR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Depois de apesar de (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in </a:t>
            </a:r>
            <a:r>
              <a:rPr lang="pt-BR" sz="1200" b="1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spite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of</a:t>
            </a:r>
            <a:r>
              <a:rPr lang="pt-BR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) ou apesar (</a:t>
            </a:r>
            <a:r>
              <a:rPr lang="pt-BR" sz="1200" b="1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despite</a:t>
            </a:r>
            <a:r>
              <a:rPr lang="pt-BR" sz="1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), usamos um 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substantivo, um pronome (isto/aquilo/o que etc.) ou -</a:t>
            </a:r>
            <a:r>
              <a:rPr lang="pt-BR" sz="1200" b="1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ing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76509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12236</TotalTime>
  <Words>277</Words>
  <Application>Microsoft Office PowerPoint</Application>
  <PresentationFormat>Papel A4 (210 x 297 mm)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Symbol</vt:lpstr>
      <vt:lpstr>Times New Roman</vt:lpstr>
      <vt:lpstr>Wingdings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Conta da Microsoft</dc:creator>
  <dc:description/>
  <cp:lastModifiedBy>fernando ribeiro</cp:lastModifiedBy>
  <cp:revision>569</cp:revision>
  <cp:lastPrinted>2022-05-15T19:39:34Z</cp:lastPrinted>
  <dcterms:created xsi:type="dcterms:W3CDTF">2021-10-15T13:30:39Z</dcterms:created>
  <dcterms:modified xsi:type="dcterms:W3CDTF">2022-05-16T11:08:28Z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