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9" r:id="rId4"/>
    <p:sldId id="270" r:id="rId5"/>
    <p:sldId id="261" r:id="rId6"/>
    <p:sldId id="271" r:id="rId7"/>
    <p:sldId id="273" r:id="rId8"/>
    <p:sldId id="264" r:id="rId9"/>
    <p:sldId id="265" r:id="rId10"/>
    <p:sldId id="272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80" y="6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3:31.0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85,'10'-5,"13"-2,14-4,4-1,1 2,-2-3,-3 2,3 2,-6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1.6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2.25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3.42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0,'420'0,"-446"3,-1 1,1 1,0 1,-42 17,48-16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7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15/05/2022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52400" y="9391737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342817" y="1037950"/>
            <a:ext cx="89431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53" y="934701"/>
            <a:ext cx="536548" cy="53654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C759F78-48C1-40E9-B552-841D7948A14B}"/>
              </a:ext>
            </a:extLst>
          </p:cNvPr>
          <p:cNvSpPr txBox="1"/>
          <p:nvPr/>
        </p:nvSpPr>
        <p:spPr>
          <a:xfrm>
            <a:off x="423414" y="1545483"/>
            <a:ext cx="5742099" cy="5756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“, “though” e 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though” significam a mesma coisa: 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embora, apesar de“. 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6560BE-76C7-4645-97D1-2104158C9DEA}"/>
              </a:ext>
            </a:extLst>
          </p:cNvPr>
          <p:cNvSpPr txBox="1"/>
          <p:nvPr/>
        </p:nvSpPr>
        <p:spPr>
          <a:xfrm>
            <a:off x="423414" y="2305586"/>
            <a:ext cx="5762846" cy="8810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contextos formais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informais </a:t>
            </a:r>
          </a:p>
          <a:p>
            <a:pPr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dar mais ênfase ao que está sendo dito ou escrito. 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33C2CC-FEEC-4F66-B57B-DFE311B420E0}"/>
              </a:ext>
            </a:extLst>
          </p:cNvPr>
          <p:cNvSpPr txBox="1"/>
          <p:nvPr/>
        </p:nvSpPr>
        <p:spPr>
          <a:xfrm>
            <a:off x="423414" y="3359515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ESTRUTURA:</a:t>
            </a:r>
          </a:p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usamos: 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subject</a:t>
            </a:r>
            <a:r>
              <a:rPr lang="pt-BR" sz="1200" b="1" dirty="0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+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verb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rained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lot, they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ter chovido muito, eles se divertiram.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D3919DF-16DF-4B68-9118-F8A89F3CB874}"/>
              </a:ext>
            </a:extLst>
          </p:cNvPr>
          <p:cNvSpPr txBox="1"/>
          <p:nvPr/>
        </p:nvSpPr>
        <p:spPr>
          <a:xfrm>
            <a:off x="433787" y="4370492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inglês falado, muitas vezes usamos though no final de uma frase, contrastando duas frases.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 are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Look at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palavras são felizes. Mas olhe para o rosto dela.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4AA3B3F-8BB0-407A-8227-5DADD1D5829B}"/>
              </a:ext>
            </a:extLst>
          </p:cNvPr>
          <p:cNvSpPr txBox="1"/>
          <p:nvPr/>
        </p:nvSpPr>
        <p:spPr>
          <a:xfrm>
            <a:off x="430668" y="5399577"/>
            <a:ext cx="5755592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+ Though = ênfase extra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with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easy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Inglês é difícil, MAS aprender com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fácil.</a:t>
            </a: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snack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pretty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Eu odeio cebolas, mas esse lanche de cebola é muito bom.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2AC2890-307C-4282-B965-F938FBE83DB9}"/>
              </a:ext>
            </a:extLst>
          </p:cNvPr>
          <p:cNvSpPr txBox="1"/>
          <p:nvPr/>
        </p:nvSpPr>
        <p:spPr>
          <a:xfrm>
            <a:off x="441042" y="6801997"/>
            <a:ext cx="5755591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Because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went out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raining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heavily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Saímos embora estivesse chovendo muito.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F2C567D-0313-4ACC-95D5-9313F1FFE30B}"/>
              </a:ext>
            </a:extLst>
          </p:cNvPr>
          <p:cNvSpPr txBox="1"/>
          <p:nvPr/>
        </p:nvSpPr>
        <p:spPr>
          <a:xfrm>
            <a:off x="430670" y="7611182"/>
            <a:ext cx="5755590" cy="13849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	</a:t>
            </a:r>
          </a:p>
          <a:p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</a:p>
          <a:p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Usado para expressar um contraste entre duas coisas. </a:t>
            </a:r>
          </a:p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apesar de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 ou apesar (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), usamos um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substantivo, um pronome (isto/aquilo/o que etc.) ou -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ing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221574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434141" y="928874"/>
            <a:ext cx="206729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MOTIVATIONAL QUOTES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8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29F75ED-F512-4D6A-992D-A21C88A10578}"/>
                  </a:ext>
                </a:extLst>
              </p14:cNvPr>
              <p14:cNvContentPartPr/>
              <p14:nvPr/>
            </p14:nvContentPartPr>
            <p14:xfrm>
              <a:off x="3540232" y="7390674"/>
              <a:ext cx="109800" cy="30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29F75ED-F512-4D6A-992D-A21C88A10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592" y="7373034"/>
                <a:ext cx="1454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14:cNvPr>
              <p14:cNvContentPartPr/>
              <p14:nvPr/>
            </p14:nvContentPartPr>
            <p14:xfrm>
              <a:off x="2138133" y="790498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5493" y="784198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E2399C4-9975-4F66-8486-FDD7D65A88C2}"/>
              </a:ext>
            </a:extLst>
          </p:cNvPr>
          <p:cNvGrpSpPr/>
          <p:nvPr/>
        </p:nvGrpSpPr>
        <p:grpSpPr>
          <a:xfrm>
            <a:off x="3524493" y="7395945"/>
            <a:ext cx="151560" cy="25200"/>
            <a:chOff x="3524493" y="7395945"/>
            <a:chExt cx="15156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DC46822-C9AE-4471-8F68-226E7EA3BFB9}"/>
                    </a:ext>
                  </a:extLst>
                </p14:cNvPr>
                <p14:cNvContentPartPr/>
                <p14:nvPr/>
              </p14:nvContentPartPr>
              <p14:xfrm>
                <a:off x="3605493" y="7395945"/>
                <a:ext cx="36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DC46822-C9AE-4471-8F68-226E7EA3BF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2853" y="73329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6FDBC29-F474-44AB-AD4A-578DBF8B7F9E}"/>
                    </a:ext>
                  </a:extLst>
                </p14:cNvPr>
                <p14:cNvContentPartPr/>
                <p14:nvPr/>
              </p14:nvContentPartPr>
              <p14:xfrm>
                <a:off x="3524493" y="7403505"/>
                <a:ext cx="151560" cy="1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6FDBC29-F474-44AB-AD4A-578DBF8B7F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1853" y="7340505"/>
                  <a:ext cx="27720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14:cNvPr>
              <p14:cNvContentPartPr/>
              <p14:nvPr/>
            </p14:nvContentPartPr>
            <p14:xfrm>
              <a:off x="5589453" y="7344465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6813" y="728146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41D64F3-65CD-4499-9ED4-88A67084C39B}"/>
              </a:ext>
            </a:extLst>
          </p:cNvPr>
          <p:cNvGrpSpPr/>
          <p:nvPr/>
        </p:nvGrpSpPr>
        <p:grpSpPr>
          <a:xfrm>
            <a:off x="434141" y="4584638"/>
            <a:ext cx="1013437" cy="790406"/>
            <a:chOff x="1498360" y="7200015"/>
            <a:chExt cx="1013437" cy="790406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2587169-85DE-4332-8E68-1C9C7AB44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312" t="9698" r="82355" b="78045"/>
            <a:stretch/>
          </p:blipFill>
          <p:spPr>
            <a:xfrm>
              <a:off x="1498360" y="7200015"/>
              <a:ext cx="1013437" cy="790406"/>
            </a:xfrm>
            <a:prstGeom prst="rect">
              <a:avLst/>
            </a:prstGeom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9A3FCC1-7774-47A2-9817-05C236F20A07}"/>
                </a:ext>
              </a:extLst>
            </p:cNvPr>
            <p:cNvSpPr/>
            <p:nvPr/>
          </p:nvSpPr>
          <p:spPr>
            <a:xfrm>
              <a:off x="1726170" y="7323144"/>
              <a:ext cx="682536" cy="5997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5980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353946" y="1546514"/>
            <a:ext cx="6134780" cy="58169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2F549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r>
              <a:rPr lang="pt-BR" sz="1200" b="1" dirty="0" err="1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lthough</a:t>
            </a:r>
            <a:r>
              <a:rPr lang="pt-BR" sz="1200" b="1" dirty="0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b="1" dirty="0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even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though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200" dirty="0">
              <a:solidFill>
                <a:srgbClr val="44546A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necessary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qualifications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me candidatei ao emprego, embora tivesse as qualificações necessárias.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up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this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it’s the weekend.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Acordei cedo esta manhã, embora seja o fim de semana.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street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map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lost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eu tivesse um mapa de ruas, me perdi.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John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pass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test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studied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não passou no teste, embora tenha estudado muito.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house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not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empty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gone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casa não estava vazia embora eu tivesse ido embora.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wouldn't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go so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far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as to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call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gorgeous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era bonito, embora ela não fosse tão longe a ponto de chamá-lo de lindo.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tried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nothing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ele se esforçasse, nada mudou.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phone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woke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me up,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it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wasn't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loud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telefone me acordou, embora não fosse muito alto.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 though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apologized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I'm still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furious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 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que ele tenha se desculpado, eu ainda estou furiosa.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 though</a:t>
            </a: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apologized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I'm still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furious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 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que ele tenha se desculpado, eu ainda estou furiosa.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A3CF702-24FC-48DD-8EBB-13B98CBD2EB5}"/>
              </a:ext>
            </a:extLst>
          </p:cNvPr>
          <p:cNvSpPr txBox="1"/>
          <p:nvPr/>
        </p:nvSpPr>
        <p:spPr>
          <a:xfrm>
            <a:off x="369274" y="7449239"/>
            <a:ext cx="611945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Though no final de uma frase</a:t>
            </a:r>
            <a:endParaRPr lang="pt-BR" sz="1200" dirty="0">
              <a:solidFill>
                <a:srgbClr val="C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 are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Look at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palavras são felizes. Mas olhe para o rosto dela.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Learning with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easy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Inglês é difícil. Aprender com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fácil.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online is great. My time is limited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Aprender online é ótimo. Mas meu tempo é limitado.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361610" y="3077027"/>
            <a:ext cx="6134780" cy="52629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of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= apesar de </a:t>
            </a:r>
          </a:p>
          <a:p>
            <a:endParaRPr lang="pt-BR" sz="1200" dirty="0">
              <a:solidFill>
                <a:srgbClr val="44546A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rain, we had a good time.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chuva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nos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divertimos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She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wasn’t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well, but 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this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continued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working.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Ela não estava bem, mas apesar disso continuou trabalhando.</a:t>
            </a: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what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said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yesterday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I still love you.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do que eu disse ontem, eu ainda te amo.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They went out </a:t>
            </a: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rain.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Eles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saíram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chuva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house will certainly sell </a:t>
            </a: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fact that it’s overpriced.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 casa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certamente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venderá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fato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estar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superfaturada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fack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that Mark helps to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poor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isn’t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rich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do fato de que Mark ajuda os pobres, ele não é 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fog, planes are still landing.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da neblina, os aviões ainda estão pousando.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helped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them 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difficulties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Eles os ajudaram apesar das dificuldades.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all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cooking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shows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I’ve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watched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I’m still no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good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in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kitchen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de todos os programas de culinária que assisti, ainda não sou bom na cozinha.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B2D712-3326-4E51-B40F-C21D8C6395A9}"/>
              </a:ext>
            </a:extLst>
          </p:cNvPr>
          <p:cNvSpPr txBox="1"/>
          <p:nvPr/>
        </p:nvSpPr>
        <p:spPr>
          <a:xfrm>
            <a:off x="348468" y="1695178"/>
            <a:ext cx="6131325" cy="1131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=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</a:p>
          <a:p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(that)</a:t>
            </a:r>
            <a:r>
              <a:rPr lang="pt-BR" sz="1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necessary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qualifications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/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(that)</a:t>
            </a:r>
            <a:endParaRPr lang="pt-BR" sz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me candidatei ao emprego apesar de ter as qualificações necessárias.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413562" y="1590824"/>
            <a:ext cx="6134780" cy="470898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= apesar</a:t>
            </a:r>
          </a:p>
          <a:p>
            <a:endParaRPr lang="pt-BR" sz="1200" b="1" dirty="0">
              <a:solidFill>
                <a:srgbClr val="44546A"/>
              </a:solidFill>
              <a:latin typeface="Segoe UI" panose="020B0502040204020203" pitchFamily="34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fear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wrapped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arms around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Passei em todos os meus exames, apesar de nunca ter estudado.</a:t>
            </a:r>
          </a:p>
          <a:p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passed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all of my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exams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fact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that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never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studied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seu medo, ela colocou os braços ao redor dele.</a:t>
            </a:r>
          </a:p>
          <a:p>
            <a:endParaRPr lang="pt-BR" sz="1200" dirty="0">
              <a:solidFill>
                <a:srgbClr val="44546A"/>
              </a:solidFill>
              <a:latin typeface="Segoe UI" panose="020B0502040204020203" pitchFamily="34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love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faults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 </a:t>
            </a:r>
          </a:p>
          <a:p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Eu o amo apesar de seus defeitos.</a:t>
            </a:r>
          </a:p>
          <a:p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young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men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said that they would do it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all of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difficulties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Os jovens disseram que o fariam apesar de todas as dificuldades.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being a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millionaire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lives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in a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small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ﬂat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ser milionária, ela mora em um apartamento muito pequeno.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exhaustion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tries to help us.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sua exaustão, ela tenta nos ajudar.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young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age,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did a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good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job.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sua pouca idade, ela fez um trabalho muito bom.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the cool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day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don’t want to go out.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do dia frio, ele não quer sair.</a:t>
            </a: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9DFB7-A3E6-43FC-B2CC-FA719268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0" t="33014" r="8463" b="17431"/>
          <a:stretch/>
        </p:blipFill>
        <p:spPr>
          <a:xfrm>
            <a:off x="470497" y="1541757"/>
            <a:ext cx="5458752" cy="1910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E69E39-1A25-4045-87F8-2C031ED49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0" t="26315" r="8462" b="14574"/>
          <a:stretch/>
        </p:blipFill>
        <p:spPr>
          <a:xfrm>
            <a:off x="334019" y="3638550"/>
            <a:ext cx="5595230" cy="22791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0EF949-3BF7-4F34-B455-DF82CCDB8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1" t="36102" r="8961" b="17035"/>
          <a:stretch/>
        </p:blipFill>
        <p:spPr>
          <a:xfrm>
            <a:off x="470497" y="6138560"/>
            <a:ext cx="5458752" cy="180690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B6402A-01B0-45A6-ACAA-F1D4E69E3F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58" t="50445" r="8904" b="24980"/>
          <a:stretch/>
        </p:blipFill>
        <p:spPr>
          <a:xfrm>
            <a:off x="334019" y="8041440"/>
            <a:ext cx="5660492" cy="94754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92069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288191" y="1026021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2AE83-5737-44A7-A3C9-FB78E757E8F5}"/>
              </a:ext>
            </a:extLst>
          </p:cNvPr>
          <p:cNvSpPr txBox="1"/>
          <p:nvPr/>
        </p:nvSpPr>
        <p:spPr>
          <a:xfrm>
            <a:off x="406765" y="1004737"/>
            <a:ext cx="111019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CEF775-2839-4ECA-8329-C063AD1C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941FF1-D940-4675-ABE9-6CAD3877A3A8}"/>
              </a:ext>
            </a:extLst>
          </p:cNvPr>
          <p:cNvSpPr txBox="1"/>
          <p:nvPr/>
        </p:nvSpPr>
        <p:spPr>
          <a:xfrm>
            <a:off x="256637" y="1611411"/>
            <a:ext cx="2954573" cy="68788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09. Can – poder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She </a:t>
            </a:r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speak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Chinese. (</a:t>
            </a:r>
            <a:r>
              <a:rPr lang="pt-B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capacidade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happen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with anyone. (</a:t>
            </a:r>
            <a:r>
              <a:rPr lang="en-US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possibilidade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play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outside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pt-B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Permissão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I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talk to the director? (</a:t>
            </a:r>
            <a:r>
              <a:rPr lang="en-US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Pedido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Exercise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help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reduce stress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verdade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If you want, we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can drink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something.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sugestão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Choose – escolher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academic career.</a:t>
            </a: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 need to 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choose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Is he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choose</a:t>
            </a:r>
            <a:r>
              <a:rPr lang="en-US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right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hope you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choose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different path.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She </a:t>
            </a:r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has chosen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this color for the party.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cannot 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choose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wait.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Clean – limpar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yesterday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late all the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going to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on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will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have just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You can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whenever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you want.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Close – fechar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yesterday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late all the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going to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on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will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have just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You can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whenever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you want.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24961-9096-4367-81E9-D4784189A1E4}"/>
              </a:ext>
            </a:extLst>
          </p:cNvPr>
          <p:cNvSpPr txBox="1"/>
          <p:nvPr/>
        </p:nvSpPr>
        <p:spPr>
          <a:xfrm>
            <a:off x="3410983" y="1611411"/>
            <a:ext cx="3126296" cy="6924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Come – vir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Cook – cozinhar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academic career.</a:t>
            </a: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 need to 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choose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Is he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</a:t>
            </a:r>
            <a:r>
              <a:rPr lang="en-US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choose right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hope you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choose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different path.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She </a:t>
            </a:r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has chosen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this color for the party.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cannot 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choose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wait.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 Cry – chorar, gritar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yesterday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late all the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going to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on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will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have just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You can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whenever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you want.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cortar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yesterday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late all the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going to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on time.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will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 have just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arrived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You can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arrive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whenever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you want.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________________________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his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OBS:  Crie novas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(find by chance)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encontrar por acaso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Perhaps I shall come across him in France.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Talvez eu o encontre na França.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into 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obtain from someone after their death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obter de alguém após sua morte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My father has just </a:t>
            </a:r>
            <a:r>
              <a:rPr lang="en-US" sz="1200" b="1" i="0" u="none" strike="noStrike" dirty="0">
                <a:solidFill>
                  <a:srgbClr val="212529"/>
                </a:solidFill>
                <a:effectLst/>
                <a:latin typeface="system-ui"/>
              </a:rPr>
              <a:t>come into 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fortune in diamonds.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Meu pai acaba de ganhar uma fortuna em diamantes.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round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change one's position or opinion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mudar de posição ou opinião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Come round tonight and we'll watch a video.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Venha hoje à noite e vamos assistir a um vídeo.</a:t>
            </a: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up with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think of and suggest an idea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pensar e sugerir uma ideia</a:t>
            </a:r>
          </a:p>
          <a:p>
            <a:pPr algn="l"/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We're having a meeting to try to come up with ideas for fund-raising.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Estamos fazendo uma reunião para tentarmos ter ideias para angariar fundos.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67BD1F-8B24-482F-9459-5779DDDD5D6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61D73B-604C-4540-89F7-04D5C186325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70A2C-FFB1-4C64-B362-07ACBAC4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7" y="855721"/>
            <a:ext cx="424583" cy="4245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73E81E2-CD2C-4093-B5B0-FB95E4BBD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51" y="1641886"/>
            <a:ext cx="581829" cy="581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092649-8BE3-45F5-B63C-AF2011C1D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9" y="3853128"/>
            <a:ext cx="58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11256</TotalTime>
  <Words>2218</Words>
  <Application>Microsoft Office PowerPoint</Application>
  <PresentationFormat>Papel A4 (210 x 297 mm)</PresentationFormat>
  <Paragraphs>349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543</cp:revision>
  <cp:lastPrinted>2022-05-14T12:44:22Z</cp:lastPrinted>
  <dcterms:created xsi:type="dcterms:W3CDTF">2021-10-15T13:30:39Z</dcterms:created>
  <dcterms:modified xsi:type="dcterms:W3CDTF">2022-05-15T18:43:46Z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