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6" r:id="rId5"/>
    <p:sldId id="261" r:id="rId6"/>
    <p:sldId id="259" r:id="rId7"/>
    <p:sldId id="258" r:id="rId8"/>
    <p:sldId id="260" r:id="rId9"/>
    <p:sldId id="263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3D2F3-29C1-9249-9001-684A808C643F}" v="20" dt="2024-06-27T20:45:42.538"/>
    <p1510:client id="{3C16CFA8-1EAA-E8C9-89F3-1956726EC0F4}" v="14" dt="2024-06-27T21:17:4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9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2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A0AC4-56CF-6B6D-56BC-E9B205D39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670"/>
            <a:ext cx="7739743" cy="1780313"/>
          </a:xfrm>
        </p:spPr>
        <p:txBody>
          <a:bodyPr>
            <a:normAutofit/>
          </a:bodyPr>
          <a:lstStyle/>
          <a:p>
            <a:r>
              <a:rPr lang="pt-BR"/>
              <a:t>IX – Feira de Soluções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D4A23-FAD8-0CB7-D81B-EB375F858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76" y="3322755"/>
            <a:ext cx="7598267" cy="527289"/>
          </a:xfrm>
        </p:spPr>
        <p:txBody>
          <a:bodyPr>
            <a:normAutofit/>
          </a:bodyPr>
          <a:lstStyle/>
          <a:p>
            <a:r>
              <a:rPr lang="pt-BR"/>
              <a:t>Apoio à gestão de um fabricante de doces </a:t>
            </a:r>
          </a:p>
        </p:txBody>
      </p:sp>
      <p:pic>
        <p:nvPicPr>
          <p:cNvPr id="4" name="Picture 3" descr="Quebra-cabeças em figuras de plástico">
            <a:extLst>
              <a:ext uri="{FF2B5EF4-FFF2-40B4-BE49-F238E27FC236}">
                <a16:creationId xmlns:a16="http://schemas.microsoft.com/office/drawing/2014/main" id="{16A21EB2-0618-6505-93C6-B416CA557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35AF31D5-A652-7D43-EE8D-F3E915B760CB}"/>
              </a:ext>
            </a:extLst>
          </p:cNvPr>
          <p:cNvSpPr txBox="1">
            <a:spLocks/>
          </p:cNvSpPr>
          <p:nvPr/>
        </p:nvSpPr>
        <p:spPr>
          <a:xfrm>
            <a:off x="2156365" y="4617429"/>
            <a:ext cx="6770952" cy="6225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/>
              <a:t>NEW CONCEPT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52B3C1-A5C3-FC7B-F4F7-7420468F8A0F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8" name="Conector Fora de Página 7">
              <a:extLst>
                <a:ext uri="{FF2B5EF4-FFF2-40B4-BE49-F238E27FC236}">
                  <a16:creationId xmlns:a16="http://schemas.microsoft.com/office/drawing/2014/main" id="{92A152FF-F81B-13F9-A942-9274334CC5FA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58D5E21E-8534-006D-F127-90B04F8B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3634FE44-B990-42FD-9B2D-FFF0245817A4}"/>
              </a:ext>
            </a:extLst>
          </p:cNvPr>
          <p:cNvSpPr txBox="1">
            <a:spLocks/>
          </p:cNvSpPr>
          <p:nvPr/>
        </p:nvSpPr>
        <p:spPr>
          <a:xfrm>
            <a:off x="125565" y="5998280"/>
            <a:ext cx="7081480" cy="6225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BR" sz="2400"/>
              <a:t>Parceiro acadêmico:</a:t>
            </a:r>
            <a:endParaRPr lang="pt-BR" sz="240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sz="2400"/>
              <a:t>C</a:t>
            </a:r>
            <a:r>
              <a:rPr lang="en-BR" sz="2400"/>
              <a:t>liente interno</a:t>
            </a:r>
            <a:r>
              <a:rPr lang="pt-BR" sz="2400"/>
              <a:t> – Prof. Newton </a:t>
            </a:r>
            <a:r>
              <a:rPr lang="pt-BR" sz="2400" err="1"/>
              <a:t>Eizo</a:t>
            </a:r>
            <a:r>
              <a:rPr lang="pt-BR" sz="2400"/>
              <a:t> Yamada</a:t>
            </a:r>
            <a:endParaRPr lang="en-BR" sz="240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4BA5380-6F91-30FC-867F-26B2CCCE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A9C6137-E922-30A5-F4E8-0EC86F1E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D01984-FAB3-B4A9-F3C8-94E9F5620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7" y="4038387"/>
            <a:ext cx="1823190" cy="18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354618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err="1"/>
              <a:t>Integrantes</a:t>
            </a:r>
            <a:endParaRPr lang="en-US" sz="5600" b="1" spc="-1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BF86C7-3ED2-24BC-6052-37A115F80B09}"/>
              </a:ext>
            </a:extLst>
          </p:cNvPr>
          <p:cNvSpPr txBox="1"/>
          <p:nvPr/>
        </p:nvSpPr>
        <p:spPr>
          <a:xfrm>
            <a:off x="1098063" y="3175381"/>
            <a:ext cx="17574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err="1"/>
              <a:t>Product</a:t>
            </a:r>
            <a:r>
              <a:rPr lang="pt-BR" sz="1600"/>
              <a:t> </a:t>
            </a:r>
            <a:r>
              <a:rPr lang="pt-BR" sz="1600" err="1"/>
              <a:t>Owner</a:t>
            </a:r>
            <a:endParaRPr lang="pt-BR" sz="1600"/>
          </a:p>
          <a:p>
            <a:pPr algn="ctr"/>
            <a:r>
              <a:rPr lang="pt-BR" sz="1600"/>
              <a:t>Rebecca Ribeiro </a:t>
            </a:r>
          </a:p>
          <a:p>
            <a:pPr algn="ctr"/>
            <a:r>
              <a:rPr lang="pt-BR" sz="1600"/>
              <a:t>Campos</a:t>
            </a:r>
          </a:p>
        </p:txBody>
      </p:sp>
      <p:pic>
        <p:nvPicPr>
          <p:cNvPr id="12" name="Picture 3" descr="Quebra-cabeças em figuras de plástico">
            <a:extLst>
              <a:ext uri="{FF2B5EF4-FFF2-40B4-BE49-F238E27FC236}">
                <a16:creationId xmlns:a16="http://schemas.microsoft.com/office/drawing/2014/main" id="{482E7287-4850-A2AB-0B52-040D64728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EFDE748-8321-23E7-022C-0D0C9F026BF8}"/>
              </a:ext>
            </a:extLst>
          </p:cNvPr>
          <p:cNvSpPr/>
          <p:nvPr/>
        </p:nvSpPr>
        <p:spPr>
          <a:xfrm>
            <a:off x="7511144" y="5361895"/>
            <a:ext cx="4528456" cy="1065937"/>
          </a:xfrm>
          <a:prstGeom prst="rect">
            <a:avLst/>
          </a:prstGeom>
          <a:solidFill>
            <a:srgbClr val="FCE8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41925A-18C2-B995-2351-A5A8F215FFE8}"/>
              </a:ext>
            </a:extLst>
          </p:cNvPr>
          <p:cNvSpPr txBox="1"/>
          <p:nvPr/>
        </p:nvSpPr>
        <p:spPr>
          <a:xfrm>
            <a:off x="7587344" y="5479364"/>
            <a:ext cx="4376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P2 – Rubens Barreto da Silva</a:t>
            </a:r>
          </a:p>
          <a:p>
            <a:r>
              <a:rPr lang="pt-BR" sz="2400">
                <a:solidFill>
                  <a:schemeClr val="bg1"/>
                </a:solidFill>
              </a:rPr>
              <a:t>M2 – Carlos Eduardo Bastos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B4F5DF5-62B5-A74A-AC55-20A18E2E7368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6" name="Conector Fora de Página 15">
              <a:extLst>
                <a:ext uri="{FF2B5EF4-FFF2-40B4-BE49-F238E27FC236}">
                  <a16:creationId xmlns:a16="http://schemas.microsoft.com/office/drawing/2014/main" id="{4DB1BA88-5B0C-3DFE-3350-BA960107586B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0BCFBF17-26B2-692C-9337-64F4F604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A2C8A990-621E-DBB8-FF41-9537EBC2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7" name="Imagem 16" descr="Homem sentado em sofá&#10;&#10;Descrição gerada automaticamente">
            <a:extLst>
              <a:ext uri="{FF2B5EF4-FFF2-40B4-BE49-F238E27FC236}">
                <a16:creationId xmlns:a16="http://schemas.microsoft.com/office/drawing/2014/main" id="{403115DC-A6E9-5A61-3CD7-8629B4058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331" y="4086442"/>
            <a:ext cx="1446736" cy="1808420"/>
          </a:xfrm>
          <a:prstGeom prst="rect">
            <a:avLst/>
          </a:prstGeom>
        </p:spPr>
      </p:pic>
      <p:pic>
        <p:nvPicPr>
          <p:cNvPr id="20" name="Imagem 19" descr="Mulher sentada em frente a espelho&#10;&#10;Descrição gerada automaticamente com confiança baixa">
            <a:extLst>
              <a:ext uri="{FF2B5EF4-FFF2-40B4-BE49-F238E27FC236}">
                <a16:creationId xmlns:a16="http://schemas.microsoft.com/office/drawing/2014/main" id="{094D9601-6F63-37E3-428A-11827D030D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98"/>
          <a:stretch/>
        </p:blipFill>
        <p:spPr>
          <a:xfrm flipH="1">
            <a:off x="1448344" y="1472483"/>
            <a:ext cx="1150716" cy="1702897"/>
          </a:xfrm>
          <a:prstGeom prst="rect">
            <a:avLst/>
          </a:prstGeom>
        </p:spPr>
      </p:pic>
      <p:pic>
        <p:nvPicPr>
          <p:cNvPr id="22" name="Imagem 21" descr="Pessoa de óculos fazendo careta&#10;&#10;Descrição gerada automaticamente">
            <a:extLst>
              <a:ext uri="{FF2B5EF4-FFF2-40B4-BE49-F238E27FC236}">
                <a16:creationId xmlns:a16="http://schemas.microsoft.com/office/drawing/2014/main" id="{ADC967D9-28A9-C0EF-EEA9-C36683CE4B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836"/>
          <a:stretch/>
        </p:blipFill>
        <p:spPr>
          <a:xfrm>
            <a:off x="1295354" y="4085332"/>
            <a:ext cx="1254883" cy="1948943"/>
          </a:xfrm>
          <a:prstGeom prst="rect">
            <a:avLst/>
          </a:prstGeom>
        </p:spPr>
      </p:pic>
      <p:pic>
        <p:nvPicPr>
          <p:cNvPr id="24" name="Imagem 23" descr="Homem com óculos de grau&#10;&#10;Descrição gerada automaticamente">
            <a:extLst>
              <a:ext uri="{FF2B5EF4-FFF2-40B4-BE49-F238E27FC236}">
                <a16:creationId xmlns:a16="http://schemas.microsoft.com/office/drawing/2014/main" id="{0306E033-C153-98AE-309B-723FDFC256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758"/>
          <a:stretch/>
        </p:blipFill>
        <p:spPr>
          <a:xfrm>
            <a:off x="5142391" y="1424577"/>
            <a:ext cx="1182900" cy="175052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6D86521-865C-6222-0132-E61279824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8174" y="1424578"/>
            <a:ext cx="1310778" cy="175052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9EEAD655-5C81-BFF1-011E-DAACB3D344BC}"/>
              </a:ext>
            </a:extLst>
          </p:cNvPr>
          <p:cNvSpPr txBox="1"/>
          <p:nvPr/>
        </p:nvSpPr>
        <p:spPr>
          <a:xfrm>
            <a:off x="3048111" y="3166626"/>
            <a:ext cx="1534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1600"/>
              <a:t>Scrum Master</a:t>
            </a:r>
          </a:p>
          <a:p>
            <a:pPr algn="just"/>
            <a:r>
              <a:rPr lang="pt-BR" sz="1600"/>
              <a:t>Fernando dos </a:t>
            </a:r>
          </a:p>
          <a:p>
            <a:pPr algn="just"/>
            <a:r>
              <a:rPr lang="pt-BR" sz="1600"/>
              <a:t>Santos Ribeiro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389D15-E62D-8CB8-1497-F542C54F7FF9}"/>
              </a:ext>
            </a:extLst>
          </p:cNvPr>
          <p:cNvSpPr txBox="1"/>
          <p:nvPr/>
        </p:nvSpPr>
        <p:spPr>
          <a:xfrm>
            <a:off x="4690584" y="3161311"/>
            <a:ext cx="2224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/>
              <a:t>Team </a:t>
            </a:r>
            <a:r>
              <a:rPr lang="pt-BR" sz="1600" err="1"/>
              <a:t>Member</a:t>
            </a:r>
            <a:endParaRPr lang="pt-BR" sz="1600"/>
          </a:p>
          <a:p>
            <a:pPr algn="ctr"/>
            <a:r>
              <a:rPr lang="pt-BR" sz="1600"/>
              <a:t>Thiago Oliveira Lopes</a:t>
            </a:r>
          </a:p>
          <a:p>
            <a:pPr algn="ctr"/>
            <a:r>
              <a:rPr lang="pt-BR" sz="1600"/>
              <a:t> de Moraes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47F63BC-E684-B021-9DC1-C79DFDFCE0F3}"/>
              </a:ext>
            </a:extLst>
          </p:cNvPr>
          <p:cNvSpPr txBox="1"/>
          <p:nvPr/>
        </p:nvSpPr>
        <p:spPr>
          <a:xfrm>
            <a:off x="927877" y="6012333"/>
            <a:ext cx="211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/>
              <a:t>Team </a:t>
            </a:r>
            <a:r>
              <a:rPr lang="pt-BR" sz="1600" err="1"/>
              <a:t>Member</a:t>
            </a:r>
            <a:endParaRPr lang="pt-BR" sz="1600"/>
          </a:p>
          <a:p>
            <a:pPr algn="ctr"/>
            <a:r>
              <a:rPr lang="pt-BR" sz="1600"/>
              <a:t>Matheus de Oliveira </a:t>
            </a:r>
          </a:p>
          <a:p>
            <a:pPr algn="ctr"/>
            <a:r>
              <a:rPr lang="pt-BR" sz="1600" err="1"/>
              <a:t>Fuliene</a:t>
            </a:r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CBF1359-E50A-70B6-6A5A-51D5974F9EA2}"/>
              </a:ext>
            </a:extLst>
          </p:cNvPr>
          <p:cNvSpPr txBox="1"/>
          <p:nvPr/>
        </p:nvSpPr>
        <p:spPr>
          <a:xfrm>
            <a:off x="3133748" y="5975439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/>
              <a:t>Team </a:t>
            </a:r>
            <a:r>
              <a:rPr lang="pt-BR" sz="1600" err="1"/>
              <a:t>Member</a:t>
            </a:r>
            <a:endParaRPr lang="pt-BR" sz="1600"/>
          </a:p>
          <a:p>
            <a:pPr algn="ctr"/>
            <a:r>
              <a:rPr lang="pt-BR" sz="1600"/>
              <a:t>Cauã Vinícius </a:t>
            </a:r>
          </a:p>
          <a:p>
            <a:pPr algn="ctr"/>
            <a:r>
              <a:rPr lang="pt-BR" sz="1600"/>
              <a:t>da Silva Nunes</a:t>
            </a:r>
          </a:p>
        </p:txBody>
      </p:sp>
    </p:spTree>
    <p:extLst>
      <p:ext uri="{BB962C8B-B14F-4D97-AF65-F5344CB8AC3E}">
        <p14:creationId xmlns:p14="http://schemas.microsoft.com/office/powerpoint/2010/main" val="216742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234225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err="1"/>
              <a:t>Problema</a:t>
            </a:r>
            <a:r>
              <a:rPr lang="en-US" sz="5600" b="1" spc="-10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BF86C7-3ED2-24BC-6052-37A115F80B09}"/>
              </a:ext>
            </a:extLst>
          </p:cNvPr>
          <p:cNvSpPr txBox="1"/>
          <p:nvPr/>
        </p:nvSpPr>
        <p:spPr>
          <a:xfrm>
            <a:off x="559358" y="1866925"/>
            <a:ext cx="6967727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/>
              <a:t>Realizar análise SWOT;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/>
              <a:t>Reduzir os custos e aumentar as vendas;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/>
              <a:t>Previsão de demanda;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/>
              <a:t>Gestão de estoque com a Curva ABC;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/>
              <a:t>Novo segmento para os sócios - Canvas.</a:t>
            </a:r>
          </a:p>
        </p:txBody>
      </p:sp>
      <p:pic>
        <p:nvPicPr>
          <p:cNvPr id="11" name="Picture 3" descr="Quebra-cabeças em figuras de plástico">
            <a:extLst>
              <a:ext uri="{FF2B5EF4-FFF2-40B4-BE49-F238E27FC236}">
                <a16:creationId xmlns:a16="http://schemas.microsoft.com/office/drawing/2014/main" id="{4904DF3F-17DA-D3FA-3912-71E1FA69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AAFC9A6-0DC0-9B55-4AB4-AC2F12B5C8E3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>
              <a:extLst>
                <a:ext uri="{FF2B5EF4-FFF2-40B4-BE49-F238E27FC236}">
                  <a16:creationId xmlns:a16="http://schemas.microsoft.com/office/drawing/2014/main" id="{E265ADCE-BEC4-D809-C464-FD709F65B500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F0F32A3B-9B29-6F5F-B706-DBE9AE74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931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354618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err="1"/>
              <a:t>Tecnologias</a:t>
            </a:r>
            <a:endParaRPr lang="en-US" sz="5600" b="1" spc="-100"/>
          </a:p>
        </p:txBody>
      </p:sp>
      <p:pic>
        <p:nvPicPr>
          <p:cNvPr id="9" name="Picture 3" descr="Quebra-cabeças em figuras de plástico">
            <a:extLst>
              <a:ext uri="{FF2B5EF4-FFF2-40B4-BE49-F238E27FC236}">
                <a16:creationId xmlns:a16="http://schemas.microsoft.com/office/drawing/2014/main" id="{A5A26C31-C9D8-46D2-9F87-747E8E0EF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61AEA31-3048-72E4-F83E-ECEC0F0C1ED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2" name="Conector Fora de Página 11">
              <a:extLst>
                <a:ext uri="{FF2B5EF4-FFF2-40B4-BE49-F238E27FC236}">
                  <a16:creationId xmlns:a16="http://schemas.microsoft.com/office/drawing/2014/main" id="{BA433281-2329-5D93-55EA-F90D34328AFA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56343161-A87A-D8ED-8250-2ED14F902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2050" name="Picture 2" descr="O QUE É PACOTE OFFICE? PARA QUE SERVE O PACOTE OFFICE?">
            <a:extLst>
              <a:ext uri="{FF2B5EF4-FFF2-40B4-BE49-F238E27FC236}">
                <a16:creationId xmlns:a16="http://schemas.microsoft.com/office/drawing/2014/main" id="{E2A7292D-9706-7C8A-9895-473EA4438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38"/>
          <a:stretch/>
        </p:blipFill>
        <p:spPr bwMode="auto">
          <a:xfrm>
            <a:off x="492058" y="1840667"/>
            <a:ext cx="1184064" cy="12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nva">
            <a:extLst>
              <a:ext uri="{FF2B5EF4-FFF2-40B4-BE49-F238E27FC236}">
                <a16:creationId xmlns:a16="http://schemas.microsoft.com/office/drawing/2014/main" id="{54A01DF2-D7B3-EAE0-891B-0624B65A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39" y="3321382"/>
            <a:ext cx="1036579" cy="10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 Teams – Wikipédia, a enciclopédia livre">
            <a:extLst>
              <a:ext uri="{FF2B5EF4-FFF2-40B4-BE49-F238E27FC236}">
                <a16:creationId xmlns:a16="http://schemas.microsoft.com/office/drawing/2014/main" id="{FCDD28B4-EEC3-6461-34B7-1DB2B2C9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7" y="3363758"/>
            <a:ext cx="1111407" cy="103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udo sobre WhatsApp - História e Notícias - Canaltech">
            <a:extLst>
              <a:ext uri="{FF2B5EF4-FFF2-40B4-BE49-F238E27FC236}">
                <a16:creationId xmlns:a16="http://schemas.microsoft.com/office/drawing/2014/main" id="{203D50B2-D8F5-33E0-D71F-43102634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65" y="3325944"/>
            <a:ext cx="1036579" cy="10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Hub – Apps no Google Play">
            <a:extLst>
              <a:ext uri="{FF2B5EF4-FFF2-40B4-BE49-F238E27FC236}">
                <a16:creationId xmlns:a16="http://schemas.microsoft.com/office/drawing/2014/main" id="{D9DF816D-F6EA-51F5-1C70-D307C881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52" y="3325944"/>
            <a:ext cx="1036579" cy="10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odelo de análise SWOT [Editável grátis]">
            <a:extLst>
              <a:ext uri="{FF2B5EF4-FFF2-40B4-BE49-F238E27FC236}">
                <a16:creationId xmlns:a16="http://schemas.microsoft.com/office/drawing/2014/main" id="{44D0CDC9-2DE0-C12A-C7C7-7CD332357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0" t="28012" r="29429" b="33048"/>
          <a:stretch/>
        </p:blipFill>
        <p:spPr bwMode="auto">
          <a:xfrm>
            <a:off x="310441" y="4778476"/>
            <a:ext cx="1334863" cy="13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evisão de demanda: como uma empresa pode se antecipar ao futuro de  maneira estruturada? | Gedoz Comércio de Ferros">
            <a:extLst>
              <a:ext uri="{FF2B5EF4-FFF2-40B4-BE49-F238E27FC236}">
                <a16:creationId xmlns:a16="http://schemas.microsoft.com/office/drawing/2014/main" id="{7E1E42A9-1232-9409-85D8-7940960D9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0" r="37133" b="-190"/>
          <a:stretch/>
        </p:blipFill>
        <p:spPr bwMode="auto">
          <a:xfrm>
            <a:off x="1823185" y="4753170"/>
            <a:ext cx="1347996" cy="13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urva ABC de Produtos: o que é e por que ela é tão importante? - CB Sistemas">
            <a:extLst>
              <a:ext uri="{FF2B5EF4-FFF2-40B4-BE49-F238E27FC236}">
                <a16:creationId xmlns:a16="http://schemas.microsoft.com/office/drawing/2014/main" id="{D76C251C-040B-13AE-F14B-71C6EFF7D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22645" r="48150" b="21023"/>
          <a:stretch/>
        </p:blipFill>
        <p:spPr bwMode="auto">
          <a:xfrm>
            <a:off x="3322513" y="4778476"/>
            <a:ext cx="1689755" cy="12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EBRAE Canvas auxilia você a criar novos modelos pra seu negócio | Modelos  de negócios, Canvas, Canvas sebrae">
            <a:extLst>
              <a:ext uri="{FF2B5EF4-FFF2-40B4-BE49-F238E27FC236}">
                <a16:creationId xmlns:a16="http://schemas.microsoft.com/office/drawing/2014/main" id="{07C775F2-913B-F1A4-C611-53C49243C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01" y="4778476"/>
            <a:ext cx="1816304" cy="12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B41086B-6C6F-B3C0-9631-7F8D05160DC0}"/>
              </a:ext>
            </a:extLst>
          </p:cNvPr>
          <p:cNvSpPr txBox="1"/>
          <p:nvPr/>
        </p:nvSpPr>
        <p:spPr>
          <a:xfrm>
            <a:off x="5418993" y="4856916"/>
            <a:ext cx="181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chemeClr val="bg1"/>
                </a:solidFill>
                <a:latin typeface="Freestyle Script" panose="030804020302050B0404" pitchFamily="66" charset="0"/>
              </a:rPr>
              <a:t>Modelo de</a:t>
            </a:r>
          </a:p>
          <a:p>
            <a:r>
              <a:rPr lang="pt-BR" sz="3600">
                <a:solidFill>
                  <a:schemeClr val="bg1"/>
                </a:solidFill>
                <a:latin typeface="Freestyle Script" panose="030804020302050B0404" pitchFamily="66" charset="0"/>
              </a:rPr>
              <a:t> negócio</a:t>
            </a:r>
          </a:p>
        </p:txBody>
      </p:sp>
      <p:pic>
        <p:nvPicPr>
          <p:cNvPr id="2070" name="Picture 22" descr="OneDrive Logo – PNG e Vetor – Download de Logo">
            <a:extLst>
              <a:ext uri="{FF2B5EF4-FFF2-40B4-BE49-F238E27FC236}">
                <a16:creationId xmlns:a16="http://schemas.microsoft.com/office/drawing/2014/main" id="{ACC24D57-20CE-DA28-56BA-2B5BB08EF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03" y="1670061"/>
            <a:ext cx="1515159" cy="15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 QUE É PACOTE OFFICE? PARA QUE SERVE O PACOTE OFFICE?">
            <a:extLst>
              <a:ext uri="{FF2B5EF4-FFF2-40B4-BE49-F238E27FC236}">
                <a16:creationId xmlns:a16="http://schemas.microsoft.com/office/drawing/2014/main" id="{58DC24F8-C758-3A97-DF40-E903ADEEE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8" r="33719"/>
          <a:stretch/>
        </p:blipFill>
        <p:spPr bwMode="auto">
          <a:xfrm>
            <a:off x="1855410" y="1906451"/>
            <a:ext cx="1184064" cy="12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 QUE É PACOTE OFFICE? PARA QUE SERVE O PACOTE OFFICE?">
            <a:extLst>
              <a:ext uri="{FF2B5EF4-FFF2-40B4-BE49-F238E27FC236}">
                <a16:creationId xmlns:a16="http://schemas.microsoft.com/office/drawing/2014/main" id="{10F9A9E6-7313-FE92-BF0D-02BC2FE4D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7"/>
          <a:stretch/>
        </p:blipFill>
        <p:spPr bwMode="auto">
          <a:xfrm>
            <a:off x="3681832" y="1906451"/>
            <a:ext cx="1184065" cy="12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6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501" y="337163"/>
            <a:ext cx="4635239" cy="71927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000" b="1" spc="-100" err="1"/>
              <a:t>Solução</a:t>
            </a:r>
            <a:endParaRPr lang="en-US" sz="5000" b="1" spc="-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14C2E5D-33A9-0BDB-593A-E7C55DC4B30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0" name="Conector Fora de Página 9">
              <a:extLst>
                <a:ext uri="{FF2B5EF4-FFF2-40B4-BE49-F238E27FC236}">
                  <a16:creationId xmlns:a16="http://schemas.microsoft.com/office/drawing/2014/main" id="{CA097F0A-58A6-E607-EDA0-50BF11A3D56F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84E42876-B955-0A9F-563D-2820FB0B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F130D1-F866-16E6-67B9-0FCFBA2658EA}"/>
              </a:ext>
            </a:extLst>
          </p:cNvPr>
          <p:cNvSpPr txBox="1"/>
          <p:nvPr/>
        </p:nvSpPr>
        <p:spPr>
          <a:xfrm>
            <a:off x="1339080" y="1229750"/>
            <a:ext cx="7798967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pt-BR" sz="2400" b="1">
                <a:latin typeface="Avenir Next LT Pro "/>
              </a:rPr>
              <a:t>Diagnóstico – Matriz SWOT e propostas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1AE3EC-3E82-175A-443A-8DF1982EEDAF}"/>
              </a:ext>
            </a:extLst>
          </p:cNvPr>
          <p:cNvSpPr txBox="1"/>
          <p:nvPr/>
        </p:nvSpPr>
        <p:spPr>
          <a:xfrm>
            <a:off x="3772852" y="1762419"/>
            <a:ext cx="3678674" cy="2954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/>
              <a:t>Realizou-se a Análise SWOT;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/>
              <a:t>Reduções de custos: minimizar gastos com atividades recorrentes;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/>
              <a:t>Aumento de vendas: realizar iniciativas de mercado, semelhante a concorrência.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79A16BB-65AC-CE4E-7C50-A15FB3A81E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4" r="4871"/>
          <a:stretch/>
        </p:blipFill>
        <p:spPr bwMode="auto">
          <a:xfrm>
            <a:off x="451335" y="1762418"/>
            <a:ext cx="3153712" cy="50266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49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501" y="337163"/>
            <a:ext cx="4635239" cy="71927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000" b="1" spc="-100" err="1"/>
              <a:t>Solução</a:t>
            </a:r>
            <a:endParaRPr lang="en-US" sz="5000" b="1" spc="-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14C2E5D-33A9-0BDB-593A-E7C55DC4B30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0" name="Conector Fora de Página 9">
              <a:extLst>
                <a:ext uri="{FF2B5EF4-FFF2-40B4-BE49-F238E27FC236}">
                  <a16:creationId xmlns:a16="http://schemas.microsoft.com/office/drawing/2014/main" id="{CA097F0A-58A6-E607-EDA0-50BF11A3D56F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84E42876-B955-0A9F-563D-2820FB0B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242CB3-00B2-1119-2522-7D5A5DF854B5}"/>
              </a:ext>
            </a:extLst>
          </p:cNvPr>
          <p:cNvSpPr txBox="1"/>
          <p:nvPr/>
        </p:nvSpPr>
        <p:spPr>
          <a:xfrm>
            <a:off x="880684" y="1355650"/>
            <a:ext cx="736309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/>
              <a:t>2 .  </a:t>
            </a:r>
            <a:r>
              <a:rPr lang="pt-BR" sz="2800" b="1">
                <a:latin typeface="Avenir Next LT Pro "/>
              </a:rPr>
              <a:t>Previsão de demanda dos produtos</a:t>
            </a:r>
          </a:p>
        </p:txBody>
      </p:sp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C6A9802A-E906-550B-AAA4-D6F0555D9F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8" r="1338" b="4968"/>
          <a:stretch/>
        </p:blipFill>
        <p:spPr>
          <a:xfrm>
            <a:off x="220469" y="1967928"/>
            <a:ext cx="6663952" cy="337839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1F5A16-DE17-CFAD-F155-2BCC4CFA831D}"/>
              </a:ext>
            </a:extLst>
          </p:cNvPr>
          <p:cNvSpPr txBox="1"/>
          <p:nvPr/>
        </p:nvSpPr>
        <p:spPr>
          <a:xfrm>
            <a:off x="220469" y="5239963"/>
            <a:ext cx="5580563" cy="14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/>
              <a:t>Obteve-se os seguintes resultados: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/>
              <a:t>Priorizar produtos;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/>
              <a:t>Crescimento de 5%.</a:t>
            </a:r>
          </a:p>
        </p:txBody>
      </p:sp>
    </p:spTree>
    <p:extLst>
      <p:ext uri="{BB962C8B-B14F-4D97-AF65-F5344CB8AC3E}">
        <p14:creationId xmlns:p14="http://schemas.microsoft.com/office/powerpoint/2010/main" val="8720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501" y="337163"/>
            <a:ext cx="4635239" cy="71927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000" b="1" spc="-100" err="1"/>
              <a:t>Solução</a:t>
            </a:r>
            <a:endParaRPr lang="en-US" sz="5000" b="1" spc="-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14C2E5D-33A9-0BDB-593A-E7C55DC4B30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0" name="Conector Fora de Página 9">
              <a:extLst>
                <a:ext uri="{FF2B5EF4-FFF2-40B4-BE49-F238E27FC236}">
                  <a16:creationId xmlns:a16="http://schemas.microsoft.com/office/drawing/2014/main" id="{CA097F0A-58A6-E607-EDA0-50BF11A3D56F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84E42876-B955-0A9F-563D-2820FB0B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242CB3-00B2-1119-2522-7D5A5DF854B5}"/>
              </a:ext>
            </a:extLst>
          </p:cNvPr>
          <p:cNvSpPr txBox="1"/>
          <p:nvPr/>
        </p:nvSpPr>
        <p:spPr>
          <a:xfrm>
            <a:off x="1712706" y="245608"/>
            <a:ext cx="7363098" cy="1405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BR" sz="3000" b="1"/>
          </a:p>
          <a:p>
            <a:pPr>
              <a:lnSpc>
                <a:spcPct val="150000"/>
              </a:lnSpc>
            </a:pPr>
            <a:r>
              <a:rPr lang="pt-BR" sz="3000" b="1"/>
              <a:t>3 .  </a:t>
            </a:r>
            <a:r>
              <a:rPr lang="pt-BR" sz="3000" b="1">
                <a:latin typeface="Avenir Next LT Pro "/>
              </a:rPr>
              <a:t>Classificação ABC de materiais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BB518F5-1955-4F5A-375F-9BC5BA22D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60" y="1670044"/>
            <a:ext cx="7220142" cy="293619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A05761-4386-2AF6-3B91-A80E8D34C8EC}"/>
              </a:ext>
            </a:extLst>
          </p:cNvPr>
          <p:cNvSpPr txBox="1"/>
          <p:nvPr/>
        </p:nvSpPr>
        <p:spPr>
          <a:xfrm>
            <a:off x="247373" y="4606235"/>
            <a:ext cx="7678998" cy="188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/>
              <a:t>Obteve-se os seguintes resultados: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/>
              <a:t>9 itens classe A, 10 classe B e 13 classe C;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/>
              <a:t>1° Opção de gestão: manualmente e software;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/>
              <a:t>2° Opção de gestão: utilizar totalmente software.</a:t>
            </a:r>
          </a:p>
        </p:txBody>
      </p:sp>
    </p:spTree>
    <p:extLst>
      <p:ext uri="{BB962C8B-B14F-4D97-AF65-F5344CB8AC3E}">
        <p14:creationId xmlns:p14="http://schemas.microsoft.com/office/powerpoint/2010/main" val="23193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501" y="337163"/>
            <a:ext cx="4635239" cy="71927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000" b="1" spc="-100" err="1"/>
              <a:t>Solução</a:t>
            </a:r>
            <a:endParaRPr lang="en-US" sz="5000" b="1" spc="-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14C2E5D-33A9-0BDB-593A-E7C55DC4B30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0" name="Conector Fora de Página 9">
              <a:extLst>
                <a:ext uri="{FF2B5EF4-FFF2-40B4-BE49-F238E27FC236}">
                  <a16:creationId xmlns:a16="http://schemas.microsoft.com/office/drawing/2014/main" id="{CA097F0A-58A6-E607-EDA0-50BF11A3D56F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84E42876-B955-0A9F-563D-2820FB0B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242CB3-00B2-1119-2522-7D5A5DF854B5}"/>
              </a:ext>
            </a:extLst>
          </p:cNvPr>
          <p:cNvSpPr txBox="1"/>
          <p:nvPr/>
        </p:nvSpPr>
        <p:spPr>
          <a:xfrm>
            <a:off x="1147354" y="1302452"/>
            <a:ext cx="7363098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000" b="1"/>
              <a:t>4 .  </a:t>
            </a:r>
            <a:r>
              <a:rPr lang="pt-BR" sz="3000" b="1">
                <a:latin typeface="Avenir Next LT Pro "/>
              </a:rPr>
              <a:t>Plano de novo negócio - Canvas</a:t>
            </a:r>
          </a:p>
        </p:txBody>
      </p:sp>
      <p:pic>
        <p:nvPicPr>
          <p:cNvPr id="7" name="Imagem 6" descr="Diagrama&#10;&#10;Descrição gerada automaticamente com confiança média">
            <a:extLst>
              <a:ext uri="{FF2B5EF4-FFF2-40B4-BE49-F238E27FC236}">
                <a16:creationId xmlns:a16="http://schemas.microsoft.com/office/drawing/2014/main" id="{4B75435A-8944-ABE8-C4B4-DC4B78B2AB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23" r="8294"/>
          <a:stretch/>
        </p:blipFill>
        <p:spPr>
          <a:xfrm>
            <a:off x="280020" y="2015724"/>
            <a:ext cx="6342720" cy="47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501" y="337163"/>
            <a:ext cx="4635239" cy="71927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000" b="1" spc="-100" err="1"/>
              <a:t>Solução</a:t>
            </a:r>
            <a:endParaRPr lang="en-US" sz="5000" b="1" spc="-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14C2E5D-33A9-0BDB-593A-E7C55DC4B30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0" name="Conector Fora de Página 9">
              <a:extLst>
                <a:ext uri="{FF2B5EF4-FFF2-40B4-BE49-F238E27FC236}">
                  <a16:creationId xmlns:a16="http://schemas.microsoft.com/office/drawing/2014/main" id="{CA097F0A-58A6-E607-EDA0-50BF11A3D56F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84E42876-B955-0A9F-563D-2820FB0B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242CB3-00B2-1119-2522-7D5A5DF854B5}"/>
              </a:ext>
            </a:extLst>
          </p:cNvPr>
          <p:cNvSpPr txBox="1"/>
          <p:nvPr/>
        </p:nvSpPr>
        <p:spPr>
          <a:xfrm>
            <a:off x="1078528" y="1218349"/>
            <a:ext cx="7363098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000" b="1"/>
              <a:t>4 .  </a:t>
            </a:r>
            <a:r>
              <a:rPr lang="pt-BR" sz="3000" b="1">
                <a:latin typeface="Avenir Next LT Pro "/>
              </a:rPr>
              <a:t>Plano de novo negócio - Canvas</a:t>
            </a:r>
          </a:p>
        </p:txBody>
      </p:sp>
      <p:pic>
        <p:nvPicPr>
          <p:cNvPr id="6" name="Imagem 5" descr="Gráfico, Diagrama, Gráfico de mapa de árvore&#10;&#10;Descrição gerada automaticamente">
            <a:extLst>
              <a:ext uri="{FF2B5EF4-FFF2-40B4-BE49-F238E27FC236}">
                <a16:creationId xmlns:a16="http://schemas.microsoft.com/office/drawing/2014/main" id="{A3A9A547-393A-FDA6-B598-A7B5E875DA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91" t="2794" r="10465"/>
          <a:stretch/>
        </p:blipFill>
        <p:spPr>
          <a:xfrm>
            <a:off x="162137" y="1939071"/>
            <a:ext cx="6422659" cy="47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3149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4f7f5d-144d-4041-bba0-be833a6b936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764F053E0064E97117CE10B65671C" ma:contentTypeVersion="8" ma:contentTypeDescription="Create a new document." ma:contentTypeScope="" ma:versionID="95e05d0c34194c06e0446e78f7896720">
  <xsd:schema xmlns:xsd="http://www.w3.org/2001/XMLSchema" xmlns:xs="http://www.w3.org/2001/XMLSchema" xmlns:p="http://schemas.microsoft.com/office/2006/metadata/properties" xmlns:ns3="014f7f5d-144d-4041-bba0-be833a6b936c" xmlns:ns4="8f39a843-a356-4902-accc-c6e8023837af" targetNamespace="http://schemas.microsoft.com/office/2006/metadata/properties" ma:root="true" ma:fieldsID="4210136426d98c4c40253e26c62380a3" ns3:_="" ns4:_="">
    <xsd:import namespace="014f7f5d-144d-4041-bba0-be833a6b936c"/>
    <xsd:import namespace="8f39a843-a356-4902-accc-c6e8023837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f7f5d-144d-4041-bba0-be833a6b93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9a843-a356-4902-accc-c6e8023837a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314BED-DF3B-420B-B84F-443CFB3475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5B2995-BE1B-47B8-B4B0-1A8EAD6F15ED}">
  <ds:schemaRefs>
    <ds:schemaRef ds:uri="014f7f5d-144d-4041-bba0-be833a6b936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E7301593-C88D-4E26-B4AE-24F893FA528E}">
  <ds:schemaRefs>
    <ds:schemaRef ds:uri="014f7f5d-144d-4041-bba0-be833a6b936c"/>
    <ds:schemaRef ds:uri="8f39a843-a356-4902-accc-c6e8023837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BlobVTI</vt:lpstr>
      <vt:lpstr>IX – Feira de Soluções</vt:lpstr>
      <vt:lpstr>Integrantes</vt:lpstr>
      <vt:lpstr>Problema </vt:lpstr>
      <vt:lpstr>Tecnologias</vt:lpstr>
      <vt:lpstr>Solução</vt:lpstr>
      <vt:lpstr>Solução</vt:lpstr>
      <vt:lpstr>Solução</vt:lpstr>
      <vt:lpstr>Solução</vt:lpstr>
      <vt:lpstr>Solução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 – Feira de Soluções</dc:title>
  <dc:creator>Fabiano Sabha</dc:creator>
  <cp:revision>2</cp:revision>
  <dcterms:created xsi:type="dcterms:W3CDTF">2024-06-04T15:06:51Z</dcterms:created>
  <dcterms:modified xsi:type="dcterms:W3CDTF">2025-02-12T23:49:18Z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0x010100C53764F053E0064E97117CE10B65671C</vt:lpwstr>
  </property>
</Properties>
</file>