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22.jpeg" ContentType="image/jpe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21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784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6916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45784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56916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45784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56916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CO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45784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56916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495680" y="392436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4695840" y="392436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4296600" y="392436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CO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62296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es-CO" sz="7200" strike="noStrike">
                <a:solidFill>
                  <a:srgbClr val="2f5897"/>
                </a:solidFill>
                <a:latin typeface="Gill Sans MT"/>
              </a:rPr>
              <a:t>Sucesiones</a:t>
            </a:r>
            <a:endParaRPr/>
          </a:p>
          <a:p>
            <a:pPr algn="ctr">
              <a:lnSpc>
                <a:spcPts val="722"/>
              </a:lnSpc>
            </a:pPr>
            <a:r>
              <a:rPr lang="es-CO" sz="7200" strike="noStrike">
                <a:solidFill>
                  <a:srgbClr val="2f5897"/>
                </a:solidFill>
                <a:latin typeface="Gill Sans MT"/>
              </a:rPr>
              <a:t>POO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371600" y="4952880"/>
            <a:ext cx="640008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08080"/>
                </a:solidFill>
                <a:latin typeface="Gill Sans MT"/>
                <a:ea typeface="DejaVu Sans"/>
              </a:rPr>
              <a:t>Fernando Vargas</a:t>
            </a: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08080"/>
                </a:solidFill>
                <a:latin typeface="Gill Sans MT"/>
                <a:ea typeface="DejaVu Sans"/>
              </a:rPr>
              <a:t>Gabriela Ortiz</a:t>
            </a: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08080"/>
                </a:solidFill>
                <a:latin typeface="Gill Sans MT"/>
                <a:ea typeface="DejaVu Sans"/>
              </a:rPr>
              <a:t>Nicolás Viveros</a:t>
            </a:r>
            <a:endParaRPr/>
          </a:p>
        </p:txBody>
      </p:sp>
      <p:pic>
        <p:nvPicPr>
          <p:cNvPr id="158" name="Imagen 4" descr=""/>
          <p:cNvPicPr/>
          <p:nvPr/>
        </p:nvPicPr>
        <p:blipFill>
          <a:blip r:embed="rId1"/>
          <a:stretch/>
        </p:blipFill>
        <p:spPr>
          <a:xfrm>
            <a:off x="331560" y="305640"/>
            <a:ext cx="2531160" cy="170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rcRect l="27195" t="10782" r="31661" b="14443"/>
          <a:stretch/>
        </p:blipFill>
        <p:spPr>
          <a:xfrm>
            <a:off x="2054160" y="936000"/>
            <a:ext cx="5073480" cy="51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6" dur="indefinite" restart="never" nodeType="tmRoot">
          <p:childTnLst>
            <p:seq>
              <p:cTn id="1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ts val="722"/>
              </a:lnSpc>
            </a:pPr>
            <a:r>
              <a:rPr lang="es-CO" sz="5400" strike="noStrike">
                <a:solidFill>
                  <a:srgbClr val="2f5897"/>
                </a:solidFill>
                <a:latin typeface="Gill Sans MT"/>
              </a:rPr>
              <a:t>Código de representaciones</a:t>
            </a:r>
            <a:endParaRPr/>
          </a:p>
        </p:txBody>
      </p:sp>
      <p:pic>
        <p:nvPicPr>
          <p:cNvPr id="196" name="Imagen 4" descr=""/>
          <p:cNvPicPr/>
          <p:nvPr/>
        </p:nvPicPr>
        <p:blipFill>
          <a:blip r:embed="rId1"/>
          <a:stretch/>
        </p:blipFill>
        <p:spPr>
          <a:xfrm>
            <a:off x="834840" y="1600200"/>
            <a:ext cx="2647080" cy="4902120"/>
          </a:xfrm>
          <a:prstGeom prst="rect">
            <a:avLst/>
          </a:prstGeom>
          <a:ln>
            <a:noFill/>
          </a:ln>
        </p:spPr>
      </p:pic>
      <p:pic>
        <p:nvPicPr>
          <p:cNvPr id="197" name="Imagen 5" descr=""/>
          <p:cNvPicPr/>
          <p:nvPr/>
        </p:nvPicPr>
        <p:blipFill>
          <a:blip r:embed="rId2"/>
          <a:stretch/>
        </p:blipFill>
        <p:spPr>
          <a:xfrm>
            <a:off x="3332160" y="2949840"/>
            <a:ext cx="5610600" cy="181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8" dur="indefinite" restart="never" nodeType="tmRoot">
          <p:childTnLst>
            <p:seq>
              <p:cTn id="1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10564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ts val="722"/>
              </a:lnSpc>
            </a:pPr>
            <a:r>
              <a:rPr lang="es-CO" sz="5400" strike="noStrike">
                <a:solidFill>
                  <a:srgbClr val="2f5897"/>
                </a:solidFill>
                <a:latin typeface="Gill Sans MT"/>
              </a:rPr>
              <a:t>Sucesión de Pandovan</a:t>
            </a:r>
            <a:endParaRPr/>
          </a:p>
        </p:txBody>
      </p:sp>
    </p:spTree>
  </p:cSld>
  <p:timing>
    <p:tnLst>
      <p:par>
        <p:cTn id="120" dur="indefinite" restart="never" nodeType="tmRoot">
          <p:childTnLst>
            <p:seq>
              <p:cTn id="1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22160" y="4068720"/>
            <a:ext cx="77716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CO" sz="2000" strike="noStrike">
                <a:solidFill>
                  <a:srgbClr val="8b8b8b"/>
                </a:solidFill>
                <a:latin typeface="Arial"/>
              </a:rPr>
              <a:t>Richard Padovan nació en 1935.Es un arquitecto, autor, traductor y profesor. En la década de 1950 estudió en la Asociación de Escuelas de Arquitecturas. Nombro la secuencia de Padovan, porque su descubrimiento lo hizo el holandés Hans van der Laan.</a:t>
            </a:r>
            <a:endParaRPr/>
          </a:p>
        </p:txBody>
      </p:sp>
      <p:pic>
        <p:nvPicPr>
          <p:cNvPr id="200" name="Imagen 4" descr=""/>
          <p:cNvPicPr/>
          <p:nvPr/>
        </p:nvPicPr>
        <p:blipFill>
          <a:blip r:embed="rId1"/>
          <a:stretch/>
        </p:blipFill>
        <p:spPr>
          <a:xfrm>
            <a:off x="3035160" y="1085400"/>
            <a:ext cx="3145680" cy="252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2" dur="indefinite" restart="never" nodeType="tmRoot">
          <p:childTnLst>
            <p:seq>
              <p:cTn id="1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22160" y="613440"/>
            <a:ext cx="7771680" cy="58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s-CO" sz="2800" strike="noStrike">
                <a:solidFill>
                  <a:srgbClr val="8b8b8b"/>
                </a:solidFill>
                <a:latin typeface="Gill Sans MT"/>
              </a:rPr>
              <a:t>La sucesión de Padovan es la secuencia de números enteros P(n) definida por lo siguiente:</a:t>
            </a: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Gill Sans MT"/>
              </a:rPr>
              <a:t>Valores iniciales:</a:t>
            </a: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Gill Sans MT"/>
              </a:rPr>
              <a:t>P(0)=P(1)=P(2)=1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Gill Sans MT"/>
              </a:rPr>
              <a:t>Función de recurrencia:</a:t>
            </a: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Gill Sans MT"/>
              </a:rPr>
              <a:t>P(n)=P(n-2)+P(n-3)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Gill Sans MT"/>
              </a:rPr>
              <a:t>Los primeros valores de P(n) son</a:t>
            </a: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Gill Sans MT"/>
              </a:rPr>
              <a:t>1, 1, 1, 2, 2, 3, 4, 5, 7, 9, 12, 16, 21, 28, 37,...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4" dur="indefinite" restart="never" nodeType="tmRoot">
          <p:childTnLst>
            <p:seq>
              <p:cTn id="1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152000" y="864000"/>
            <a:ext cx="6563160" cy="949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CO">
                <a:latin typeface="Arial"/>
              </a:rPr>
              <a:t>int n=12; // n-esimo de la funcion</a:t>
            </a:r>
            <a:endParaRPr/>
          </a:p>
          <a:p>
            <a:r>
              <a:rPr lang="es-CO">
                <a:latin typeface="Arial"/>
              </a:rPr>
              <a:t>int x; // Guarda el valor del n-esimo</a:t>
            </a:r>
            <a:endParaRPr/>
          </a:p>
          <a:p>
            <a:endParaRPr/>
          </a:p>
          <a:p>
            <a:endParaRPr/>
          </a:p>
          <a:p>
            <a:r>
              <a:rPr lang="es-CO">
                <a:latin typeface="Arial"/>
              </a:rPr>
              <a:t> </a:t>
            </a:r>
            <a:r>
              <a:rPr lang="es-CO">
                <a:latin typeface="Arial"/>
              </a:rPr>
              <a:t>int sucesionPad(int n)</a:t>
            </a:r>
            <a:endParaRPr/>
          </a:p>
          <a:p>
            <a:r>
              <a:rPr lang="es-CO">
                <a:latin typeface="Arial"/>
              </a:rPr>
              <a:t>    </a:t>
            </a:r>
            <a:r>
              <a:rPr lang="es-CO">
                <a:latin typeface="Arial"/>
              </a:rPr>
              <a:t>{</a:t>
            </a:r>
            <a:endParaRPr/>
          </a:p>
          <a:p>
            <a:r>
              <a:rPr lang="es-CO">
                <a:latin typeface="Arial"/>
              </a:rPr>
              <a:t>        </a:t>
            </a:r>
            <a:r>
              <a:rPr lang="es-CO">
                <a:latin typeface="Arial"/>
              </a:rPr>
              <a:t>if(n == 0 || n == 1 || n == 2)</a:t>
            </a:r>
            <a:endParaRPr/>
          </a:p>
          <a:p>
            <a:r>
              <a:rPr lang="es-CO">
                <a:latin typeface="Arial"/>
              </a:rPr>
              <a:t>            </a:t>
            </a:r>
            <a:r>
              <a:rPr lang="es-CO">
                <a:latin typeface="Arial"/>
              </a:rPr>
              <a:t>return 1;</a:t>
            </a:r>
            <a:endParaRPr/>
          </a:p>
          <a:p>
            <a:r>
              <a:rPr lang="es-CO">
                <a:latin typeface="Arial"/>
              </a:rPr>
              <a:t>        </a:t>
            </a:r>
            <a:r>
              <a:rPr lang="es-CO">
                <a:latin typeface="Arial"/>
              </a:rPr>
              <a:t>else</a:t>
            </a:r>
            <a:endParaRPr/>
          </a:p>
          <a:p>
            <a:r>
              <a:rPr lang="es-CO">
                <a:latin typeface="Arial"/>
              </a:rPr>
              <a:t>            </a:t>
            </a:r>
            <a:r>
              <a:rPr lang="es-CO">
                <a:latin typeface="Arial"/>
              </a:rPr>
              <a:t>return sucesionPad(n-2) + sucesionPad(n-3);</a:t>
            </a:r>
            <a:endParaRPr/>
          </a:p>
          <a:p>
            <a:r>
              <a:rPr lang="es-CO">
                <a:latin typeface="Arial"/>
              </a:rPr>
              <a:t>    </a:t>
            </a:r>
            <a:r>
              <a:rPr lang="es-CO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s-CO">
                <a:latin typeface="Arial"/>
              </a:rPr>
              <a:t>void nesimo(int n){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println("Imprimiendo la serie hasta el n-esimo");</a:t>
            </a:r>
            <a:endParaRPr/>
          </a:p>
          <a:p>
            <a:r>
              <a:rPr lang="es-CO">
                <a:latin typeface="Arial"/>
              </a:rPr>
              <a:t>     </a:t>
            </a:r>
            <a:r>
              <a:rPr lang="es-CO">
                <a:latin typeface="Arial"/>
              </a:rPr>
              <a:t>for(int i = 0; i &lt;= n; i++)</a:t>
            </a:r>
            <a:endParaRPr/>
          </a:p>
          <a:p>
            <a:r>
              <a:rPr lang="es-CO">
                <a:latin typeface="Arial"/>
              </a:rPr>
              <a:t>        </a:t>
            </a:r>
            <a:r>
              <a:rPr lang="es-CO">
                <a:latin typeface="Arial"/>
              </a:rPr>
              <a:t>{</a:t>
            </a:r>
            <a:endParaRPr/>
          </a:p>
          <a:p>
            <a:r>
              <a:rPr lang="es-CO">
                <a:latin typeface="Arial"/>
              </a:rPr>
              <a:t>           </a:t>
            </a:r>
            <a:r>
              <a:rPr lang="es-CO">
                <a:latin typeface="Arial"/>
              </a:rPr>
              <a:t>System.out.println(sucesionPad(i));</a:t>
            </a:r>
            <a:endParaRPr/>
          </a:p>
          <a:p>
            <a:r>
              <a:rPr lang="es-CO">
                <a:latin typeface="Arial"/>
              </a:rPr>
              <a:t>        </a:t>
            </a:r>
            <a:r>
              <a:rPr lang="es-CO">
                <a:latin typeface="Arial"/>
              </a:rPr>
              <a:t>}</a:t>
            </a:r>
            <a:endParaRPr/>
          </a:p>
          <a:p>
            <a:r>
              <a:rPr lang="es-CO">
                <a:latin typeface="Arial"/>
              </a:rPr>
              <a:t>}</a:t>
            </a:r>
            <a:endParaRPr/>
          </a:p>
          <a:p>
            <a:r>
              <a:rPr lang="es-CO">
                <a:latin typeface="Arial"/>
              </a:rPr>
              <a:t>int Cxi =0;</a:t>
            </a:r>
            <a:endParaRPr/>
          </a:p>
          <a:p>
            <a:r>
              <a:rPr lang="es-CO">
                <a:latin typeface="Arial"/>
              </a:rPr>
              <a:t>int Cxf = 10;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26" dur="indefinite" restart="never" nodeType="tmRoot">
          <p:childTnLst>
            <p:seq>
              <p:cTn id="1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332360" y="1202400"/>
            <a:ext cx="6563160" cy="444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CO">
                <a:latin typeface="Arial"/>
              </a:rPr>
              <a:t>void dibujo(int x){</a:t>
            </a:r>
            <a:endParaRPr/>
          </a:p>
          <a:p>
            <a:endParaRPr/>
          </a:p>
          <a:p>
            <a:r>
              <a:rPr lang="es-CO">
                <a:latin typeface="Arial"/>
              </a:rPr>
              <a:t> </a:t>
            </a:r>
            <a:r>
              <a:rPr lang="es-CO">
                <a:latin typeface="Arial"/>
              </a:rPr>
              <a:t>for(int i = 0; i &lt;= x;i++){</a:t>
            </a:r>
            <a:endParaRPr/>
          </a:p>
          <a:p>
            <a:r>
              <a:rPr lang="es-CO">
                <a:latin typeface="Arial"/>
              </a:rPr>
              <a:t>     </a:t>
            </a:r>
            <a:r>
              <a:rPr lang="es-CO">
                <a:latin typeface="Arial"/>
              </a:rPr>
              <a:t>Cxi += 20;</a:t>
            </a:r>
            <a:endParaRPr/>
          </a:p>
          <a:p>
            <a:r>
              <a:rPr lang="es-CO">
                <a:latin typeface="Arial"/>
              </a:rPr>
              <a:t>       </a:t>
            </a:r>
            <a:r>
              <a:rPr lang="es-CO">
                <a:latin typeface="Arial"/>
              </a:rPr>
              <a:t>Cxf += 20;</a:t>
            </a:r>
            <a:endParaRPr/>
          </a:p>
          <a:p>
            <a:r>
              <a:rPr lang="es-CO">
                <a:latin typeface="Arial"/>
              </a:rPr>
              <a:t>    </a:t>
            </a:r>
            <a:r>
              <a:rPr lang="es-CO">
                <a:latin typeface="Arial"/>
              </a:rPr>
              <a:t>fill(255,sucesionPad(i)*sucesionPad(i),0,30+sucesionPad(i));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beginShape();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vertex(Cxi,sucesionPad(i));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vertex(Cxf,sucesionPad(i));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vertex(Cxf,height);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vertex(Cxi,height);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endShape(CLOSE);</a:t>
            </a:r>
            <a:endParaRPr/>
          </a:p>
          <a:p>
            <a:r>
              <a:rPr lang="es-CO">
                <a:latin typeface="Arial"/>
              </a:rPr>
              <a:t>     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s-CO">
                <a:latin typeface="Arial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128" dur="indefinite" restart="never" nodeType="tmRoot">
          <p:childTnLst>
            <p:seq>
              <p:cTn id="1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153960" y="1970280"/>
            <a:ext cx="2919600" cy="29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CO">
                <a:latin typeface="Arial"/>
              </a:rPr>
              <a:t>void setup(){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size(800,620);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background(45,50,69,51);</a:t>
            </a:r>
            <a:endParaRPr/>
          </a:p>
          <a:p>
            <a:r>
              <a:rPr lang="es-CO">
                <a:latin typeface="Arial"/>
              </a:rPr>
              <a:t>    </a:t>
            </a:r>
            <a:r>
              <a:rPr lang="es-CO">
                <a:latin typeface="Arial"/>
              </a:rPr>
              <a:t>x= sucesionPad(n);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println("n es = "+x);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nesimo(n);</a:t>
            </a:r>
            <a:endParaRPr/>
          </a:p>
          <a:p>
            <a:r>
              <a:rPr lang="es-CO">
                <a:latin typeface="Arial"/>
              </a:rPr>
              <a:t>  </a:t>
            </a:r>
            <a:r>
              <a:rPr lang="es-CO">
                <a:latin typeface="Arial"/>
              </a:rPr>
              <a:t>dibujo(x);</a:t>
            </a:r>
            <a:endParaRPr/>
          </a:p>
          <a:p>
            <a:r>
              <a:rPr lang="es-CO">
                <a:latin typeface="Arial"/>
              </a:rPr>
              <a:t>  </a:t>
            </a:r>
            <a:endParaRPr/>
          </a:p>
          <a:p>
            <a:r>
              <a:rPr lang="es-CO">
                <a:latin typeface="Arial"/>
              </a:rPr>
              <a:t>  </a:t>
            </a:r>
            <a:endParaRPr/>
          </a:p>
          <a:p>
            <a:r>
              <a:rPr lang="es-CO">
                <a:latin typeface="Arial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130" dur="indefinite" restart="never" nodeType="tmRoot">
          <p:childTnLst>
            <p:seq>
              <p:cTn id="1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936000" y="360000"/>
            <a:ext cx="7562520" cy="60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2" dur="indefinite" restart="never" nodeType="tmRoot">
          <p:childTnLst>
            <p:seq>
              <p:cTn id="1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85800" y="1295280"/>
            <a:ext cx="7771680" cy="42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CO" sz="8000" strike="noStrike">
                <a:solidFill>
                  <a:srgbClr val="2f5897"/>
                </a:solidFill>
                <a:latin typeface="Gill Sans MT"/>
              </a:rPr>
              <a:t>Sucesión de Lucas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490560"/>
            <a:ext cx="8228880" cy="14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08080"/>
                </a:solidFill>
                <a:latin typeface="Gill Sans MT"/>
              </a:rPr>
              <a:t>Llamada sucesión de Lucas en Honor al matemático Francés Édoudard Lucas, es una representación de enteros, los cuales tienen el mismo patrón. Está dada por la siguiente fórmula: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1" name="Imagen 4" descr=""/>
          <p:cNvPicPr/>
          <p:nvPr/>
        </p:nvPicPr>
        <p:blipFill>
          <a:blip r:embed="rId1"/>
          <a:srcRect l="0" t="17018" r="3449" b="11948"/>
          <a:stretch/>
        </p:blipFill>
        <p:spPr>
          <a:xfrm>
            <a:off x="3683880" y="328320"/>
            <a:ext cx="1645200" cy="1932120"/>
          </a:xfrm>
          <a:prstGeom prst="rect">
            <a:avLst/>
          </a:prstGeom>
          <a:ln>
            <a:noFill/>
          </a:ln>
          <a:effectLst>
            <a:reflection algn="bl" dir="5400000" dist="12700" endPos="38000" rotWithShape="0" stA="35000" sy="-100000"/>
          </a:effectLst>
        </p:spPr>
      </p:pic>
      <p:pic>
        <p:nvPicPr>
          <p:cNvPr id="162" name="Imagen 6" descr=""/>
          <p:cNvPicPr/>
          <p:nvPr/>
        </p:nvPicPr>
        <p:blipFill>
          <a:blip r:embed="rId2"/>
          <a:stretch/>
        </p:blipFill>
        <p:spPr>
          <a:xfrm>
            <a:off x="2663640" y="5089680"/>
            <a:ext cx="3664080" cy="81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113120" y="2204640"/>
            <a:ext cx="69444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000000"/>
                </a:solidFill>
                <a:latin typeface="Gill Sans MT"/>
                <a:ea typeface="DejaVu Sans"/>
              </a:rPr>
              <a:t>Teniendo esta fórmula, podemos derivar la sucesión de números más conocida: Los números de Lucas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348200" y="3418200"/>
            <a:ext cx="67093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CO" strike="noStrike">
                <a:solidFill>
                  <a:srgbClr val="000000"/>
                </a:solidFill>
                <a:latin typeface="Gill Sans MT"/>
                <a:ea typeface="DejaVu Sans"/>
              </a:rPr>
              <a:t>X1                      1 </a:t>
            </a:r>
            <a:endParaRPr/>
          </a:p>
          <a:p>
            <a:pPr algn="ctr">
              <a:lnSpc>
                <a:spcPct val="100000"/>
              </a:lnSpc>
            </a:pPr>
            <a:r>
              <a:rPr lang="es-CO" strike="noStrike">
                <a:solidFill>
                  <a:srgbClr val="000000"/>
                </a:solidFill>
                <a:latin typeface="Gill Sans MT"/>
                <a:ea typeface="DejaVu Sans"/>
              </a:rPr>
              <a:t>X0                      2</a:t>
            </a:r>
            <a:endParaRPr/>
          </a:p>
          <a:p>
            <a:pPr algn="ctr">
              <a:lnSpc>
                <a:spcPct val="100000"/>
              </a:lnSpc>
            </a:pPr>
            <a:r>
              <a:rPr lang="es-CO" strike="noStrike">
                <a:solidFill>
                  <a:srgbClr val="000000"/>
                </a:solidFill>
                <a:latin typeface="Gill Sans MT"/>
                <a:ea typeface="DejaVu Sans"/>
              </a:rPr>
              <a:t>Xn                    X(n-1)+X(n-2)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4238640" y="3602160"/>
            <a:ext cx="987120" cy="36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4238640" y="3897000"/>
            <a:ext cx="987120" cy="36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CustomShape 5"/>
          <p:cNvSpPr/>
          <p:nvPr/>
        </p:nvSpPr>
        <p:spPr>
          <a:xfrm>
            <a:off x="3673440" y="4211640"/>
            <a:ext cx="987120" cy="36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6"/>
          <p:cNvSpPr/>
          <p:nvPr/>
        </p:nvSpPr>
        <p:spPr>
          <a:xfrm>
            <a:off x="734400" y="5089680"/>
            <a:ext cx="78530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O" strike="noStrike">
                <a:solidFill>
                  <a:srgbClr val="000000"/>
                </a:solidFill>
                <a:latin typeface="Gill Sans MT"/>
                <a:ea typeface="DejaVu Sans"/>
              </a:rPr>
              <a:t>X5 = X4 + X3 = X3 + X2 + X2 + X1 = X2 + 1 + 1 + 2 + 1 + 2 + 1 = 3 + 8 = 11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Marcador de contenido 3" descr=""/>
          <p:cNvPicPr/>
          <p:nvPr/>
        </p:nvPicPr>
        <p:blipFill>
          <a:blip r:embed="rId1"/>
          <a:srcRect l="19095" t="20635" r="20389" b="23733"/>
          <a:stretch/>
        </p:blipFill>
        <p:spPr>
          <a:xfrm>
            <a:off x="2038320" y="3008160"/>
            <a:ext cx="5061960" cy="255600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919080" y="668520"/>
            <a:ext cx="728424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CO" sz="5400" strike="noStrike">
                <a:solidFill>
                  <a:srgbClr val="2f5897"/>
                </a:solidFill>
                <a:latin typeface="Gill Sans MT"/>
                <a:ea typeface="DejaVu Sans"/>
              </a:rPr>
              <a:t>Cómo se representa en un programa?</a:t>
            </a:r>
            <a:endParaRPr/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802080"/>
            <a:ext cx="822888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7049160" y="1875240"/>
            <a:ext cx="365040" cy="365040"/>
          </a:xfrm>
          <a:prstGeom prst="rect">
            <a:avLst/>
          </a:prstGeom>
          <a:ln>
            <a:solidFill>
              <a:srgbClr val="727d8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7049160" y="2241000"/>
            <a:ext cx="182160" cy="182160"/>
          </a:xfrm>
          <a:prstGeom prst="rect">
            <a:avLst/>
          </a:prstGeom>
          <a:ln>
            <a:solidFill>
              <a:srgbClr val="727d8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6500160" y="1874880"/>
            <a:ext cx="547920" cy="547920"/>
          </a:xfrm>
          <a:prstGeom prst="rect">
            <a:avLst/>
          </a:prstGeom>
          <a:ln>
            <a:solidFill>
              <a:srgbClr val="727d8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6500160" y="2423520"/>
            <a:ext cx="731160" cy="731160"/>
          </a:xfrm>
          <a:prstGeom prst="rect">
            <a:avLst/>
          </a:prstGeom>
          <a:ln>
            <a:solidFill>
              <a:srgbClr val="727d8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5217120" y="1875240"/>
            <a:ext cx="1282320" cy="1282320"/>
          </a:xfrm>
          <a:prstGeom prst="rect">
            <a:avLst/>
          </a:prstGeom>
          <a:ln>
            <a:solidFill>
              <a:srgbClr val="727d8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77" name="CustomShape 7"/>
          <p:cNvSpPr/>
          <p:nvPr/>
        </p:nvSpPr>
        <p:spPr>
          <a:xfrm>
            <a:off x="5217120" y="3155400"/>
            <a:ext cx="2014200" cy="2014200"/>
          </a:xfrm>
          <a:prstGeom prst="rect">
            <a:avLst/>
          </a:prstGeom>
          <a:ln>
            <a:solidFill>
              <a:srgbClr val="727d8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78" name="CustomShape 8"/>
          <p:cNvSpPr/>
          <p:nvPr/>
        </p:nvSpPr>
        <p:spPr>
          <a:xfrm>
            <a:off x="1922400" y="1875240"/>
            <a:ext cx="3294360" cy="3294360"/>
          </a:xfrm>
          <a:prstGeom prst="rect">
            <a:avLst/>
          </a:prstGeom>
          <a:ln>
            <a:solidFill>
              <a:srgbClr val="727d82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79" name="CustomShape 9"/>
          <p:cNvSpPr/>
          <p:nvPr/>
        </p:nvSpPr>
        <p:spPr>
          <a:xfrm>
            <a:off x="7101360" y="1872000"/>
            <a:ext cx="264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O" strike="noStrike">
                <a:solidFill>
                  <a:srgbClr val="000000"/>
                </a:solidFill>
                <a:latin typeface="Gill Sans MT"/>
                <a:ea typeface="DejaVu Sans"/>
              </a:rPr>
              <a:t>2</a:t>
            </a:r>
            <a:endParaRPr/>
          </a:p>
        </p:txBody>
      </p:sp>
      <p:sp>
        <p:nvSpPr>
          <p:cNvPr id="180" name="CustomShape 10"/>
          <p:cNvSpPr/>
          <p:nvPr/>
        </p:nvSpPr>
        <p:spPr>
          <a:xfrm>
            <a:off x="7121160" y="2167200"/>
            <a:ext cx="56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O" strike="noStrike">
                <a:solidFill>
                  <a:srgbClr val="000000"/>
                </a:solidFill>
                <a:latin typeface="Gill Sans MT"/>
                <a:ea typeface="DejaVu Sans"/>
              </a:rPr>
              <a:t>1</a:t>
            </a:r>
            <a:endParaRPr/>
          </a:p>
        </p:txBody>
      </p:sp>
      <p:sp>
        <p:nvSpPr>
          <p:cNvPr id="181" name="CustomShape 11"/>
          <p:cNvSpPr/>
          <p:nvPr/>
        </p:nvSpPr>
        <p:spPr>
          <a:xfrm>
            <a:off x="6647040" y="1946520"/>
            <a:ext cx="264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O" strike="noStrike">
                <a:solidFill>
                  <a:srgbClr val="000000"/>
                </a:solidFill>
                <a:latin typeface="Gill Sans MT"/>
                <a:ea typeface="DejaVu Sans"/>
              </a:rPr>
              <a:t>3</a:t>
            </a:r>
            <a:endParaRPr/>
          </a:p>
        </p:txBody>
      </p:sp>
      <p:sp>
        <p:nvSpPr>
          <p:cNvPr id="182" name="CustomShape 12"/>
          <p:cNvSpPr/>
          <p:nvPr/>
        </p:nvSpPr>
        <p:spPr>
          <a:xfrm>
            <a:off x="6694560" y="2500560"/>
            <a:ext cx="3294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O" sz="3000" strike="noStrike">
                <a:solidFill>
                  <a:srgbClr val="000000"/>
                </a:solidFill>
                <a:latin typeface="Gill Sans MT"/>
                <a:ea typeface="DejaVu Sans"/>
              </a:rPr>
              <a:t>4</a:t>
            </a:r>
            <a:endParaRPr/>
          </a:p>
        </p:txBody>
      </p:sp>
      <p:sp>
        <p:nvSpPr>
          <p:cNvPr id="183" name="CustomShape 13"/>
          <p:cNvSpPr/>
          <p:nvPr/>
        </p:nvSpPr>
        <p:spPr>
          <a:xfrm>
            <a:off x="5646960" y="1992960"/>
            <a:ext cx="3610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O" sz="6000" strike="noStrike">
                <a:solidFill>
                  <a:srgbClr val="000000"/>
                </a:solidFill>
                <a:latin typeface="Gill Sans MT"/>
                <a:ea typeface="DejaVu Sans"/>
              </a:rPr>
              <a:t>7</a:t>
            </a:r>
            <a:endParaRPr/>
          </a:p>
        </p:txBody>
      </p:sp>
      <p:sp>
        <p:nvSpPr>
          <p:cNvPr id="184" name="CustomShape 14"/>
          <p:cNvSpPr/>
          <p:nvPr/>
        </p:nvSpPr>
        <p:spPr>
          <a:xfrm>
            <a:off x="5688000" y="3744000"/>
            <a:ext cx="121176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O" sz="6000" strike="noStrike">
                <a:solidFill>
                  <a:srgbClr val="000000"/>
                </a:solidFill>
                <a:latin typeface="Gill Sans MT"/>
                <a:ea typeface="DejaVu Sans"/>
              </a:rPr>
              <a:t>11</a:t>
            </a:r>
            <a:endParaRPr/>
          </a:p>
        </p:txBody>
      </p:sp>
      <p:sp>
        <p:nvSpPr>
          <p:cNvPr id="185" name="CustomShape 15"/>
          <p:cNvSpPr/>
          <p:nvPr/>
        </p:nvSpPr>
        <p:spPr>
          <a:xfrm>
            <a:off x="2556000" y="2592000"/>
            <a:ext cx="1907640" cy="15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O" sz="9480" strike="noStrike">
                <a:solidFill>
                  <a:srgbClr val="000000"/>
                </a:solidFill>
                <a:latin typeface="Gill Sans MT"/>
                <a:ea typeface="DejaVu Sans"/>
              </a:rPr>
              <a:t>18</a:t>
            </a:r>
            <a:endParaRPr/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6" dur="200" fill="hold"/>
                                        <p:tgtEl>
                                          <p:spTgt spid="18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7" dur="200" fill="hold"/>
                                        <p:tgtEl>
                                          <p:spTgt spid="18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1" dur="200" fill="hold"/>
                                        <p:tgtEl>
                                          <p:spTgt spid="17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2" dur="200" fill="hold"/>
                                        <p:tgtEl>
                                          <p:spTgt spid="17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" dur="2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7" dur="200" fill="hold"/>
                                        <p:tgtEl>
                                          <p:spTgt spid="17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8" dur="200" fill="hold"/>
                                        <p:tgtEl>
                                          <p:spTgt spid="17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2" dur="200" fill="hold"/>
                                        <p:tgtEl>
                                          <p:spTgt spid="17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3" dur="200" fill="hold"/>
                                        <p:tgtEl>
                                          <p:spTgt spid="17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"/>
                            </p:stCondLst>
                            <p:childTnLst>
                              <p:par>
                                <p:cTn id="5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8" dur="200" fill="hold"/>
                                        <p:tgtEl>
                                          <p:spTgt spid="18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9" dur="200" fill="hold"/>
                                        <p:tgtEl>
                                          <p:spTgt spid="18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"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3" dur="200" fill="hold"/>
                                        <p:tgtEl>
                                          <p:spTgt spid="17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4" dur="200" fill="hold"/>
                                        <p:tgtEl>
                                          <p:spTgt spid="17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"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"/>
                            </p:stCondLst>
                            <p:childTnLst>
                              <p:par>
                                <p:cTn id="6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9" dur="200" fill="hold"/>
                                        <p:tgtEl>
                                          <p:spTgt spid="18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70" dur="200" fill="hold"/>
                                        <p:tgtEl>
                                          <p:spTgt spid="18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1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4" dur="200" fill="hold"/>
                                        <p:tgtEl>
                                          <p:spTgt spid="17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75" dur="200" fill="hold"/>
                                        <p:tgtEl>
                                          <p:spTgt spid="17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" dur="2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"/>
                            </p:stCondLst>
                            <p:childTnLst>
                              <p:par>
                                <p:cTn id="7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80" dur="200" fill="hold"/>
                                        <p:tgtEl>
                                          <p:spTgt spid="18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1" dur="200" fill="hold"/>
                                        <p:tgtEl>
                                          <p:spTgt spid="18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2" dur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85" dur="200" fill="hold"/>
                                        <p:tgtEl>
                                          <p:spTgt spid="17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6" dur="200" fill="hold"/>
                                        <p:tgtEl>
                                          <p:spTgt spid="17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"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91" dur="200" fill="hold"/>
                                        <p:tgtEl>
                                          <p:spTgt spid="18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2" dur="200" fill="hold"/>
                                        <p:tgtEl>
                                          <p:spTgt spid="18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3" dur="2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96" dur="200" fill="hold"/>
                                        <p:tgtEl>
                                          <p:spTgt spid="17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7" dur="200" fill="hold"/>
                                        <p:tgtEl>
                                          <p:spTgt spid="17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8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2" dur="200" fill="hold"/>
                                        <p:tgtEl>
                                          <p:spTgt spid="18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3" dur="200" fill="hold"/>
                                        <p:tgtEl>
                                          <p:spTgt spid="18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4" dur="2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7" dur="200" fill="hold"/>
                                        <p:tgtEl>
                                          <p:spTgt spid="17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8" dur="200" fill="hold"/>
                                        <p:tgtEl>
                                          <p:spTgt spid="17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9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635040"/>
            <a:ext cx="8228880" cy="54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08080"/>
                </a:solidFill>
                <a:latin typeface="Gill Sans MT"/>
              </a:rPr>
              <a:t>Comparte algunas similitudes con la sucesión de fibonacci, entre las cuales se encuentra el número representado con la letra griega ϕ, llamado Golden Ratio: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s-CO" sz="2400" strike="noStrike">
                <a:solidFill>
                  <a:srgbClr val="808080"/>
                </a:solidFill>
                <a:latin typeface="Gill Sans MT"/>
              </a:rPr>
              <a:t>1.61803399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CO" sz="2400" strike="noStrike">
                <a:solidFill>
                  <a:srgbClr val="808080"/>
                </a:solidFill>
                <a:latin typeface="Gill Sans MT"/>
              </a:rPr>
              <a:t>Al dividir un término de la sucesión de lucas por su anterior, y hacer esto hasta el infinito, el número obtenido va a tender hacia ϕ </a:t>
            </a:r>
            <a:endParaRPr/>
          </a:p>
        </p:txBody>
      </p:sp>
    </p:spTree>
  </p:cSld>
  <p:timing>
    <p:tnLst>
      <p:par>
        <p:cTn id="110" dur="indefinite" restart="never" nodeType="tmRoot">
          <p:childTnLst>
            <p:seq>
              <p:cTn id="1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n 4" descr=""/>
          <p:cNvPicPr/>
          <p:nvPr/>
        </p:nvPicPr>
        <p:blipFill>
          <a:blip r:embed="rId1"/>
          <a:stretch/>
        </p:blipFill>
        <p:spPr>
          <a:xfrm>
            <a:off x="5535360" y="1216080"/>
            <a:ext cx="2584440" cy="4685040"/>
          </a:xfrm>
          <a:prstGeom prst="rect">
            <a:avLst/>
          </a:prstGeom>
          <a:ln>
            <a:noFill/>
          </a:ln>
        </p:spPr>
      </p:pic>
      <p:pic>
        <p:nvPicPr>
          <p:cNvPr id="188" name="Imagen 5" descr=""/>
          <p:cNvPicPr/>
          <p:nvPr/>
        </p:nvPicPr>
        <p:blipFill>
          <a:blip r:embed="rId2"/>
          <a:stretch/>
        </p:blipFill>
        <p:spPr>
          <a:xfrm>
            <a:off x="1419840" y="1216080"/>
            <a:ext cx="2124000" cy="46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2" dur="indefinite" restart="never" nodeType="tmRoot">
          <p:childTnLst>
            <p:seq>
              <p:cTn id="1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ts val="722"/>
              </a:lnSpc>
            </a:pPr>
            <a:r>
              <a:rPr lang="es-CO" sz="5400" strike="noStrike">
                <a:solidFill>
                  <a:srgbClr val="2f5897"/>
                </a:solidFill>
                <a:latin typeface="Gill Sans MT"/>
              </a:rPr>
              <a:t>Representación gráfica</a:t>
            </a:r>
            <a:endParaRPr/>
          </a:p>
        </p:txBody>
      </p:sp>
      <p:pic>
        <p:nvPicPr>
          <p:cNvPr id="190" name="Imagen 5" descr=""/>
          <p:cNvPicPr/>
          <p:nvPr/>
        </p:nvPicPr>
        <p:blipFill>
          <a:blip r:embed="rId1"/>
          <a:stretch/>
        </p:blipFill>
        <p:spPr>
          <a:xfrm>
            <a:off x="651600" y="1803240"/>
            <a:ext cx="2656080" cy="2540880"/>
          </a:xfrm>
          <a:prstGeom prst="rect">
            <a:avLst/>
          </a:prstGeom>
          <a:ln>
            <a:noFill/>
          </a:ln>
        </p:spPr>
      </p:pic>
      <p:pic>
        <p:nvPicPr>
          <p:cNvPr id="191" name="Imagen 7" descr=""/>
          <p:cNvPicPr/>
          <p:nvPr/>
        </p:nvPicPr>
        <p:blipFill>
          <a:blip r:embed="rId2"/>
          <a:stretch/>
        </p:blipFill>
        <p:spPr>
          <a:xfrm>
            <a:off x="6280560" y="1803240"/>
            <a:ext cx="2528280" cy="2540880"/>
          </a:xfrm>
          <a:prstGeom prst="rect">
            <a:avLst/>
          </a:prstGeom>
          <a:ln>
            <a:noFill/>
          </a:ln>
        </p:spPr>
      </p:pic>
      <p:pic>
        <p:nvPicPr>
          <p:cNvPr id="192" name="Imagen 8" descr=""/>
          <p:cNvPicPr/>
          <p:nvPr/>
        </p:nvPicPr>
        <p:blipFill>
          <a:blip r:embed="rId3"/>
          <a:stretch/>
        </p:blipFill>
        <p:spPr>
          <a:xfrm>
            <a:off x="3413160" y="4595760"/>
            <a:ext cx="2867040" cy="214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4" dur="indefinite" restart="never" nodeType="tmRoot">
          <p:childTnLst>
            <p:seq>
              <p:cTn id="1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Ejecutivo.thmx</Template>
  <TotalTime>2644</TotalTime>
  <Application>LibreOffice/4.4.2.2$Linux_X86_64 LibreOffice_project/40m0$Build-2</Application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2015-09-24T15:24:17Z</dcterms:created>
  <dc:creator>Nicolás Viveros</dc:creator>
  <dc:language>es-CO</dc:language>
  <dcterms:modified xsi:type="dcterms:W3CDTF">2015-10-05T14:39:50Z</dcterms:modified>
  <cp:revision>22</cp:revision>
  <dc:title>Sucesión de Lucas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