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372" r:id="rId3"/>
    <p:sldId id="393" r:id="rId4"/>
    <p:sldId id="373" r:id="rId5"/>
    <p:sldId id="374" r:id="rId6"/>
    <p:sldId id="383" r:id="rId7"/>
    <p:sldId id="382" r:id="rId8"/>
    <p:sldId id="387" r:id="rId9"/>
    <p:sldId id="386" r:id="rId10"/>
    <p:sldId id="385" r:id="rId11"/>
    <p:sldId id="390" r:id="rId12"/>
    <p:sldId id="388" r:id="rId13"/>
    <p:sldId id="389" r:id="rId14"/>
    <p:sldId id="391" r:id="rId15"/>
    <p:sldId id="394" r:id="rId16"/>
    <p:sldId id="395" r:id="rId17"/>
    <p:sldId id="3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C Ramirez, Patricia" initials="TRP" lastIdx="1" clrIdx="0">
    <p:extLst>
      <p:ext uri="{19B8F6BF-5375-455C-9EA6-DF929625EA0E}">
        <p15:presenceInfo xmlns:p15="http://schemas.microsoft.com/office/powerpoint/2012/main" userId="S-1-5-21-1678757464-1279479198-796833502-26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A6"/>
    <a:srgbClr val="F28212"/>
    <a:srgbClr val="B573E7"/>
    <a:srgbClr val="F0FB85"/>
    <a:srgbClr val="67C836"/>
    <a:srgbClr val="F9F68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DE04-BC23-408F-8897-F5B4164E2191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1B1D-E177-4A7D-9306-5465CBBFAF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74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80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FEB0-FA53-4610-A14F-C333184D7EC3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A423CB-D73C-4CD3-9C7B-5CABCA2F4F6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organizacion/" TargetMode="External"/><Relationship Id="rId2" Type="http://schemas.openxmlformats.org/officeDocument/2006/relationships/hyperlink" Target="https://concepto.de/que-es-un-conjun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cepto.de/recursos-de-una-empresa/" TargetMode="External"/><Relationship Id="rId4" Type="http://schemas.openxmlformats.org/officeDocument/2006/relationships/hyperlink" Target="https://concepto.de/empresa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mano-de-obra/" TargetMode="External"/><Relationship Id="rId2" Type="http://schemas.openxmlformats.org/officeDocument/2006/relationships/hyperlink" Target="https://economipedia.com/definiciones/eficienci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39" y="1214438"/>
            <a:ext cx="7433634" cy="2387600"/>
          </a:xfrm>
        </p:spPr>
        <p:txBody>
          <a:bodyPr>
            <a:noAutofit/>
          </a:bodyPr>
          <a:lstStyle/>
          <a:p>
            <a:r>
              <a:rPr lang="es-GT" b="1" dirty="0" smtClean="0">
                <a:solidFill>
                  <a:srgbClr val="0070C0"/>
                </a:solidFill>
                <a:latin typeface="Comic Sans MS" pitchFamily="66" charset="0"/>
              </a:rPr>
              <a:t>Proceso </a:t>
            </a:r>
            <a:r>
              <a:rPr lang="es-GT" b="1" dirty="0" err="1" smtClean="0">
                <a:solidFill>
                  <a:srgbClr val="0070C0"/>
                </a:solidFill>
                <a:latin typeface="Comic Sans MS" pitchFamily="66" charset="0"/>
              </a:rPr>
              <a:t>Admimistrativo</a:t>
            </a:r>
            <a:endParaRPr lang="en-US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098" y="3598727"/>
            <a:ext cx="5638800" cy="1655762"/>
          </a:xfrm>
        </p:spPr>
        <p:txBody>
          <a:bodyPr>
            <a:normAutofit/>
          </a:bodyPr>
          <a:lstStyle/>
          <a:p>
            <a:endParaRPr lang="es-GT" dirty="0">
              <a:solidFill>
                <a:srgbClr val="FF3399"/>
              </a:solidFill>
            </a:endParaRPr>
          </a:p>
          <a:p>
            <a:r>
              <a:rPr lang="es-GT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Proceso administrativo</a:t>
            </a:r>
            <a:endParaRPr lang="es-GT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GT" dirty="0">
                <a:solidFill>
                  <a:schemeClr val="accent3">
                    <a:lumMod val="75000"/>
                  </a:schemeClr>
                </a:solidFill>
              </a:rPr>
              <a:t>UMG –Campus </a:t>
            </a:r>
            <a:r>
              <a:rPr lang="es-GT" dirty="0" err="1">
                <a:solidFill>
                  <a:schemeClr val="accent3">
                    <a:lumMod val="75000"/>
                  </a:schemeClr>
                </a:solidFill>
              </a:rPr>
              <a:t>jutiapa</a:t>
            </a:r>
            <a:endParaRPr lang="es-GT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EAAA870E-7B4D-46F7-A4C6-0804C95263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7073" y="0"/>
            <a:ext cx="4134927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 noGrp="1"/>
          </p:cNvSpPr>
          <p:nvPr>
            <p:ph type="title"/>
          </p:nvPr>
        </p:nvSpPr>
        <p:spPr>
          <a:xfrm>
            <a:off x="376844" y="584733"/>
            <a:ext cx="1005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dirty="0" smtClean="0">
                <a:solidFill>
                  <a:schemeClr val="accent1"/>
                </a:solidFill>
                <a:latin typeface="Comic Sans MS" pitchFamily="66" charset="0"/>
              </a:rPr>
              <a:t>LAS 6 ETAPAS DE LA HISTORIA DE LA ADMINISTRACION </a:t>
            </a:r>
            <a:endParaRPr lang="es-GT" sz="4000" b="1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71" y="1893656"/>
            <a:ext cx="9349047" cy="4023360"/>
          </a:xfrm>
        </p:spPr>
        <p:txBody>
          <a:bodyPr>
            <a:noAutofit/>
          </a:bodyPr>
          <a:lstStyle/>
          <a:p>
            <a:r>
              <a:rPr lang="es-ES" dirty="0" smtClean="0"/>
              <a:t>Pág.  4 del libro:</a:t>
            </a:r>
          </a:p>
          <a:p>
            <a:pPr marL="342900" indent="-342900" algn="just">
              <a:buAutoNum type="arabicPeriod"/>
            </a:pPr>
            <a:r>
              <a:rPr lang="es-GT" b="1" dirty="0" smtClean="0">
                <a:latin typeface="Calibri" pitchFamily="34" charset="0"/>
              </a:rPr>
              <a:t>ARTESANAL:</a:t>
            </a:r>
            <a:r>
              <a:rPr lang="es-GT" dirty="0" smtClean="0">
                <a:latin typeface="Calibri" pitchFamily="34" charset="0"/>
              </a:rPr>
              <a:t> Desde 1780, cuando inicio la Revolución Industrial; se basa en los talleres      de los artesanos y mano de obra intensiva y no calificada empleada en la agricultura.</a:t>
            </a:r>
          </a:p>
          <a:p>
            <a:pPr marL="342900" indent="-342900" algn="just">
              <a:buAutoNum type="arabicPeriod"/>
            </a:pPr>
            <a:endParaRPr lang="es-GT" dirty="0" smtClean="0">
              <a:latin typeface="Calibri" pitchFamily="34" charset="0"/>
            </a:endParaRPr>
          </a:p>
          <a:p>
            <a:pPr marL="1951460" lvl="8" indent="-342900" algn="just">
              <a:buNone/>
            </a:pPr>
            <a:r>
              <a:rPr lang="es-GT" b="1" dirty="0" smtClean="0">
                <a:latin typeface="Calibri" pitchFamily="34" charset="0"/>
              </a:rPr>
              <a:t>2.	</a:t>
            </a:r>
            <a:r>
              <a:rPr lang="es-GT" sz="2000" b="1" dirty="0" smtClean="0">
                <a:latin typeface="Calibri" pitchFamily="34" charset="0"/>
              </a:rPr>
              <a:t>TRANSICION DEL ARTESANADO A LA INDUSTRIALIZACION:</a:t>
            </a:r>
            <a:r>
              <a:rPr lang="es-GT" sz="2000" dirty="0" smtClean="0">
                <a:latin typeface="Calibri" pitchFamily="34" charset="0"/>
              </a:rPr>
              <a:t> Ocurre una creciente de los talleres (con el surgimiento de la maquina de hilar en 1767, el telar hidráulico en 1769 y el telar mecánico en 1785.</a:t>
            </a:r>
          </a:p>
          <a:p>
            <a:pPr marL="342900" indent="-342900" algn="just">
              <a:buNone/>
            </a:pPr>
            <a:endParaRPr lang="es-GT" dirty="0" smtClean="0">
              <a:latin typeface="Calibri" pitchFamily="34" charset="0"/>
            </a:endParaRPr>
          </a:p>
          <a:p>
            <a:pPr marL="342900" indent="-342900" algn="just">
              <a:buNone/>
            </a:pPr>
            <a:r>
              <a:rPr lang="es-GT" b="1" dirty="0" smtClean="0">
                <a:latin typeface="Calibri" pitchFamily="34" charset="0"/>
              </a:rPr>
              <a:t>3.	DESARROLLO INDUSTRIAL: </a:t>
            </a:r>
            <a:r>
              <a:rPr lang="es-GT" dirty="0" smtClean="0">
                <a:latin typeface="Calibri" pitchFamily="34" charset="0"/>
              </a:rPr>
              <a:t>Los 2 grandes componentes de esta etapa son el acero y la electricidad; aparición del motor de explosión y el motor eléctrico, surge el automóvil en 1880 y el avión en 1906.</a:t>
            </a:r>
          </a:p>
          <a:p>
            <a:pPr marL="342900" indent="-342900" algn="just">
              <a:buNone/>
            </a:pPr>
            <a:endParaRPr lang="es-GT" dirty="0" smtClean="0">
              <a:latin typeface="Calibri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  <p:pic>
        <p:nvPicPr>
          <p:cNvPr id="26626" name="Picture 2" descr="Image result for imagenes de las 6 etapas de la administracion segun la historia artesanal"/>
          <p:cNvPicPr>
            <a:picLocks noChangeAspect="1" noChangeArrowheads="1"/>
          </p:cNvPicPr>
          <p:nvPr/>
        </p:nvPicPr>
        <p:blipFill>
          <a:blip r:embed="rId3" cstate="print"/>
          <a:srcRect l="33920" t="51357" r="37309"/>
          <a:stretch>
            <a:fillRect/>
          </a:stretch>
        </p:blipFill>
        <p:spPr bwMode="auto">
          <a:xfrm rot="859857">
            <a:off x="10335012" y="1987136"/>
            <a:ext cx="1118333" cy="1399958"/>
          </a:xfrm>
          <a:prstGeom prst="rect">
            <a:avLst/>
          </a:prstGeom>
          <a:noFill/>
        </p:spPr>
      </p:pic>
      <p:pic>
        <p:nvPicPr>
          <p:cNvPr id="26628" name="Picture 4" descr="Image result for imagenes de las 6 etapas de la administracion segun la historia transicion de lo artesano a lo industrializado"/>
          <p:cNvPicPr>
            <a:picLocks noChangeAspect="1" noChangeArrowheads="1"/>
          </p:cNvPicPr>
          <p:nvPr/>
        </p:nvPicPr>
        <p:blipFill>
          <a:blip r:embed="rId4" cstate="print"/>
          <a:srcRect l="37317" t="76931" r="36309"/>
          <a:stretch>
            <a:fillRect/>
          </a:stretch>
        </p:blipFill>
        <p:spPr bwMode="auto">
          <a:xfrm rot="20103715">
            <a:off x="411796" y="3108989"/>
            <a:ext cx="1325114" cy="869293"/>
          </a:xfrm>
          <a:prstGeom prst="rect">
            <a:avLst/>
          </a:prstGeom>
          <a:noFill/>
        </p:spPr>
      </p:pic>
      <p:pic>
        <p:nvPicPr>
          <p:cNvPr id="26630" name="Picture 6" descr="Image result for imagenes de las 6 etapas de la administracion segun la historia desarrolo industri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115662">
            <a:off x="9950740" y="4585855"/>
            <a:ext cx="1821437" cy="130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89" y="1505728"/>
            <a:ext cx="8060575" cy="4645690"/>
          </a:xfrm>
        </p:spPr>
        <p:txBody>
          <a:bodyPr>
            <a:noAutofit/>
          </a:bodyPr>
          <a:lstStyle/>
          <a:p>
            <a:pPr marL="342900" indent="-342900" algn="just">
              <a:buNone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>
              <a:buNone/>
            </a:pPr>
            <a:r>
              <a:rPr lang="es-E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4.	</a:t>
            </a:r>
            <a:r>
              <a:rPr lang="es-GT" b="1" dirty="0" smtClean="0">
                <a:latin typeface="Calibri" pitchFamily="34" charset="0"/>
              </a:rPr>
              <a:t>GIGANTISMO INDUSTRIAL:</a:t>
            </a:r>
            <a:r>
              <a:rPr lang="es-GT" dirty="0" smtClean="0">
                <a:latin typeface="Calibri" pitchFamily="34" charset="0"/>
              </a:rPr>
              <a:t> Etapa situada entre las 2 guerras mundiales (entre 1914 y 1950). Las empresas alcanzan tamaños enormes y realizan operaciones internacionales y multinacionales.</a:t>
            </a:r>
          </a:p>
          <a:p>
            <a:pPr marL="342900" indent="-342900" algn="just">
              <a:buNone/>
            </a:pPr>
            <a:r>
              <a:rPr lang="es-GT" b="1" dirty="0" smtClean="0">
                <a:latin typeface="Calibri" pitchFamily="34" charset="0"/>
              </a:rPr>
              <a:t>5.</a:t>
            </a:r>
            <a:r>
              <a:rPr lang="es-GT" dirty="0" smtClean="0">
                <a:latin typeface="Calibri" pitchFamily="34" charset="0"/>
              </a:rPr>
              <a:t>	</a:t>
            </a:r>
            <a:r>
              <a:rPr lang="es-GT" b="1" dirty="0" smtClean="0">
                <a:latin typeface="Calibri" pitchFamily="34" charset="0"/>
              </a:rPr>
              <a:t>MODERNA:</a:t>
            </a:r>
            <a:r>
              <a:rPr lang="es-GT" dirty="0" smtClean="0">
                <a:latin typeface="Calibri" pitchFamily="34" charset="0"/>
              </a:rPr>
              <a:t> 1945 (posguerra) hasta 1980 y marca una clara separación entre los países desarrollados (o industrializados), los países subdesarrollados (no industrializados) y los países en desarrollo.</a:t>
            </a:r>
          </a:p>
          <a:p>
            <a:pPr marL="342900" indent="-342900" algn="just">
              <a:buNone/>
            </a:pPr>
            <a:endParaRPr lang="es-GT" dirty="0" smtClean="0">
              <a:latin typeface="Calibri" pitchFamily="34" charset="0"/>
            </a:endParaRPr>
          </a:p>
          <a:p>
            <a:pPr marL="342900" indent="-342900" algn="just">
              <a:buNone/>
            </a:pPr>
            <a:r>
              <a:rPr lang="es-GT" b="1" dirty="0" smtClean="0">
                <a:latin typeface="Calibri" pitchFamily="34" charset="0"/>
              </a:rPr>
              <a:t>			        6.	GLOBALIZACION: </a:t>
            </a:r>
            <a:r>
              <a:rPr lang="es-GT" dirty="0" smtClean="0">
                <a:latin typeface="Calibri" pitchFamily="34" charset="0"/>
              </a:rPr>
              <a:t>Posterior a 1980; las empresas 			enfrentan aguda 	competencia, dificultades para 			comprender las reacciones del mercado y las 			acciones de los competidores. Esta etapa se halla 			signada (firmada) por la 3ra. Revolución Industrial.</a:t>
            </a:r>
          </a:p>
          <a:p>
            <a:endParaRPr lang="es-GT" dirty="0" smtClean="0"/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  <p:pic>
        <p:nvPicPr>
          <p:cNvPr id="27650" name="Picture 2" descr="Image result for imagenes de las 6 etapas de la administracion segun la historia gigantismo industrial"/>
          <p:cNvPicPr>
            <a:picLocks noChangeAspect="1" noChangeArrowheads="1"/>
          </p:cNvPicPr>
          <p:nvPr/>
        </p:nvPicPr>
        <p:blipFill>
          <a:blip r:embed="rId3" cstate="print"/>
          <a:srcRect l="8357" t="16335" r="2552" b="18325"/>
          <a:stretch>
            <a:fillRect/>
          </a:stretch>
        </p:blipFill>
        <p:spPr bwMode="auto">
          <a:xfrm rot="20635850">
            <a:off x="1342028" y="282681"/>
            <a:ext cx="2246235" cy="1443303"/>
          </a:xfrm>
          <a:prstGeom prst="rect">
            <a:avLst/>
          </a:prstGeom>
          <a:noFill/>
        </p:spPr>
      </p:pic>
      <p:pic>
        <p:nvPicPr>
          <p:cNvPr id="27654" name="Picture 6" descr="Image result for imagenes de las 6 etapas de la administracion segun la historia globalizac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03" y="5454994"/>
            <a:ext cx="2327564" cy="2202152"/>
          </a:xfrm>
          <a:prstGeom prst="rect">
            <a:avLst/>
          </a:prstGeom>
          <a:noFill/>
        </p:spPr>
      </p:pic>
      <p:pic>
        <p:nvPicPr>
          <p:cNvPr id="27652" name="Picture 4" descr="Image result for imagenes de las 6 etapas de la administracion segun la historia modern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00983">
            <a:off x="9601200" y="2440910"/>
            <a:ext cx="2133600" cy="1743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43" y="95162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GT" b="1" dirty="0" smtClean="0">
                <a:solidFill>
                  <a:schemeClr val="accent1"/>
                </a:solidFill>
                <a:latin typeface="Comic Sans MS" pitchFamily="66" charset="0"/>
              </a:rPr>
              <a:t>BREVE HISTORIA DE LA TEORIA DE LA ADMINISTRACION</a:t>
            </a:r>
            <a:r>
              <a:rPr lang="es-GT" b="1" dirty="0" smtClean="0">
                <a:latin typeface="Comic Sans MS" pitchFamily="66" charset="0"/>
              </a:rPr>
              <a:t/>
            </a:r>
            <a:br>
              <a:rPr lang="es-GT" b="1" dirty="0" smtClean="0">
                <a:latin typeface="Comic Sans MS" pitchFamily="66" charset="0"/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05" y="1907510"/>
            <a:ext cx="9172135" cy="402336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s-ES" dirty="0" smtClean="0"/>
              <a:t>Pág. 7 del libro:</a:t>
            </a:r>
            <a:endParaRPr lang="es-GT" dirty="0" smtClean="0"/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  <a:defRPr/>
            </a:pPr>
            <a:r>
              <a:rPr lang="es-GT" dirty="0" smtClean="0">
                <a:latin typeface="Comic Sans MS" pitchFamily="66" charset="0"/>
              </a:rPr>
              <a:t>La escuela de la Administración Científica fue iniciada a comienzos del siglo XX por el ingeniero estadounidense FREDERICK TAYLOR (1856-1915), considerado el fundador de la Teoría Administrativa Moderna. </a:t>
            </a:r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89" y="64682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GT" sz="3600" b="1" dirty="0" smtClean="0">
                <a:solidFill>
                  <a:schemeClr val="accent1"/>
                </a:solidFill>
                <a:latin typeface="Comic Sans MS" pitchFamily="66" charset="0"/>
              </a:rPr>
              <a:t>PRINCIPIOS DE LA ADMINISTRACION CIENTIFICA DE TAYLOR</a:t>
            </a:r>
            <a:r>
              <a:rPr lang="es-GT" b="1" dirty="0" smtClean="0">
                <a:latin typeface="Comic Sans MS" pitchFamily="66" charset="0"/>
              </a:rPr>
              <a:t/>
            </a:r>
            <a:br>
              <a:rPr lang="es-GT" b="1" dirty="0" smtClean="0">
                <a:latin typeface="Comic Sans MS" pitchFamily="66" charset="0"/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s-GT" b="1" dirty="0" smtClean="0">
                <a:latin typeface="Comic Sans MS" pitchFamily="66" charset="0"/>
              </a:rPr>
              <a:t>PRINCIPIO DE PLANEACION: </a:t>
            </a:r>
            <a:r>
              <a:rPr lang="es-GT" dirty="0" smtClean="0">
                <a:latin typeface="Comic Sans MS" pitchFamily="66" charset="0"/>
              </a:rPr>
              <a:t>Sustituir el criterio individual del obrero, la improvisación y la actuación empírica en el trabajo por métodos basados en procedimientos científicos. Cambiar la improvisación por planeación. </a:t>
            </a:r>
          </a:p>
          <a:p>
            <a:pPr marL="342900" indent="-342900">
              <a:buAutoNum type="arabicPeriod"/>
            </a:pPr>
            <a:endParaRPr lang="es-GT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s-GT" b="1" dirty="0" smtClean="0">
                <a:latin typeface="Comic Sans MS" pitchFamily="66" charset="0"/>
              </a:rPr>
              <a:t>PRINCIPIO DE LA PREPARACION: </a:t>
            </a:r>
            <a:r>
              <a:rPr lang="es-GT" dirty="0" smtClean="0">
                <a:latin typeface="Comic Sans MS" pitchFamily="66" charset="0"/>
              </a:rPr>
              <a:t>Seleccionar científicamente los trabajadores de acuerdo con sus aptitudes; prepararlos y entrenarlos para que produzcan mas y mejor, de acuerdo a lo planeado.</a:t>
            </a:r>
          </a:p>
          <a:p>
            <a:pPr marL="342900" indent="-342900">
              <a:buAutoNum type="arabicPeriod"/>
            </a:pPr>
            <a:endParaRPr lang="es-GT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s-GT" b="1" dirty="0" smtClean="0">
                <a:latin typeface="Comic Sans MS" pitchFamily="66" charset="0"/>
              </a:rPr>
              <a:t>PRINCIPIO DE CONTROL: </a:t>
            </a:r>
            <a:r>
              <a:rPr lang="es-GT" dirty="0" smtClean="0">
                <a:latin typeface="Comic Sans MS" pitchFamily="66" charset="0"/>
              </a:rPr>
              <a:t>Controlar el trabajo para certificar que se cumpla el plan.</a:t>
            </a:r>
          </a:p>
          <a:p>
            <a:pPr marL="342900" indent="-342900">
              <a:buNone/>
            </a:pPr>
            <a:endParaRPr lang="es-GT" dirty="0" smtClean="0">
              <a:latin typeface="Comic Sans MS" pitchFamily="66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872836" y="2274838"/>
            <a:ext cx="10404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GT" b="1" dirty="0" smtClean="0">
                <a:latin typeface="Comic Sans MS" pitchFamily="66" charset="0"/>
              </a:rPr>
              <a:t>4.	PRINCIPIO DE EJECUCION: </a:t>
            </a:r>
            <a:r>
              <a:rPr lang="es-GT" dirty="0" smtClean="0">
                <a:latin typeface="Comic Sans MS" pitchFamily="66" charset="0"/>
              </a:rPr>
              <a:t>Distribuir el trabajo, asignando tareas y responsabilidades. La Gerencia planea, prepara y controla; el trabajador ejecuta.</a:t>
            </a:r>
          </a:p>
          <a:p>
            <a:pPr marL="342900" indent="-342900">
              <a:buAutoNum type="arabicPeriod"/>
            </a:pPr>
            <a:endParaRPr lang="es-GT" dirty="0" smtClean="0">
              <a:latin typeface="Comic Sans MS" pitchFamily="66" charset="0"/>
            </a:endParaRPr>
          </a:p>
          <a:p>
            <a:pPr marL="342900" indent="-342900"/>
            <a:r>
              <a:rPr lang="es-GT" b="1" dirty="0" smtClean="0">
                <a:latin typeface="Comic Sans MS" pitchFamily="66" charset="0"/>
              </a:rPr>
              <a:t>5.	PRINCIPIO DE EXCEPCION: </a:t>
            </a:r>
            <a:r>
              <a:rPr lang="es-GT" dirty="0" smtClean="0">
                <a:latin typeface="Comic Sans MS" pitchFamily="66" charset="0"/>
              </a:rPr>
              <a:t>Al Gerente le debe llamar la atención los casos que se salen de lo planeado para corregir.</a:t>
            </a: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ADMINISTRATIVO</a:t>
            </a:r>
            <a:br>
              <a:rPr lang="es-ES" dirty="0" smtClean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 proceso administrativo es un </a:t>
            </a:r>
            <a:r>
              <a:rPr lang="es-ES" dirty="0">
                <a:hlinkClick r:id="rId2"/>
              </a:rPr>
              <a:t>conjunto</a:t>
            </a:r>
            <a:r>
              <a:rPr lang="es-ES" dirty="0"/>
              <a:t> de </a:t>
            </a:r>
            <a:r>
              <a:rPr lang="es-ES" b="1" dirty="0"/>
              <a:t>funciones administrativas dentro de una </a:t>
            </a:r>
            <a:r>
              <a:rPr lang="es-ES" b="1" dirty="0">
                <a:hlinkClick r:id="rId3"/>
              </a:rPr>
              <a:t>organización</a:t>
            </a:r>
            <a:r>
              <a:rPr lang="es-ES" b="1" dirty="0"/>
              <a:t> u </a:t>
            </a:r>
            <a:r>
              <a:rPr lang="es-ES" b="1" dirty="0">
                <a:hlinkClick r:id="rId4"/>
              </a:rPr>
              <a:t>empresa</a:t>
            </a:r>
            <a:r>
              <a:rPr lang="es-ES" b="1" dirty="0"/>
              <a:t> que buscan aprovechar al máximo los </a:t>
            </a:r>
            <a:r>
              <a:rPr lang="es-ES" b="1" dirty="0">
                <a:hlinkClick r:id="rId5"/>
              </a:rPr>
              <a:t>recursos</a:t>
            </a:r>
            <a:r>
              <a:rPr lang="es-ES" dirty="0"/>
              <a:t> existentes de forma correcta, rápida y eficaz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43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Importancia del proceso administrativo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32458" y="1532708"/>
            <a:ext cx="8915400" cy="3777622"/>
          </a:xfrm>
        </p:spPr>
        <p:txBody>
          <a:bodyPr/>
          <a:lstStyle/>
          <a:p>
            <a:r>
              <a:rPr lang="es-ES" dirty="0"/>
              <a:t>El proceso administrativo funciona como una guía simple y rigurosa mediante la cual una empresa u organización intenta lograr los objetivos propuestos de la forma más </a:t>
            </a:r>
            <a:r>
              <a:rPr lang="es-ES" dirty="0">
                <a:hlinkClick r:id="rId2"/>
              </a:rPr>
              <a:t>eficiente</a:t>
            </a:r>
            <a:r>
              <a:rPr lang="es-ES" dirty="0"/>
              <a:t>.</a:t>
            </a:r>
          </a:p>
          <a:p>
            <a:r>
              <a:rPr lang="es-ES" dirty="0"/>
              <a:t>La aplicación de este proceso administrativo </a:t>
            </a:r>
            <a:r>
              <a:rPr lang="es-ES" b="1" dirty="0"/>
              <a:t>permite aprovechar la </a:t>
            </a:r>
            <a:r>
              <a:rPr lang="es-ES" b="1" dirty="0">
                <a:hlinkClick r:id="rId3"/>
              </a:rPr>
              <a:t>mano de obra</a:t>
            </a:r>
            <a:r>
              <a:rPr lang="es-ES" b="1" dirty="0"/>
              <a:t> y los recursos técnicos y materiales que posee una empresa</a:t>
            </a:r>
            <a:r>
              <a:rPr lang="es-ES" dirty="0"/>
              <a:t>. El proceso administrativo permite controlar de manera organizada los recursos y disponerlos de manera eficiente.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8528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72837" y="1011382"/>
            <a:ext cx="1008610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endParaRPr lang="es-ES" sz="2000" dirty="0" smtClean="0"/>
          </a:p>
          <a:p>
            <a:pPr algn="just">
              <a:lnSpc>
                <a:spcPct val="80000"/>
              </a:lnSpc>
            </a:pPr>
            <a:endParaRPr lang="es-ES_tradnl" sz="2000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3567" t="12050" r="3100" b="11587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 qué en la vida, la única receta del éxito que sirve es la tu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83" y="1452154"/>
            <a:ext cx="10633165" cy="50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itchFamily="66" charset="0"/>
              </a:rPr>
              <a:t>Aspectos del Curso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GT" dirty="0" smtClean="0"/>
              <a:t> Etapas que forman el Proceso Administrativo, con cada una de los subtemas.</a:t>
            </a:r>
            <a:endParaRPr lang="es-GT" dirty="0"/>
          </a:p>
          <a:p>
            <a:r>
              <a:rPr lang="es-ES" b="1" dirty="0" smtClean="0"/>
              <a:t>PRODUCTO DEL CURSO</a:t>
            </a:r>
            <a:r>
              <a:rPr lang="es-GT" dirty="0" smtClean="0"/>
              <a:t> </a:t>
            </a:r>
          </a:p>
          <a:p>
            <a:r>
              <a:rPr lang="es-ES_tradnl" dirty="0" smtClean="0"/>
              <a:t>Universitarios capacitados para la creación y administración de una empresa ya sea pública o privada, aplicando a la perfección los pasos del proceso administrativo establecido por personajes reconocidos en el área.</a:t>
            </a:r>
            <a:endParaRPr lang="es-GT" dirty="0" smtClean="0"/>
          </a:p>
          <a:p>
            <a:r>
              <a:rPr lang="es-GT" dirty="0" smtClean="0"/>
              <a:t> </a:t>
            </a:r>
            <a:r>
              <a:rPr lang="es-ES" b="1" dirty="0" smtClean="0"/>
              <a:t>¿CÓMO APLICAR LAS AREAS DE ATENCION EN EL CURSO?</a:t>
            </a:r>
            <a:endParaRPr lang="es-GT" dirty="0" smtClean="0"/>
          </a:p>
          <a:p>
            <a:pPr lvl="0">
              <a:buFont typeface="Wingdings" pitchFamily="2" charset="2"/>
              <a:buChar char="v"/>
            </a:pPr>
            <a:r>
              <a:rPr lang="es-GT" dirty="0" smtClean="0"/>
              <a:t>Pensamiento Lógico</a:t>
            </a:r>
          </a:p>
          <a:p>
            <a:pPr>
              <a:buFont typeface="Wingdings" pitchFamily="2" charset="2"/>
              <a:buChar char="v"/>
            </a:pPr>
            <a:r>
              <a:rPr lang="es-GT" dirty="0" smtClean="0"/>
              <a:t>Lógica-matemática</a:t>
            </a:r>
          </a:p>
          <a:p>
            <a:pPr>
              <a:buFont typeface="Wingdings" pitchFamily="2" charset="2"/>
              <a:buChar char="v"/>
            </a:pPr>
            <a:r>
              <a:rPr lang="es-GT" dirty="0" smtClean="0"/>
              <a:t>Lenguaje escrito y lectura</a:t>
            </a:r>
          </a:p>
          <a:p>
            <a:pPr>
              <a:buFont typeface="Wingdings" pitchFamily="2" charset="2"/>
              <a:buChar char="v"/>
            </a:pPr>
            <a:r>
              <a:rPr lang="es-GT" dirty="0" smtClean="0"/>
              <a:t>Investigación</a:t>
            </a:r>
          </a:p>
          <a:p>
            <a:pPr lvl="0">
              <a:buNone/>
            </a:pPr>
            <a:endParaRPr lang="es-GT" dirty="0" smtClean="0"/>
          </a:p>
          <a:p>
            <a:endParaRPr lang="es-GT" dirty="0" smtClean="0"/>
          </a:p>
          <a:p>
            <a:endParaRPr lang="es-GT" dirty="0"/>
          </a:p>
          <a:p>
            <a:pPr>
              <a:buFont typeface="Wingdings" panose="05000000000000000000" pitchFamily="2" charset="2"/>
              <a:buChar char="v"/>
            </a:pPr>
            <a:endParaRPr lang="es-GT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F3CCA74-8491-4281-8F03-41533E62FB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dirty="0" smtClean="0"/>
              <a:t>¿ACRTIVIDADES PARA LOGRAR EL APRENDIZAJE  EN EL CURSO?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es-GT" sz="2000" dirty="0" smtClean="0"/>
              <a:t>Empleo de casos que permitan al universitario medir su agilidad para resolver</a:t>
            </a:r>
          </a:p>
          <a:p>
            <a:pPr lvl="1" algn="just">
              <a:buNone/>
            </a:pPr>
            <a:r>
              <a:rPr lang="es-GT" sz="2000" dirty="0" smtClean="0"/>
              <a:t>probables situaciones que enfrentará durante la dirección de una empresa.</a:t>
            </a:r>
          </a:p>
          <a:p>
            <a:pPr lvl="1" algn="just">
              <a:buNone/>
            </a:pPr>
            <a:endParaRPr lang="es-GT" sz="2000" dirty="0" smtClean="0"/>
          </a:p>
          <a:p>
            <a:pPr lvl="1" algn="just">
              <a:buNone/>
            </a:pPr>
            <a:r>
              <a:rPr lang="es-GT" sz="2000" dirty="0" smtClean="0"/>
              <a:t>Fortalecer la actividad cuántica al incluir en la actividades de enseñanza-aprendizaje</a:t>
            </a:r>
          </a:p>
          <a:p>
            <a:pPr lvl="1" algn="just">
              <a:buNone/>
            </a:pPr>
            <a:r>
              <a:rPr lang="es-GT" sz="2000" dirty="0" smtClean="0"/>
              <a:t>argumentos que requieran para su solución la aplicación del conocimiento matemático</a:t>
            </a:r>
          </a:p>
          <a:p>
            <a:pPr lvl="1" algn="just">
              <a:buNone/>
            </a:pPr>
            <a:r>
              <a:rPr lang="es-GT" sz="2000" dirty="0" smtClean="0"/>
              <a:t>por incluir actores numéricos.</a:t>
            </a:r>
          </a:p>
          <a:p>
            <a:pPr lvl="1" algn="just">
              <a:buNone/>
            </a:pPr>
            <a:endParaRPr lang="es-GT" sz="2000" dirty="0" smtClean="0"/>
          </a:p>
          <a:p>
            <a:r>
              <a:rPr lang="es-GT" b="1" dirty="0" smtClean="0"/>
              <a:t>BIBLIOGRAFÍA:</a:t>
            </a:r>
            <a:endParaRPr lang="es-GT" sz="1800" dirty="0" smtClean="0"/>
          </a:p>
          <a:p>
            <a:r>
              <a:rPr lang="es-MX" dirty="0" smtClean="0"/>
              <a:t>Administración-Proceso Administrativo, </a:t>
            </a:r>
            <a:r>
              <a:rPr lang="es-MX" dirty="0" err="1" smtClean="0"/>
              <a:t>Idalberto</a:t>
            </a:r>
            <a:r>
              <a:rPr lang="es-MX" dirty="0" smtClean="0"/>
              <a:t> </a:t>
            </a:r>
            <a:r>
              <a:rPr lang="es-MX" dirty="0" err="1" smtClean="0"/>
              <a:t>Chiavenato</a:t>
            </a:r>
            <a:r>
              <a:rPr lang="es-MX" dirty="0" smtClean="0"/>
              <a:t>, Editorial   Mc </a:t>
            </a:r>
            <a:r>
              <a:rPr lang="es-MX" dirty="0" err="1" smtClean="0"/>
              <a:t>Graw</a:t>
            </a:r>
            <a:r>
              <a:rPr lang="es-MX" dirty="0" smtClean="0"/>
              <a:t> Hill, Agustín Reyes Ponce, Administración Moderna, Editorial </a:t>
            </a:r>
            <a:r>
              <a:rPr lang="es-MX" dirty="0" err="1" smtClean="0"/>
              <a:t>Limusa</a:t>
            </a:r>
            <a:r>
              <a:rPr lang="es-MX" dirty="0" smtClean="0"/>
              <a:t>.</a:t>
            </a:r>
            <a:endParaRPr lang="es-GT" sz="1600" dirty="0" smtClean="0"/>
          </a:p>
          <a:p>
            <a:pPr lvl="1" algn="just">
              <a:buNone/>
            </a:pPr>
            <a:endParaRPr lang="es-GT" sz="2000" dirty="0" smtClean="0"/>
          </a:p>
          <a:p>
            <a:pPr lvl="1">
              <a:buNone/>
            </a:pPr>
            <a:endParaRPr lang="es-GT" sz="2000" dirty="0" smtClean="0"/>
          </a:p>
          <a:p>
            <a:pPr lvl="1">
              <a:buNone/>
            </a:pPr>
            <a:endParaRPr lang="es-GT" sz="2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9CADFB-691F-4E29-AAA1-BB67F1CF6D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800" b="1" u="sng" dirty="0" smtClean="0"/>
              <a:t>Distribución de zona y tareas a presentar</a:t>
            </a:r>
            <a:r>
              <a:rPr lang="es-GT" sz="2800" dirty="0" smtClean="0"/>
              <a:t/>
            </a:r>
            <a:br>
              <a:rPr lang="es-GT" sz="2800" dirty="0" smtClean="0"/>
            </a:b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r>
              <a:rPr lang="es-GT" dirty="0" smtClean="0"/>
              <a:t> </a:t>
            </a:r>
          </a:p>
          <a:p>
            <a:r>
              <a:rPr lang="es-GT" dirty="0" smtClean="0"/>
              <a:t> </a:t>
            </a:r>
          </a:p>
          <a:p>
            <a:r>
              <a:rPr lang="es-GT" dirty="0" smtClean="0"/>
              <a:t>Sábado 01  de marzo 2025	Primera prueba parcial	15 puntos.</a:t>
            </a:r>
          </a:p>
          <a:p>
            <a:r>
              <a:rPr lang="es-GT" dirty="0" smtClean="0"/>
              <a:t>Sábado 12  de abril  2025 	Segunda prueba parcial	15 puntos.</a:t>
            </a:r>
          </a:p>
          <a:p>
            <a:r>
              <a:rPr lang="es-GT" dirty="0" smtClean="0"/>
              <a:t>Sábado 08  de junio 2025 	Prueba final del curso	50 puntos.</a:t>
            </a:r>
          </a:p>
          <a:p>
            <a:r>
              <a:rPr lang="es-GT" dirty="0" smtClean="0"/>
              <a:t>*Zona por tareas de investigación, actividades y asistencia	</a:t>
            </a:r>
            <a:r>
              <a:rPr lang="es-GT" u="sng" dirty="0" smtClean="0"/>
              <a:t>20</a:t>
            </a:r>
            <a:r>
              <a:rPr lang="es-GT" dirty="0" smtClean="0"/>
              <a:t> puntos.</a:t>
            </a:r>
          </a:p>
          <a:p>
            <a:r>
              <a:rPr lang="es-GT" dirty="0" smtClean="0"/>
              <a:t> 					Total		100 puntos.</a:t>
            </a:r>
          </a:p>
          <a:p>
            <a:r>
              <a:rPr lang="es-GT" dirty="0" smtClean="0"/>
              <a:t> </a:t>
            </a:r>
          </a:p>
          <a:p>
            <a:pPr>
              <a:buNone/>
            </a:pPr>
            <a:endParaRPr lang="es-GT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945" y="660676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1"/>
                </a:solidFill>
                <a:latin typeface="Comic Sans MS" pitchFamily="66" charset="0"/>
              </a:rPr>
              <a:t>Tema de hoy: </a:t>
            </a:r>
            <a:br>
              <a:rPr lang="es-ES" dirty="0" smtClean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s-ES" dirty="0" smtClean="0">
                <a:solidFill>
                  <a:schemeClr val="accent1"/>
                </a:solidFill>
                <a:latin typeface="Comic Sans MS" pitchFamily="66" charset="0"/>
              </a:rPr>
              <a:t>                “ADMINISTRACIÓN”</a:t>
            </a:r>
            <a:r>
              <a:rPr lang="es-GT" dirty="0" smtClean="0">
                <a:solidFill>
                  <a:schemeClr val="accent1"/>
                </a:solidFill>
                <a:latin typeface="Comic Sans MS" pitchFamily="66" charset="0"/>
              </a:rPr>
              <a:t/>
            </a:r>
            <a:br>
              <a:rPr lang="es-GT" dirty="0" smtClean="0">
                <a:solidFill>
                  <a:schemeClr val="accent1"/>
                </a:solidFill>
                <a:latin typeface="Comic Sans MS" pitchFamily="66" charset="0"/>
              </a:rPr>
            </a:br>
            <a:endParaRPr lang="en-US" b="1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89" y="1741256"/>
            <a:ext cx="9764684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dirty="0" smtClean="0"/>
              <a:t>Pág. 1 del libro:</a:t>
            </a:r>
            <a:endParaRPr lang="es-GT" dirty="0" smtClean="0"/>
          </a:p>
          <a:p>
            <a:r>
              <a:rPr lang="es-ES" u="sng" dirty="0" smtClean="0"/>
              <a:t>Fundamentos de la administración.</a:t>
            </a:r>
            <a:endParaRPr lang="es-GT" dirty="0" smtClean="0"/>
          </a:p>
          <a:p>
            <a:pPr lvl="0"/>
            <a:r>
              <a:rPr lang="es-ES" dirty="0" smtClean="0"/>
              <a:t>A lo largo de la historia, el hombre ha desarrollado métodos que le permitan realizar actividades adecuadas para obtener mejores resultados.</a:t>
            </a:r>
            <a:endParaRPr lang="es-GT" dirty="0" smtClean="0"/>
          </a:p>
          <a:p>
            <a:pPr lvl="0"/>
            <a:r>
              <a:rPr lang="es-ES" dirty="0" smtClean="0"/>
              <a:t>Entre todas las creaciones del hombre aquella que se destaca y sobresale por ser la más compleja y maravillosa es indiscutiblemente la empresa (no existen 2 iguales)</a:t>
            </a:r>
            <a:endParaRPr lang="es-GT" dirty="0" smtClean="0"/>
          </a:p>
          <a:p>
            <a:pPr lvl="1"/>
            <a:endParaRPr lang="es-GT" sz="2400" dirty="0" smtClean="0"/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ejemplo de diferentes ambientes de las empres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11679">
            <a:off x="7703127" y="308769"/>
            <a:ext cx="2535383" cy="1343890"/>
          </a:xfrm>
          <a:prstGeom prst="rect">
            <a:avLst/>
          </a:prstGeom>
          <a:noFill/>
        </p:spPr>
      </p:pic>
      <p:pic>
        <p:nvPicPr>
          <p:cNvPr id="4100" name="Picture 4" descr="Image result for ejemplo de diferentes ambientes de las empres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64" y="318653"/>
            <a:ext cx="2410692" cy="1330038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dirty="0" smtClean="0"/>
              <a:t>Las empresas funcionan en ambientes diferentes, rodeados de un universo de factores económicos, políticos, tecnológicos, legales, sociales y demográficos (características de la gente) que interactúan y se alternan para producir grandes cambios e inestabilidad en el ambiente.</a:t>
            </a:r>
            <a:endParaRPr lang="es-GT" dirty="0" smtClean="0"/>
          </a:p>
          <a:p>
            <a:pPr lvl="0"/>
            <a:r>
              <a:rPr lang="es-ES" dirty="0" smtClean="0"/>
              <a:t>No son autónomas, ni autosuficientes, pues requieren ser gobernadas o, mejor, administradas (directores, gerentes, jefes, supervisores, equipos, etc. = personas calificadas).</a:t>
            </a:r>
          </a:p>
          <a:p>
            <a:pPr lvl="0">
              <a:buNone/>
            </a:pPr>
            <a:endParaRPr lang="es-ES" dirty="0" smtClean="0"/>
          </a:p>
          <a:p>
            <a:r>
              <a:rPr lang="es-ES" u="sng" dirty="0" smtClean="0"/>
              <a:t>Concepto de administración.</a:t>
            </a:r>
            <a:endParaRPr lang="es-GT" dirty="0" smtClean="0"/>
          </a:p>
          <a:p>
            <a:r>
              <a:rPr lang="es-ES" dirty="0" smtClean="0"/>
              <a:t>La palabra administración proviene del latín ( </a:t>
            </a:r>
            <a:r>
              <a:rPr lang="es-ES" b="1" dirty="0" smtClean="0"/>
              <a:t>Ad: </a:t>
            </a:r>
            <a:r>
              <a:rPr lang="es-ES" dirty="0" smtClean="0"/>
              <a:t> dirección, hacia, tendencia; </a:t>
            </a:r>
            <a:r>
              <a:rPr lang="es-ES" b="1" dirty="0" err="1" smtClean="0"/>
              <a:t>Minister</a:t>
            </a:r>
            <a:r>
              <a:rPr lang="es-ES" b="1" dirty="0" smtClean="0"/>
              <a:t>: </a:t>
            </a:r>
            <a:r>
              <a:rPr lang="es-ES" dirty="0" smtClean="0"/>
              <a:t> comparativo de inferioridad, y el sufijo </a:t>
            </a:r>
            <a:r>
              <a:rPr lang="es-ES" b="1" dirty="0" smtClean="0"/>
              <a:t>Ter: </a:t>
            </a:r>
            <a:r>
              <a:rPr lang="es-ES" dirty="0" smtClean="0"/>
              <a:t>que indica subordinación u obediencia, es decir quien cumple una función bajo el mando de otro, quien le presta un servicio a otro) y significa subordinación o servicio.</a:t>
            </a:r>
            <a:endParaRPr lang="es-GT" dirty="0" smtClean="0"/>
          </a:p>
          <a:p>
            <a:pPr lvl="0"/>
            <a:endParaRPr lang="es-GT" dirty="0" smtClean="0"/>
          </a:p>
          <a:p>
            <a:endParaRPr lang="es-GT" dirty="0"/>
          </a:p>
        </p:txBody>
      </p:sp>
      <p:pic>
        <p:nvPicPr>
          <p:cNvPr id="4098" name="Picture 2" descr="Image result for ejemplo de diferentes ambientes de las empres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633193">
            <a:off x="349538" y="692727"/>
            <a:ext cx="1801092" cy="1108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35" y="1838312"/>
            <a:ext cx="100584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s-ES" sz="2000" dirty="0" smtClean="0">
                <a:solidFill>
                  <a:schemeClr val="tx1"/>
                </a:solidFill>
              </a:rPr>
              <a:t>Administración es el proceso de planear, organizar, dirigir y controlar el empleo de los recursos organizacionales para conseguir determinados objetivos con eficacia (eficaz: Alcanzar el objetivo: calidad) y eficiencia (Aprovechar los recursos disponibles al máximo: cantidad).  Leer página 128 del libro.</a:t>
            </a:r>
            <a:r>
              <a:rPr lang="es-GT" sz="2000" dirty="0" smtClean="0">
                <a:solidFill>
                  <a:schemeClr val="tx1"/>
                </a:solidFill>
              </a:rPr>
              <a:t/>
            </a:r>
            <a:br>
              <a:rPr lang="es-GT" sz="2000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989" y="993185"/>
            <a:ext cx="10058400" cy="1450757"/>
          </a:xfrm>
        </p:spPr>
        <p:txBody>
          <a:bodyPr>
            <a:normAutofit/>
          </a:bodyPr>
          <a:lstStyle/>
          <a:p>
            <a:r>
              <a:rPr lang="es-GT" b="1" dirty="0" smtClean="0">
                <a:solidFill>
                  <a:schemeClr val="accent1"/>
                </a:solidFill>
                <a:latin typeface="Comic Sans MS" pitchFamily="66" charset="0"/>
              </a:rPr>
              <a:t>BREVE HISTORIA DE LAS EMPRESAS</a:t>
            </a:r>
            <a:r>
              <a:rPr lang="es-GT" b="1" dirty="0" smtClean="0">
                <a:latin typeface="Comic Sans MS" pitchFamily="66" charset="0"/>
              </a:rPr>
              <a:t/>
            </a:r>
            <a:br>
              <a:rPr lang="es-GT" b="1" dirty="0" smtClean="0">
                <a:latin typeface="Comic Sans MS" pitchFamily="66" charset="0"/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510"/>
            <a:ext cx="9172135" cy="40233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34EF78-A8F7-47C1-B362-7DF110024C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8950" y="0"/>
            <a:ext cx="1823049" cy="23692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10529"/>
            <a:ext cx="976468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Pág.  4 del libro:</a:t>
            </a:r>
            <a:endParaRPr kumimoji="0" lang="es-G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partir de 1776, después de la invención de la máquina de vapor por James Watt (1736-1819) y su consiguiente aplicación en la producción, surgió la REVOLUCIÓN INDUSTRIAL, se inicio en Inglaterra y se extendió con rapidez por todo el mundo civilizado de la época.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Revolución Industrial sustituyó el primitivo taller de artesanía por la industrialización y preparó el camino para el seguimiento de las modernas empresas y los desafíos de administrarlas.</a:t>
            </a:r>
            <a:endParaRPr kumimoji="0" lang="es-G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s-G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9853</TotalTime>
  <Words>718</Words>
  <Application>Microsoft Office PowerPoint</Application>
  <PresentationFormat>Panorámica</PresentationFormat>
  <Paragraphs>81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Comic Sans MS</vt:lpstr>
      <vt:lpstr>Wingdings</vt:lpstr>
      <vt:lpstr>Wingdings 3</vt:lpstr>
      <vt:lpstr>Espiral</vt:lpstr>
      <vt:lpstr>Proceso Admimistrativo</vt:lpstr>
      <vt:lpstr>Presentación de PowerPoint</vt:lpstr>
      <vt:lpstr>Aspectos del Curso</vt:lpstr>
      <vt:lpstr>¿ACRTIVIDADES PARA LOGRAR EL APRENDIZAJE  EN EL CURSO?</vt:lpstr>
      <vt:lpstr>Distribución de zona y tareas a presentar </vt:lpstr>
      <vt:lpstr>Tema de hoy:                  “ADMINISTRACIÓN” </vt:lpstr>
      <vt:lpstr>Presentación de PowerPoint</vt:lpstr>
      <vt:lpstr>Administración es el proceso de planear, organizar, dirigir y controlar el empleo de los recursos organizacionales para conseguir determinados objetivos con eficacia (eficaz: Alcanzar el objetivo: calidad) y eficiencia (Aprovechar los recursos disponibles al máximo: cantidad).  Leer página 128 del libro. </vt:lpstr>
      <vt:lpstr>BREVE HISTORIA DE LAS EMPRESAS </vt:lpstr>
      <vt:lpstr>LAS 6 ETAPAS DE LA HISTORIA DE LA ADMINISTRACION </vt:lpstr>
      <vt:lpstr>Presentación de PowerPoint</vt:lpstr>
      <vt:lpstr>BREVE HISTORIA DE LA TEORIA DE LA ADMINISTRACION </vt:lpstr>
      <vt:lpstr>PRINCIPIOS DE LA ADMINISTRACION CIENTIFICA DE TAYLOR </vt:lpstr>
      <vt:lpstr>Presentación de PowerPoint</vt:lpstr>
      <vt:lpstr>PROCESO ADMINISTRATIVO </vt:lpstr>
      <vt:lpstr>Importancia del proceso administrativo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TIC Ramirez, Patricia</dc:creator>
  <cp:lastModifiedBy>Juan Pablo</cp:lastModifiedBy>
  <cp:revision>195</cp:revision>
  <dcterms:created xsi:type="dcterms:W3CDTF">2016-02-11T14:20:25Z</dcterms:created>
  <dcterms:modified xsi:type="dcterms:W3CDTF">2025-02-21T02:43:17Z</dcterms:modified>
</cp:coreProperties>
</file>