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56" r:id="rId2"/>
    <p:sldId id="372" r:id="rId3"/>
    <p:sldId id="394" r:id="rId4"/>
    <p:sldId id="395" r:id="rId5"/>
    <p:sldId id="398" r:id="rId6"/>
    <p:sldId id="400" r:id="rId7"/>
    <p:sldId id="399" r:id="rId8"/>
    <p:sldId id="396" r:id="rId9"/>
    <p:sldId id="405" r:id="rId10"/>
    <p:sldId id="404" r:id="rId11"/>
    <p:sldId id="403" r:id="rId12"/>
    <p:sldId id="402" r:id="rId13"/>
    <p:sldId id="39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C Ramirez, Patricia" initials="TRP" lastIdx="1" clrIdx="0">
    <p:extLst>
      <p:ext uri="{19B8F6BF-5375-455C-9EA6-DF929625EA0E}">
        <p15:presenceInfo xmlns:p15="http://schemas.microsoft.com/office/powerpoint/2012/main" userId="S-1-5-21-1678757464-1279479198-796833502-26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61A6"/>
    <a:srgbClr val="F28212"/>
    <a:srgbClr val="B573E7"/>
    <a:srgbClr val="F0FB85"/>
    <a:srgbClr val="67C836"/>
    <a:srgbClr val="F9F68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4DE04-BC23-408F-8897-F5B4164E2191}" type="datetimeFigureOut">
              <a:rPr lang="en-US" smtClean="0"/>
              <a:pPr/>
              <a:t>2/20/2025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C1B1D-E177-4A7D-9306-5465CBBFAF6F}" type="slidenum">
              <a:rPr lang="en-US" smtClean="0"/>
              <a:pPr/>
              <a:t>‹Nº›</a:t>
            </a:fld>
            <a:endParaRPr lang="en-US"/>
          </a:p>
        </p:txBody>
      </p:sp>
    </p:spTree>
    <p:extLst>
      <p:ext uri="{BB962C8B-B14F-4D97-AF65-F5344CB8AC3E}">
        <p14:creationId xmlns:p14="http://schemas.microsoft.com/office/powerpoint/2010/main" val="284575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9767FEB0-FA53-4610-A14F-C333184D7EC3}" type="datetimeFigureOut">
              <a:rPr lang="en-US" smtClean="0"/>
              <a:pPr/>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A423CB-D73C-4CD3-9C7B-5CABCA2F4F6E}" type="slidenum">
              <a:rPr lang="en-US" smtClean="0"/>
              <a:pPr/>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543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767FEB0-FA53-4610-A14F-C333184D7EC3}" type="datetimeFigureOut">
              <a:rPr lang="en-US" smtClean="0"/>
              <a:pPr/>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A423CB-D73C-4CD3-9C7B-5CABCA2F4F6E}" type="slidenum">
              <a:rPr lang="en-US" smtClean="0"/>
              <a:pPr/>
              <a:t>‹Nº›</a:t>
            </a:fld>
            <a:endParaRPr lang="en-US"/>
          </a:p>
        </p:txBody>
      </p:sp>
    </p:spTree>
    <p:extLst>
      <p:ext uri="{BB962C8B-B14F-4D97-AF65-F5344CB8AC3E}">
        <p14:creationId xmlns:p14="http://schemas.microsoft.com/office/powerpoint/2010/main" val="2908108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767FEB0-FA53-4610-A14F-C333184D7EC3}" type="datetimeFigureOut">
              <a:rPr lang="en-US" smtClean="0"/>
              <a:pPr/>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A423CB-D73C-4CD3-9C7B-5CABCA2F4F6E}" type="slidenum">
              <a:rPr lang="en-US" smtClean="0"/>
              <a:pPr/>
              <a:t>‹Nº›</a:t>
            </a:fld>
            <a:endParaRPr lang="en-US"/>
          </a:p>
        </p:txBody>
      </p:sp>
    </p:spTree>
    <p:extLst>
      <p:ext uri="{BB962C8B-B14F-4D97-AF65-F5344CB8AC3E}">
        <p14:creationId xmlns:p14="http://schemas.microsoft.com/office/powerpoint/2010/main" val="188175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767FEB0-FA53-4610-A14F-C333184D7EC3}" type="datetimeFigureOut">
              <a:rPr lang="en-US" smtClean="0"/>
              <a:pPr/>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A423CB-D73C-4CD3-9C7B-5CABCA2F4F6E}" type="slidenum">
              <a:rPr lang="en-US" smtClean="0"/>
              <a:pPr/>
              <a:t>‹Nº›</a:t>
            </a:fld>
            <a:endParaRPr lang="en-US"/>
          </a:p>
        </p:txBody>
      </p:sp>
    </p:spTree>
    <p:extLst>
      <p:ext uri="{BB962C8B-B14F-4D97-AF65-F5344CB8AC3E}">
        <p14:creationId xmlns:p14="http://schemas.microsoft.com/office/powerpoint/2010/main" val="51432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767FEB0-FA53-4610-A14F-C333184D7EC3}" type="datetimeFigureOut">
              <a:rPr lang="en-US" smtClean="0"/>
              <a:pPr/>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A423CB-D73C-4CD3-9C7B-5CABCA2F4F6E}" type="slidenum">
              <a:rPr lang="en-US" smtClean="0"/>
              <a:pPr/>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32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67FEB0-FA53-4610-A14F-C333184D7EC3}" type="datetimeFigureOut">
              <a:rPr lang="en-US" smtClean="0"/>
              <a:pPr/>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A423CB-D73C-4CD3-9C7B-5CABCA2F4F6E}" type="slidenum">
              <a:rPr lang="en-US" smtClean="0"/>
              <a:pPr/>
              <a:t>‹Nº›</a:t>
            </a:fld>
            <a:endParaRPr lang="en-US"/>
          </a:p>
        </p:txBody>
      </p:sp>
    </p:spTree>
    <p:extLst>
      <p:ext uri="{BB962C8B-B14F-4D97-AF65-F5344CB8AC3E}">
        <p14:creationId xmlns:p14="http://schemas.microsoft.com/office/powerpoint/2010/main" val="1458269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67FEB0-FA53-4610-A14F-C333184D7EC3}" type="datetimeFigureOut">
              <a:rPr lang="en-US" smtClean="0"/>
              <a:pPr/>
              <a:t>2/20/2025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A423CB-D73C-4CD3-9C7B-5CABCA2F4F6E}" type="slidenum">
              <a:rPr lang="en-US" smtClean="0"/>
              <a:pPr/>
              <a:t>‹Nº›</a:t>
            </a:fld>
            <a:endParaRPr lang="en-US"/>
          </a:p>
        </p:txBody>
      </p:sp>
    </p:spTree>
    <p:extLst>
      <p:ext uri="{BB962C8B-B14F-4D97-AF65-F5344CB8AC3E}">
        <p14:creationId xmlns:p14="http://schemas.microsoft.com/office/powerpoint/2010/main" val="2514308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767FEB0-FA53-4610-A14F-C333184D7EC3}" type="datetimeFigureOut">
              <a:rPr lang="en-US" smtClean="0"/>
              <a:pPr/>
              <a:t>2/20/2025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A423CB-D73C-4CD3-9C7B-5CABCA2F4F6E}" type="slidenum">
              <a:rPr lang="en-US" smtClean="0"/>
              <a:pPr/>
              <a:t>‹Nº›</a:t>
            </a:fld>
            <a:endParaRPr lang="en-US"/>
          </a:p>
        </p:txBody>
      </p:sp>
    </p:spTree>
    <p:extLst>
      <p:ext uri="{BB962C8B-B14F-4D97-AF65-F5344CB8AC3E}">
        <p14:creationId xmlns:p14="http://schemas.microsoft.com/office/powerpoint/2010/main" val="343140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67FEB0-FA53-4610-A14F-C333184D7EC3}" type="datetimeFigureOut">
              <a:rPr lang="en-US" smtClean="0"/>
              <a:pPr/>
              <a:t>2/20/2025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DA423CB-D73C-4CD3-9C7B-5CABCA2F4F6E}" type="slidenum">
              <a:rPr lang="en-US" smtClean="0"/>
              <a:pPr/>
              <a:t>‹Nº›</a:t>
            </a:fld>
            <a:endParaRPr lang="en-US"/>
          </a:p>
        </p:txBody>
      </p:sp>
    </p:spTree>
    <p:extLst>
      <p:ext uri="{BB962C8B-B14F-4D97-AF65-F5344CB8AC3E}">
        <p14:creationId xmlns:p14="http://schemas.microsoft.com/office/powerpoint/2010/main" val="979783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767FEB0-FA53-4610-A14F-C333184D7EC3}" type="datetimeFigureOut">
              <a:rPr lang="en-US" smtClean="0"/>
              <a:pPr/>
              <a:t>2/20/2025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DA423CB-D73C-4CD3-9C7B-5CABCA2F4F6E}" type="slidenum">
              <a:rPr lang="en-US" smtClean="0"/>
              <a:pPr/>
              <a:t>‹Nº›</a:t>
            </a:fld>
            <a:endParaRPr lang="en-US"/>
          </a:p>
        </p:txBody>
      </p:sp>
    </p:spTree>
    <p:extLst>
      <p:ext uri="{BB962C8B-B14F-4D97-AF65-F5344CB8AC3E}">
        <p14:creationId xmlns:p14="http://schemas.microsoft.com/office/powerpoint/2010/main" val="1918965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767FEB0-FA53-4610-A14F-C333184D7EC3}" type="datetimeFigureOut">
              <a:rPr lang="en-US" smtClean="0"/>
              <a:pPr/>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A423CB-D73C-4CD3-9C7B-5CABCA2F4F6E}" type="slidenum">
              <a:rPr lang="en-US" smtClean="0"/>
              <a:pPr/>
              <a:t>‹Nº›</a:t>
            </a:fld>
            <a:endParaRPr lang="en-US"/>
          </a:p>
        </p:txBody>
      </p:sp>
    </p:spTree>
    <p:extLst>
      <p:ext uri="{BB962C8B-B14F-4D97-AF65-F5344CB8AC3E}">
        <p14:creationId xmlns:p14="http://schemas.microsoft.com/office/powerpoint/2010/main" val="3002736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767FEB0-FA53-4610-A14F-C333184D7EC3}" type="datetimeFigureOut">
              <a:rPr lang="en-US" smtClean="0"/>
              <a:pPr/>
              <a:t>2/20/2025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DA423CB-D73C-4CD3-9C7B-5CABCA2F4F6E}" type="slidenum">
              <a:rPr lang="en-US" smtClean="0"/>
              <a:pPr/>
              <a:t>‹Nº›</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26208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3439" y="1214438"/>
            <a:ext cx="7433634" cy="2387600"/>
          </a:xfrm>
        </p:spPr>
        <p:txBody>
          <a:bodyPr>
            <a:noAutofit/>
          </a:bodyPr>
          <a:lstStyle/>
          <a:p>
            <a:r>
              <a:rPr lang="es-GT" b="1" dirty="0" smtClean="0">
                <a:solidFill>
                  <a:srgbClr val="0070C0"/>
                </a:solidFill>
                <a:latin typeface="Comic Sans MS" pitchFamily="66" charset="0"/>
              </a:rPr>
              <a:t>Las Empresas</a:t>
            </a:r>
            <a:endParaRPr lang="en-US" b="1" dirty="0">
              <a:solidFill>
                <a:srgbClr val="0070C0"/>
              </a:solidFill>
              <a:latin typeface="Comic Sans MS" pitchFamily="66" charset="0"/>
            </a:endParaRPr>
          </a:p>
        </p:txBody>
      </p:sp>
      <p:sp>
        <p:nvSpPr>
          <p:cNvPr id="3" name="Subtitle 2"/>
          <p:cNvSpPr>
            <a:spLocks noGrp="1"/>
          </p:cNvSpPr>
          <p:nvPr>
            <p:ph type="subTitle" idx="1"/>
          </p:nvPr>
        </p:nvSpPr>
        <p:spPr>
          <a:xfrm>
            <a:off x="1524000" y="3625989"/>
            <a:ext cx="5638800" cy="1655762"/>
          </a:xfrm>
        </p:spPr>
        <p:txBody>
          <a:bodyPr>
            <a:normAutofit fontScale="92500" lnSpcReduction="20000"/>
          </a:bodyPr>
          <a:lstStyle/>
          <a:p>
            <a:endParaRPr lang="es-GT" dirty="0">
              <a:solidFill>
                <a:srgbClr val="FF3399"/>
              </a:solidFill>
            </a:endParaRPr>
          </a:p>
          <a:p>
            <a:endParaRPr lang="es-GT" b="1" dirty="0" smtClean="0">
              <a:solidFill>
                <a:schemeClr val="accent1">
                  <a:lumMod val="60000"/>
                  <a:lumOff val="40000"/>
                </a:schemeClr>
              </a:solidFill>
            </a:endParaRPr>
          </a:p>
          <a:p>
            <a:r>
              <a:rPr lang="es-GT" b="1" dirty="0" smtClean="0">
                <a:solidFill>
                  <a:schemeClr val="accent1">
                    <a:lumMod val="60000"/>
                    <a:lumOff val="40000"/>
                  </a:schemeClr>
                </a:solidFill>
              </a:rPr>
              <a:t>Proceso administrativo</a:t>
            </a:r>
            <a:endParaRPr lang="es-GT" b="1" dirty="0">
              <a:solidFill>
                <a:schemeClr val="accent1">
                  <a:lumMod val="60000"/>
                  <a:lumOff val="40000"/>
                </a:schemeClr>
              </a:solidFill>
            </a:endParaRPr>
          </a:p>
          <a:p>
            <a:r>
              <a:rPr lang="es-GT" dirty="0">
                <a:solidFill>
                  <a:schemeClr val="accent3">
                    <a:lumMod val="75000"/>
                  </a:schemeClr>
                </a:solidFill>
              </a:rPr>
              <a:t>UMG –Campus </a:t>
            </a:r>
            <a:r>
              <a:rPr lang="es-GT" dirty="0" err="1">
                <a:solidFill>
                  <a:schemeClr val="accent3">
                    <a:lumMod val="75000"/>
                  </a:schemeClr>
                </a:solidFill>
              </a:rPr>
              <a:t>jutiapa</a:t>
            </a:r>
            <a:endParaRPr lang="es-GT" dirty="0">
              <a:solidFill>
                <a:schemeClr val="accent3">
                  <a:lumMod val="75000"/>
                </a:schemeClr>
              </a:solidFill>
            </a:endParaRPr>
          </a:p>
          <a:p>
            <a:endParaRPr lang="en-US" dirty="0">
              <a:solidFill>
                <a:schemeClr val="accent3">
                  <a:lumMod val="75000"/>
                </a:schemeClr>
              </a:solidFill>
            </a:endParaRPr>
          </a:p>
        </p:txBody>
      </p:sp>
      <p:pic>
        <p:nvPicPr>
          <p:cNvPr id="5" name="Picture 9">
            <a:extLst>
              <a:ext uri="{FF2B5EF4-FFF2-40B4-BE49-F238E27FC236}">
                <a16:creationId xmlns:a16="http://schemas.microsoft.com/office/drawing/2014/main" id="{EAAA870E-7B4D-46F7-A4C6-0804C95263B3}"/>
              </a:ext>
            </a:extLst>
          </p:cNvPr>
          <p:cNvPicPr>
            <a:picLocks noChangeAspect="1"/>
          </p:cNvPicPr>
          <p:nvPr/>
        </p:nvPicPr>
        <p:blipFill>
          <a:blip r:embed="rId2" cstate="print"/>
          <a:stretch>
            <a:fillRect/>
          </a:stretch>
        </p:blipFill>
        <p:spPr>
          <a:xfrm>
            <a:off x="8057073" y="0"/>
            <a:ext cx="4134927" cy="6029325"/>
          </a:xfrm>
          <a:prstGeom prst="rect">
            <a:avLst/>
          </a:prstGeom>
        </p:spPr>
      </p:pic>
    </p:spTree>
    <p:extLst>
      <p:ext uri="{BB962C8B-B14F-4D97-AF65-F5344CB8AC3E}">
        <p14:creationId xmlns:p14="http://schemas.microsoft.com/office/powerpoint/2010/main" val="3541558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DF3CCA74-8491-4281-8F03-41533E62FBF8}"/>
              </a:ext>
            </a:extLst>
          </p:cNvPr>
          <p:cNvPicPr>
            <a:picLocks noChangeAspect="1"/>
          </p:cNvPicPr>
          <p:nvPr/>
        </p:nvPicPr>
        <p:blipFill>
          <a:blip r:embed="rId2" cstate="print"/>
          <a:stretch>
            <a:fillRect/>
          </a:stretch>
        </p:blipFill>
        <p:spPr>
          <a:xfrm>
            <a:off x="10368950" y="0"/>
            <a:ext cx="1823049" cy="2369245"/>
          </a:xfrm>
          <a:prstGeom prst="rect">
            <a:avLst/>
          </a:prstGeom>
        </p:spPr>
      </p:pic>
      <p:sp>
        <p:nvSpPr>
          <p:cNvPr id="7" name="6 Marcador de contenido"/>
          <p:cNvSpPr>
            <a:spLocks noGrp="1"/>
          </p:cNvSpPr>
          <p:nvPr>
            <p:ph idx="1"/>
          </p:nvPr>
        </p:nvSpPr>
        <p:spPr>
          <a:xfrm>
            <a:off x="414338" y="1614488"/>
            <a:ext cx="10144125" cy="4500561"/>
          </a:xfrm>
        </p:spPr>
        <p:txBody>
          <a:bodyPr/>
          <a:lstStyle/>
          <a:p>
            <a:pPr lvl="0"/>
            <a:endParaRPr lang="es-GT" dirty="0" smtClean="0"/>
          </a:p>
          <a:p>
            <a:r>
              <a:rPr lang="es-ES" dirty="0" smtClean="0"/>
              <a:t>-</a:t>
            </a:r>
            <a:r>
              <a:rPr lang="es-ES" sz="2400" dirty="0" smtClean="0">
                <a:solidFill>
                  <a:schemeClr val="tx1"/>
                </a:solidFill>
              </a:rPr>
              <a:t>La empresa esta concebida como un sistema abierto que establece una relación dinámica con su ambiente, recibe varios insumos  (entradas), los transforma de </a:t>
            </a:r>
          </a:p>
          <a:p>
            <a:r>
              <a:rPr lang="es-ES" sz="2400" dirty="0" smtClean="0">
                <a:solidFill>
                  <a:schemeClr val="tx1"/>
                </a:solidFill>
              </a:rPr>
              <a:t>diversas maneras (procesamiento o conversión) y exporta los resultados en forma de productos o servicios (salidas).</a:t>
            </a:r>
            <a:endParaRPr lang="es-GT" sz="2400" dirty="0" smtClean="0">
              <a:solidFill>
                <a:schemeClr val="tx1"/>
              </a:solidFill>
            </a:endParaRPr>
          </a:p>
          <a:p>
            <a:endParaRPr lang="es-GT" dirty="0"/>
          </a:p>
        </p:txBody>
      </p:sp>
    </p:spTree>
    <p:extLst>
      <p:ext uri="{BB962C8B-B14F-4D97-AF65-F5344CB8AC3E}">
        <p14:creationId xmlns:p14="http://schemas.microsoft.com/office/powerpoint/2010/main" val="1402544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DF3CCA74-8491-4281-8F03-41533E62FBF8}"/>
              </a:ext>
            </a:extLst>
          </p:cNvPr>
          <p:cNvPicPr>
            <a:picLocks noChangeAspect="1"/>
          </p:cNvPicPr>
          <p:nvPr/>
        </p:nvPicPr>
        <p:blipFill>
          <a:blip r:embed="rId2" cstate="print"/>
          <a:stretch>
            <a:fillRect/>
          </a:stretch>
        </p:blipFill>
        <p:spPr>
          <a:xfrm>
            <a:off x="10368950" y="0"/>
            <a:ext cx="1823049" cy="2369245"/>
          </a:xfrm>
          <a:prstGeom prst="rect">
            <a:avLst/>
          </a:prstGeom>
        </p:spPr>
      </p:pic>
      <p:sp>
        <p:nvSpPr>
          <p:cNvPr id="6" name="5 Título"/>
          <p:cNvSpPr>
            <a:spLocks noGrp="1"/>
          </p:cNvSpPr>
          <p:nvPr>
            <p:ph type="title"/>
          </p:nvPr>
        </p:nvSpPr>
        <p:spPr>
          <a:xfrm>
            <a:off x="442913" y="629503"/>
            <a:ext cx="10355580" cy="1450757"/>
          </a:xfrm>
        </p:spPr>
        <p:txBody>
          <a:bodyPr>
            <a:normAutofit fontScale="90000"/>
          </a:bodyPr>
          <a:lstStyle/>
          <a:p>
            <a:r>
              <a:rPr lang="es-ES" sz="1800" dirty="0" smtClean="0">
                <a:solidFill>
                  <a:schemeClr val="tx1"/>
                </a:solidFill>
              </a:rPr>
              <a:t/>
            </a:r>
            <a:br>
              <a:rPr lang="es-ES" sz="1800" dirty="0" smtClean="0">
                <a:solidFill>
                  <a:schemeClr val="tx1"/>
                </a:solidFill>
              </a:rPr>
            </a:br>
            <a:r>
              <a:rPr lang="es-ES" sz="1800" dirty="0" smtClean="0">
                <a:solidFill>
                  <a:schemeClr val="tx1"/>
                </a:solidFill>
              </a:rPr>
              <a:t/>
            </a:r>
            <a:br>
              <a:rPr lang="es-ES" sz="1800" dirty="0" smtClean="0">
                <a:solidFill>
                  <a:schemeClr val="tx1"/>
                </a:solidFill>
              </a:rPr>
            </a:br>
            <a:r>
              <a:rPr lang="es-ES" sz="1800" dirty="0" smtClean="0">
                <a:solidFill>
                  <a:schemeClr val="tx1"/>
                </a:solidFill>
              </a:rPr>
              <a:t/>
            </a:r>
            <a:br>
              <a:rPr lang="es-ES" sz="1800" dirty="0" smtClean="0">
                <a:solidFill>
                  <a:schemeClr val="tx1"/>
                </a:solidFill>
              </a:rPr>
            </a:br>
            <a:r>
              <a:rPr lang="es-ES" sz="1800" dirty="0" smtClean="0">
                <a:solidFill>
                  <a:schemeClr val="tx1"/>
                </a:solidFill>
              </a:rPr>
              <a:t/>
            </a:r>
            <a:br>
              <a:rPr lang="es-ES" sz="1800" dirty="0" smtClean="0">
                <a:solidFill>
                  <a:schemeClr val="tx1"/>
                </a:solidFill>
              </a:rPr>
            </a:br>
            <a:r>
              <a:rPr lang="es-ES" sz="1800" dirty="0" smtClean="0">
                <a:solidFill>
                  <a:schemeClr val="tx1"/>
                </a:solidFill>
              </a:rPr>
              <a:t/>
            </a:r>
            <a:br>
              <a:rPr lang="es-ES" sz="1800" dirty="0" smtClean="0">
                <a:solidFill>
                  <a:schemeClr val="tx1"/>
                </a:solidFill>
              </a:rPr>
            </a:br>
            <a:r>
              <a:rPr lang="es-ES" sz="1800" dirty="0" smtClean="0">
                <a:solidFill>
                  <a:schemeClr val="tx1"/>
                </a:solidFill>
              </a:rPr>
              <a:t>Pág. 49 del libro:</a:t>
            </a:r>
            <a:r>
              <a:rPr lang="es-GT" sz="2700" dirty="0" smtClean="0">
                <a:solidFill>
                  <a:schemeClr val="tx1"/>
                </a:solidFill>
              </a:rPr>
              <a:t/>
            </a:r>
            <a:br>
              <a:rPr lang="es-GT" sz="2700" dirty="0" smtClean="0">
                <a:solidFill>
                  <a:schemeClr val="tx1"/>
                </a:solidFill>
              </a:rPr>
            </a:br>
            <a:r>
              <a:rPr lang="es-ES" sz="2700" u="sng" dirty="0" smtClean="0">
                <a:solidFill>
                  <a:schemeClr val="tx1"/>
                </a:solidFill>
              </a:rPr>
              <a:t>Misión Organizacional</a:t>
            </a:r>
            <a:r>
              <a:rPr lang="es-GT" dirty="0" smtClean="0"/>
              <a:t/>
            </a:r>
            <a:br>
              <a:rPr lang="es-GT" dirty="0" smtClean="0"/>
            </a:br>
            <a:endParaRPr lang="es-GT" dirty="0"/>
          </a:p>
        </p:txBody>
      </p:sp>
      <p:sp>
        <p:nvSpPr>
          <p:cNvPr id="7" name="6 Marcador de contenido"/>
          <p:cNvSpPr>
            <a:spLocks noGrp="1"/>
          </p:cNvSpPr>
          <p:nvPr>
            <p:ph idx="1"/>
          </p:nvPr>
        </p:nvSpPr>
        <p:spPr>
          <a:xfrm>
            <a:off x="357186" y="1485901"/>
            <a:ext cx="10784205" cy="4683231"/>
          </a:xfrm>
        </p:spPr>
        <p:txBody>
          <a:bodyPr/>
          <a:lstStyle/>
          <a:p>
            <a:pPr lvl="0"/>
            <a:endParaRPr lang="es-GT" dirty="0" smtClean="0"/>
          </a:p>
          <a:p>
            <a:pPr algn="just"/>
            <a:r>
              <a:rPr lang="es-ES" sz="2400" dirty="0" smtClean="0">
                <a:solidFill>
                  <a:schemeClr val="tx1"/>
                </a:solidFill>
              </a:rPr>
              <a:t>La misión es la razón esencial de ser y existir de la organización y de su papel en la sociedad. La misión organizacional no es definitiva o estática, pues experimenta cambios a los largo de la existencia de la organización. IBM nació de un negocio de artículos de oficina que se desplazó con lentitud hacia la informática. En la actualidad, la misión de IBM no es producir computadoras, sino ofrecer a sus clientes soluciones rápidas y creativas a problemas de gerencia de la información.  Las computadoras son solo los medios y los instrumentos con que ella cuenta para cumplir su finalidad.</a:t>
            </a:r>
            <a:endParaRPr lang="es-GT" sz="2400" dirty="0" smtClean="0">
              <a:solidFill>
                <a:schemeClr val="tx1"/>
              </a:solidFill>
            </a:endParaRPr>
          </a:p>
          <a:p>
            <a:pPr algn="just"/>
            <a:r>
              <a:rPr lang="es-ES" sz="2400" dirty="0" smtClean="0">
                <a:solidFill>
                  <a:schemeClr val="tx1"/>
                </a:solidFill>
              </a:rPr>
              <a:t>A través del CREDO (declaración formal y escrita de la misión), la organización desarrolla sus símbolos básicos y sagrados, y preserva su identidad.</a:t>
            </a:r>
            <a:endParaRPr lang="es-GT" sz="2400" dirty="0" smtClean="0">
              <a:solidFill>
                <a:schemeClr val="tx1"/>
              </a:solidFill>
            </a:endParaRPr>
          </a:p>
          <a:p>
            <a:endParaRPr lang="es-GT" dirty="0"/>
          </a:p>
        </p:txBody>
      </p:sp>
    </p:spTree>
    <p:extLst>
      <p:ext uri="{BB962C8B-B14F-4D97-AF65-F5344CB8AC3E}">
        <p14:creationId xmlns:p14="http://schemas.microsoft.com/office/powerpoint/2010/main" val="1402544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DF3CCA74-8491-4281-8F03-41533E62FBF8}"/>
              </a:ext>
            </a:extLst>
          </p:cNvPr>
          <p:cNvPicPr>
            <a:picLocks noChangeAspect="1"/>
          </p:cNvPicPr>
          <p:nvPr/>
        </p:nvPicPr>
        <p:blipFill>
          <a:blip r:embed="rId2" cstate="print"/>
          <a:stretch>
            <a:fillRect/>
          </a:stretch>
        </p:blipFill>
        <p:spPr>
          <a:xfrm>
            <a:off x="10368950" y="0"/>
            <a:ext cx="1823049" cy="2369245"/>
          </a:xfrm>
          <a:prstGeom prst="rect">
            <a:avLst/>
          </a:prstGeom>
        </p:spPr>
      </p:pic>
      <p:sp>
        <p:nvSpPr>
          <p:cNvPr id="6" name="5 Título"/>
          <p:cNvSpPr>
            <a:spLocks noGrp="1"/>
          </p:cNvSpPr>
          <p:nvPr>
            <p:ph type="title"/>
          </p:nvPr>
        </p:nvSpPr>
        <p:spPr>
          <a:xfrm>
            <a:off x="1040130" y="700941"/>
            <a:ext cx="10058400" cy="1450757"/>
          </a:xfrm>
        </p:spPr>
        <p:txBody>
          <a:bodyPr>
            <a:normAutofit/>
          </a:bodyPr>
          <a:lstStyle/>
          <a:p>
            <a:r>
              <a:rPr lang="es-ES" sz="2000" dirty="0" smtClean="0">
                <a:solidFill>
                  <a:schemeClr val="tx1"/>
                </a:solidFill>
                <a:latin typeface="Calibri" pitchFamily="34" charset="0"/>
              </a:rPr>
              <a:t>Pág. 50 del libro:</a:t>
            </a:r>
            <a:r>
              <a:rPr lang="es-GT" sz="2700" dirty="0" smtClean="0">
                <a:solidFill>
                  <a:schemeClr val="tx1"/>
                </a:solidFill>
                <a:latin typeface="Calibri" pitchFamily="34" charset="0"/>
              </a:rPr>
              <a:t/>
            </a:r>
            <a:br>
              <a:rPr lang="es-GT" sz="2700" dirty="0" smtClean="0">
                <a:solidFill>
                  <a:schemeClr val="tx1"/>
                </a:solidFill>
                <a:latin typeface="Calibri" pitchFamily="34" charset="0"/>
              </a:rPr>
            </a:br>
            <a:r>
              <a:rPr lang="es-ES" sz="2700" u="sng" dirty="0" smtClean="0">
                <a:solidFill>
                  <a:schemeClr val="tx1"/>
                </a:solidFill>
                <a:latin typeface="Calibri" pitchFamily="34" charset="0"/>
              </a:rPr>
              <a:t>Visión organizacional.</a:t>
            </a:r>
            <a:r>
              <a:rPr lang="es-GT" dirty="0" smtClean="0"/>
              <a:t/>
            </a:r>
            <a:br>
              <a:rPr lang="es-GT" dirty="0" smtClean="0"/>
            </a:br>
            <a:endParaRPr lang="es-GT" dirty="0"/>
          </a:p>
        </p:txBody>
      </p:sp>
      <p:sp>
        <p:nvSpPr>
          <p:cNvPr id="7" name="6 Marcador de contenido"/>
          <p:cNvSpPr>
            <a:spLocks noGrp="1"/>
          </p:cNvSpPr>
          <p:nvPr>
            <p:ph idx="1"/>
          </p:nvPr>
        </p:nvSpPr>
        <p:spPr>
          <a:xfrm>
            <a:off x="785814" y="1459971"/>
            <a:ext cx="9815512" cy="4023360"/>
          </a:xfrm>
        </p:spPr>
        <p:txBody>
          <a:bodyPr/>
          <a:lstStyle/>
          <a:p>
            <a:pPr lvl="0"/>
            <a:endParaRPr lang="es-GT" dirty="0" smtClean="0"/>
          </a:p>
          <a:p>
            <a:pPr algn="just"/>
            <a:r>
              <a:rPr lang="es-ES" sz="2400" dirty="0" smtClean="0">
                <a:solidFill>
                  <a:schemeClr val="tx1"/>
                </a:solidFill>
              </a:rPr>
              <a:t>La misión sirve para mirar el futuro que se desea alcanzar. La visión es la imagen que la organización define respecto a su futuro, es decir, de lo que pretende ser. Muchas organizaciones exponen la visión como el proyecto que les gustaría dentro de cierto periodo; por ejemplo, cinco años.</a:t>
            </a:r>
            <a:endParaRPr lang="es-GT" sz="2400" dirty="0" smtClean="0">
              <a:solidFill>
                <a:schemeClr val="tx1"/>
              </a:solidFill>
            </a:endParaRPr>
          </a:p>
          <a:p>
            <a:endParaRPr lang="es-GT" dirty="0"/>
          </a:p>
        </p:txBody>
      </p:sp>
    </p:spTree>
    <p:extLst>
      <p:ext uri="{BB962C8B-B14F-4D97-AF65-F5344CB8AC3E}">
        <p14:creationId xmlns:p14="http://schemas.microsoft.com/office/powerpoint/2010/main" val="1402544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7234EF78-A8F7-47C1-B362-7DF110024C54}"/>
              </a:ext>
            </a:extLst>
          </p:cNvPr>
          <p:cNvPicPr>
            <a:picLocks noChangeAspect="1"/>
          </p:cNvPicPr>
          <p:nvPr/>
        </p:nvPicPr>
        <p:blipFill>
          <a:blip r:embed="rId2" cstate="print"/>
          <a:stretch>
            <a:fillRect/>
          </a:stretch>
        </p:blipFill>
        <p:spPr>
          <a:xfrm>
            <a:off x="10368950" y="0"/>
            <a:ext cx="1823049" cy="2369245"/>
          </a:xfrm>
          <a:prstGeom prst="rect">
            <a:avLst/>
          </a:prstGeom>
        </p:spPr>
      </p:pic>
      <p:sp>
        <p:nvSpPr>
          <p:cNvPr id="8" name="7 Rectángulo"/>
          <p:cNvSpPr/>
          <p:nvPr/>
        </p:nvSpPr>
        <p:spPr>
          <a:xfrm>
            <a:off x="872837" y="1011382"/>
            <a:ext cx="10086109" cy="590931"/>
          </a:xfrm>
          <a:prstGeom prst="rect">
            <a:avLst/>
          </a:prstGeom>
        </p:spPr>
        <p:txBody>
          <a:bodyPr wrap="square">
            <a:spAutoFit/>
          </a:bodyPr>
          <a:lstStyle/>
          <a:p>
            <a:pPr algn="just">
              <a:lnSpc>
                <a:spcPct val="80000"/>
              </a:lnSpc>
            </a:pPr>
            <a:endParaRPr lang="es-ES" sz="2000" dirty="0" smtClean="0"/>
          </a:p>
          <a:p>
            <a:pPr algn="just">
              <a:lnSpc>
                <a:spcPct val="80000"/>
              </a:lnSpc>
            </a:pPr>
            <a:endParaRPr lang="es-ES_tradnl" sz="2000" dirty="0"/>
          </a:p>
        </p:txBody>
      </p:sp>
      <p:sp>
        <p:nvSpPr>
          <p:cNvPr id="1026" name="AutoShape 2" descr="Resultado de la imagen para imÃ¡genes con frases de motivaciÃ³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GT"/>
          </a:p>
        </p:txBody>
      </p:sp>
      <p:sp>
        <p:nvSpPr>
          <p:cNvPr id="1028" name="AutoShape 4" descr="Resultado de la imagen para imÃ¡genes con frases de motivaciÃ³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GT"/>
          </a:p>
        </p:txBody>
      </p:sp>
      <p:pic>
        <p:nvPicPr>
          <p:cNvPr id="1030" name="Picture 6" descr="Resultado de la imagen para imÃ¡genes con frases de motivaciÃ³n."/>
          <p:cNvPicPr>
            <a:picLocks noChangeAspect="1" noChangeArrowheads="1"/>
          </p:cNvPicPr>
          <p:nvPr/>
        </p:nvPicPr>
        <p:blipFill>
          <a:blip r:embed="rId3" cstate="print"/>
          <a:srcRect/>
          <a:stretch>
            <a:fillRect/>
          </a:stretch>
        </p:blipFill>
        <p:spPr bwMode="auto">
          <a:xfrm>
            <a:off x="0" y="0"/>
            <a:ext cx="12191999" cy="6858000"/>
          </a:xfrm>
          <a:prstGeom prst="rect">
            <a:avLst/>
          </a:prstGeom>
          <a:noFill/>
        </p:spPr>
      </p:pic>
    </p:spTree>
    <p:extLst>
      <p:ext uri="{BB962C8B-B14F-4D97-AF65-F5344CB8AC3E}">
        <p14:creationId xmlns:p14="http://schemas.microsoft.com/office/powerpoint/2010/main" val="1306632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descr="Image result for Imagen con frases relacionado con empres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GT"/>
          </a:p>
        </p:txBody>
      </p:sp>
      <p:pic>
        <p:nvPicPr>
          <p:cNvPr id="15364" name="Picture 4" descr="Related image"/>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Tree>
    <p:extLst>
      <p:ext uri="{BB962C8B-B14F-4D97-AF65-F5344CB8AC3E}">
        <p14:creationId xmlns:p14="http://schemas.microsoft.com/office/powerpoint/2010/main" val="1402544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DF3CCA74-8491-4281-8F03-41533E62FBF8}"/>
              </a:ext>
            </a:extLst>
          </p:cNvPr>
          <p:cNvPicPr>
            <a:picLocks noChangeAspect="1"/>
          </p:cNvPicPr>
          <p:nvPr/>
        </p:nvPicPr>
        <p:blipFill>
          <a:blip r:embed="rId2" cstate="print"/>
          <a:stretch>
            <a:fillRect/>
          </a:stretch>
        </p:blipFill>
        <p:spPr>
          <a:xfrm>
            <a:off x="10368950" y="0"/>
            <a:ext cx="1823049" cy="2369245"/>
          </a:xfrm>
          <a:prstGeom prst="rect">
            <a:avLst/>
          </a:prstGeom>
        </p:spPr>
      </p:pic>
      <p:sp>
        <p:nvSpPr>
          <p:cNvPr id="7" name="6 Marcador de contenido"/>
          <p:cNvSpPr>
            <a:spLocks noGrp="1"/>
          </p:cNvSpPr>
          <p:nvPr>
            <p:ph idx="1"/>
          </p:nvPr>
        </p:nvSpPr>
        <p:spPr>
          <a:xfrm>
            <a:off x="600075" y="457200"/>
            <a:ext cx="10555605" cy="5411894"/>
          </a:xfrm>
        </p:spPr>
        <p:txBody>
          <a:bodyPr>
            <a:normAutofit/>
          </a:bodyPr>
          <a:lstStyle/>
          <a:p>
            <a:pPr lvl="0"/>
            <a:endParaRPr lang="es-GT" dirty="0" smtClean="0"/>
          </a:p>
          <a:p>
            <a:r>
              <a:rPr lang="es-ES" dirty="0" smtClean="0"/>
              <a:t>Pág. 50 del libro:</a:t>
            </a:r>
            <a:endParaRPr lang="es-GT" dirty="0" smtClean="0"/>
          </a:p>
          <a:p>
            <a:r>
              <a:rPr lang="es-ES" sz="2400" u="sng" dirty="0" smtClean="0"/>
              <a:t>Las Empresas.</a:t>
            </a:r>
            <a:endParaRPr lang="es-GT" sz="2400" dirty="0" smtClean="0"/>
          </a:p>
          <a:p>
            <a:pPr lvl="0"/>
            <a:r>
              <a:rPr lang="es-ES" sz="2400" dirty="0" smtClean="0"/>
              <a:t>Constituyen una de las más complejas y admirables instituciones sociales que la creatividad y el ingenio humano hayan construido.</a:t>
            </a:r>
          </a:p>
          <a:p>
            <a:pPr lvl="0"/>
            <a:endParaRPr lang="es-GT" sz="2800" dirty="0" smtClean="0"/>
          </a:p>
          <a:p>
            <a:pPr algn="just"/>
            <a:r>
              <a:rPr lang="es-ES" sz="2400" u="sng" dirty="0" smtClean="0"/>
              <a:t>Las empresas como organizaciones sociales:</a:t>
            </a:r>
            <a:endParaRPr lang="es-GT" sz="2400" dirty="0" smtClean="0"/>
          </a:p>
          <a:p>
            <a:pPr lvl="0" algn="just"/>
            <a:r>
              <a:rPr lang="es-ES" sz="2400" dirty="0" smtClean="0"/>
              <a:t>La moderna sociedad en que vivimos casi todo el proceso productivo se realiza dentro de lo que llamaremos organizaciones. Nuestra moderna sociedad industrializada se caracteriza por estar compuesta de organizaciones. El hombre moderno pasa la mayor parte de su tiempo en las organizaciones, de las cuales depende para nacer, vivir, aprender, trabajar, ganarse un salario, curar sus enfermedades, obtener todos los productos y servicios que necesita.</a:t>
            </a:r>
            <a:endParaRPr lang="es-GT" sz="2400" dirty="0" smtClean="0"/>
          </a:p>
          <a:p>
            <a:endParaRPr lang="es-GT" dirty="0"/>
          </a:p>
        </p:txBody>
      </p:sp>
    </p:spTree>
    <p:extLst>
      <p:ext uri="{BB962C8B-B14F-4D97-AF65-F5344CB8AC3E}">
        <p14:creationId xmlns:p14="http://schemas.microsoft.com/office/powerpoint/2010/main" val="1402544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DF3CCA74-8491-4281-8F03-41533E62FBF8}"/>
              </a:ext>
            </a:extLst>
          </p:cNvPr>
          <p:cNvPicPr>
            <a:picLocks noChangeAspect="1"/>
          </p:cNvPicPr>
          <p:nvPr/>
        </p:nvPicPr>
        <p:blipFill>
          <a:blip r:embed="rId2" cstate="print"/>
          <a:stretch>
            <a:fillRect/>
          </a:stretch>
        </p:blipFill>
        <p:spPr>
          <a:xfrm>
            <a:off x="10368950" y="0"/>
            <a:ext cx="1823049" cy="2369245"/>
          </a:xfrm>
          <a:prstGeom prst="rect">
            <a:avLst/>
          </a:prstGeom>
        </p:spPr>
      </p:pic>
      <p:sp>
        <p:nvSpPr>
          <p:cNvPr id="7" name="6 Marcador de contenido"/>
          <p:cNvSpPr>
            <a:spLocks noGrp="1"/>
          </p:cNvSpPr>
          <p:nvPr>
            <p:ph idx="1"/>
          </p:nvPr>
        </p:nvSpPr>
        <p:spPr>
          <a:xfrm>
            <a:off x="1097280" y="500063"/>
            <a:ext cx="10058400" cy="5815012"/>
          </a:xfrm>
        </p:spPr>
        <p:txBody>
          <a:bodyPr>
            <a:normAutofit lnSpcReduction="10000"/>
          </a:bodyPr>
          <a:lstStyle/>
          <a:p>
            <a:pPr lvl="0"/>
            <a:endParaRPr lang="es-GT" dirty="0" smtClean="0"/>
          </a:p>
          <a:p>
            <a:pPr lvl="0"/>
            <a:r>
              <a:rPr lang="es-ES" sz="2400" dirty="0" smtClean="0">
                <a:solidFill>
                  <a:schemeClr val="tx1"/>
                </a:solidFill>
                <a:ea typeface="Times New Roman" pitchFamily="18" charset="0"/>
                <a:cs typeface="Arial" pitchFamily="34" charset="0"/>
              </a:rPr>
              <a:t>Cualquier organización esta compuesta por de dos o más personas que establecen relaciones recíprocas para alcanzar objetivos comunes.</a:t>
            </a:r>
            <a:endParaRPr lang="es-ES" sz="2400" dirty="0" smtClean="0">
              <a:solidFill>
                <a:schemeClr val="tx1"/>
              </a:solidFill>
              <a:cs typeface="Arial" pitchFamily="34" charset="0"/>
            </a:endParaRPr>
          </a:p>
          <a:p>
            <a:pPr>
              <a:buNone/>
            </a:pPr>
            <a:r>
              <a:rPr lang="es-ES" sz="2400" dirty="0" smtClean="0">
                <a:solidFill>
                  <a:schemeClr val="tx1"/>
                </a:solidFill>
              </a:rPr>
              <a:t>Existen 3 razones que explican la existencia de las organizaciones:</a:t>
            </a:r>
          </a:p>
          <a:p>
            <a:pPr>
              <a:buNone/>
            </a:pPr>
            <a:endParaRPr lang="es-GT" sz="2400" dirty="0" smtClean="0">
              <a:solidFill>
                <a:schemeClr val="tx1"/>
              </a:solidFill>
            </a:endParaRPr>
          </a:p>
          <a:p>
            <a:pPr lvl="1">
              <a:buNone/>
            </a:pPr>
            <a:r>
              <a:rPr lang="es-ES" sz="2400" u="sng" dirty="0" smtClean="0">
                <a:solidFill>
                  <a:schemeClr val="tx1"/>
                </a:solidFill>
              </a:rPr>
              <a:t>1. Sociales: </a:t>
            </a:r>
            <a:r>
              <a:rPr lang="es-ES" sz="2400" dirty="0" smtClean="0">
                <a:solidFill>
                  <a:schemeClr val="tx1"/>
                </a:solidFill>
              </a:rPr>
              <a:t>Las personas son seres gregarios (los de la misma especie que viven en grupo) que necesitan relacionarse con otras personas para vivir.</a:t>
            </a:r>
            <a:endParaRPr lang="es-GT" sz="2400" dirty="0" smtClean="0">
              <a:solidFill>
                <a:schemeClr val="tx1"/>
              </a:solidFill>
            </a:endParaRPr>
          </a:p>
          <a:p>
            <a:pPr lvl="1">
              <a:buNone/>
            </a:pPr>
            <a:r>
              <a:rPr lang="es-ES" sz="2400" u="sng" dirty="0" smtClean="0">
                <a:solidFill>
                  <a:schemeClr val="tx1"/>
                </a:solidFill>
              </a:rPr>
              <a:t>2. Materiales: </a:t>
            </a:r>
            <a:r>
              <a:rPr lang="es-ES" sz="2400" dirty="0" smtClean="0">
                <a:solidFill>
                  <a:schemeClr val="tx1"/>
                </a:solidFill>
              </a:rPr>
              <a:t>Las personas se organizan para conseguir lo que jamás conseguirían aisladas:</a:t>
            </a:r>
          </a:p>
          <a:p>
            <a:pPr lvl="2" algn="just">
              <a:buFont typeface="Wingdings" pitchFamily="2" charset="2"/>
              <a:buChar char="Ø"/>
            </a:pPr>
            <a:r>
              <a:rPr lang="es-ES" sz="2400" dirty="0" smtClean="0">
                <a:solidFill>
                  <a:schemeClr val="tx1"/>
                </a:solidFill>
              </a:rPr>
              <a:t>Aumento de habilidades: Las organizaciones permiten que las personas amplíen sus habilidades  y ejecuten sus funciones con más eficiencia que si estuviesen trabajando solas.</a:t>
            </a:r>
          </a:p>
          <a:p>
            <a:pPr lvl="2" algn="just">
              <a:buFont typeface="Wingdings" pitchFamily="2" charset="2"/>
              <a:buChar char="Ø"/>
            </a:pPr>
            <a:r>
              <a:rPr lang="es-ES" sz="2400" u="sng" dirty="0" smtClean="0">
                <a:solidFill>
                  <a:schemeClr val="tx1"/>
                </a:solidFill>
              </a:rPr>
              <a:t>Reducción de tiempo: </a:t>
            </a:r>
            <a:r>
              <a:rPr lang="es-ES" sz="2400" dirty="0" smtClean="0">
                <a:solidFill>
                  <a:schemeClr val="tx1"/>
                </a:solidFill>
              </a:rPr>
              <a:t>Las organizaciones tienen gran capacidad de reducir el tiempo requerido para lograr un objetivo.  En muchos casos, las empresas logran importantes reducciones del tiempo requerido para hacer una tarea debido a que son más eficientes que las personas.</a:t>
            </a:r>
            <a:endParaRPr lang="es-GT" sz="2400" dirty="0" smtClean="0">
              <a:solidFill>
                <a:schemeClr val="tx1"/>
              </a:solidFill>
            </a:endParaRPr>
          </a:p>
          <a:p>
            <a:pPr lvl="2" algn="just">
              <a:buFont typeface="Wingdings" pitchFamily="2" charset="2"/>
              <a:buChar char="Ø"/>
            </a:pPr>
            <a:endParaRPr lang="es-GT" sz="2400" dirty="0" smtClean="0"/>
          </a:p>
          <a:p>
            <a:pPr lvl="1">
              <a:buNone/>
            </a:pPr>
            <a:endParaRPr lang="es-GT" sz="2400" dirty="0" smtClean="0"/>
          </a:p>
          <a:p>
            <a:endParaRPr lang="es-GT" dirty="0"/>
          </a:p>
        </p:txBody>
      </p:sp>
    </p:spTree>
    <p:extLst>
      <p:ext uri="{BB962C8B-B14F-4D97-AF65-F5344CB8AC3E}">
        <p14:creationId xmlns:p14="http://schemas.microsoft.com/office/powerpoint/2010/main" val="1402544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DF3CCA74-8491-4281-8F03-41533E62FBF8}"/>
              </a:ext>
            </a:extLst>
          </p:cNvPr>
          <p:cNvPicPr>
            <a:picLocks noChangeAspect="1"/>
          </p:cNvPicPr>
          <p:nvPr/>
        </p:nvPicPr>
        <p:blipFill>
          <a:blip r:embed="rId2" cstate="print"/>
          <a:stretch>
            <a:fillRect/>
          </a:stretch>
        </p:blipFill>
        <p:spPr>
          <a:xfrm>
            <a:off x="10368950" y="0"/>
            <a:ext cx="1823049" cy="2369245"/>
          </a:xfrm>
          <a:prstGeom prst="rect">
            <a:avLst/>
          </a:prstGeom>
        </p:spPr>
      </p:pic>
      <p:sp>
        <p:nvSpPr>
          <p:cNvPr id="7" name="6 Marcador de contenido"/>
          <p:cNvSpPr>
            <a:spLocks noGrp="1"/>
          </p:cNvSpPr>
          <p:nvPr>
            <p:ph idx="1"/>
          </p:nvPr>
        </p:nvSpPr>
        <p:spPr>
          <a:xfrm>
            <a:off x="642938" y="357188"/>
            <a:ext cx="10229850" cy="5511906"/>
          </a:xfrm>
        </p:spPr>
        <p:txBody>
          <a:bodyPr/>
          <a:lstStyle/>
          <a:p>
            <a:pPr lvl="0"/>
            <a:endParaRPr lang="es-GT" dirty="0" smtClean="0"/>
          </a:p>
          <a:p>
            <a:pPr lvl="4" algn="just">
              <a:buFont typeface="Wingdings" pitchFamily="2" charset="2"/>
              <a:buChar char="Ø"/>
            </a:pPr>
            <a:r>
              <a:rPr lang="es-ES" sz="2400" u="sng" dirty="0" smtClean="0">
                <a:solidFill>
                  <a:schemeClr val="tx1"/>
                </a:solidFill>
              </a:rPr>
              <a:t>Acumulación de conocimientos: </a:t>
            </a:r>
            <a:r>
              <a:rPr lang="es-ES" sz="2400" dirty="0" smtClean="0">
                <a:solidFill>
                  <a:schemeClr val="tx1"/>
                </a:solidFill>
              </a:rPr>
              <a:t>Las organizaciones disponen de medios para que las personas aprovechen la experiencia y la vivencia de los demás, permitiendo que el conocimiento producido se acumule y se almacene para lograr una comunicación efectiva </a:t>
            </a:r>
            <a:r>
              <a:rPr lang="es-ES" sz="2000" dirty="0" smtClean="0">
                <a:solidFill>
                  <a:schemeClr val="tx1"/>
                </a:solidFill>
              </a:rPr>
              <a:t>con los demás miembros</a:t>
            </a:r>
          </a:p>
          <a:p>
            <a:pPr lvl="4" algn="just">
              <a:buNone/>
            </a:pPr>
            <a:endParaRPr lang="es-ES" sz="2000" dirty="0" smtClean="0">
              <a:solidFill>
                <a:schemeClr val="tx1"/>
              </a:solidFill>
            </a:endParaRPr>
          </a:p>
          <a:p>
            <a:pPr lvl="1" algn="just">
              <a:buNone/>
            </a:pPr>
            <a:r>
              <a:rPr lang="es-ES" sz="2400" u="sng" dirty="0" smtClean="0">
                <a:solidFill>
                  <a:schemeClr val="tx1"/>
                </a:solidFill>
              </a:rPr>
              <a:t>3. Efecto sinérgico: </a:t>
            </a:r>
            <a:r>
              <a:rPr lang="es-ES" sz="2400" dirty="0" smtClean="0">
                <a:solidFill>
                  <a:schemeClr val="tx1"/>
                </a:solidFill>
              </a:rPr>
              <a:t>Las organizaciones presentan un efecto multiplicador de las actitudes de sus miembros. En la aritmética organizacional, el resultado de sumar dos más dos puede ser igual a cinco. Existe sinergia cuando 2 o más causas producen en conjunto un efecto mayor que la suma de los efectos producidos individualmente.</a:t>
            </a:r>
            <a:endParaRPr lang="es-GT" sz="2400" dirty="0" smtClean="0">
              <a:solidFill>
                <a:schemeClr val="tx1"/>
              </a:solidFill>
            </a:endParaRPr>
          </a:p>
          <a:p>
            <a:pPr lvl="1" algn="just">
              <a:buNone/>
            </a:pPr>
            <a:endParaRPr lang="es-ES" sz="2400" dirty="0" smtClean="0">
              <a:solidFill>
                <a:schemeClr val="tx1"/>
              </a:solidFill>
            </a:endParaRPr>
          </a:p>
        </p:txBody>
      </p:sp>
    </p:spTree>
    <p:extLst>
      <p:ext uri="{BB962C8B-B14F-4D97-AF65-F5344CB8AC3E}">
        <p14:creationId xmlns:p14="http://schemas.microsoft.com/office/powerpoint/2010/main" val="1402544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DF3CCA74-8491-4281-8F03-41533E62FBF8}"/>
              </a:ext>
            </a:extLst>
          </p:cNvPr>
          <p:cNvPicPr>
            <a:picLocks noChangeAspect="1"/>
          </p:cNvPicPr>
          <p:nvPr/>
        </p:nvPicPr>
        <p:blipFill>
          <a:blip r:embed="rId2" cstate="print"/>
          <a:stretch>
            <a:fillRect/>
          </a:stretch>
        </p:blipFill>
        <p:spPr>
          <a:xfrm>
            <a:off x="10368950" y="0"/>
            <a:ext cx="1823049" cy="2369245"/>
          </a:xfrm>
          <a:prstGeom prst="rect">
            <a:avLst/>
          </a:prstGeom>
        </p:spPr>
      </p:pic>
      <p:sp>
        <p:nvSpPr>
          <p:cNvPr id="7" name="6 Marcador de contenido"/>
          <p:cNvSpPr>
            <a:spLocks noGrp="1"/>
          </p:cNvSpPr>
          <p:nvPr>
            <p:ph idx="1"/>
          </p:nvPr>
        </p:nvSpPr>
        <p:spPr>
          <a:xfrm>
            <a:off x="400050" y="414338"/>
            <a:ext cx="10755630" cy="5454756"/>
          </a:xfrm>
        </p:spPr>
        <p:txBody>
          <a:bodyPr>
            <a:normAutofit lnSpcReduction="10000"/>
          </a:bodyPr>
          <a:lstStyle/>
          <a:p>
            <a:pPr lvl="0"/>
            <a:endParaRPr lang="es-GT" dirty="0" smtClean="0"/>
          </a:p>
          <a:p>
            <a:r>
              <a:rPr lang="es-ES" dirty="0" smtClean="0"/>
              <a:t>-</a:t>
            </a:r>
            <a:r>
              <a:rPr lang="es-ES" u="sng" dirty="0" smtClean="0"/>
              <a:t>Pág. 44 del libro</a:t>
            </a:r>
            <a:endParaRPr lang="es-GT" dirty="0" smtClean="0"/>
          </a:p>
          <a:p>
            <a:pPr algn="just"/>
            <a:r>
              <a:rPr lang="es-ES" sz="2400" u="sng" dirty="0" smtClean="0">
                <a:solidFill>
                  <a:schemeClr val="tx1"/>
                </a:solidFill>
              </a:rPr>
              <a:t>Concepto de Organización.</a:t>
            </a:r>
            <a:endParaRPr lang="es-GT" sz="2400" dirty="0" smtClean="0">
              <a:solidFill>
                <a:schemeClr val="tx1"/>
              </a:solidFill>
            </a:endParaRPr>
          </a:p>
          <a:p>
            <a:pPr algn="just"/>
            <a:r>
              <a:rPr lang="es-ES" sz="2400" dirty="0" smtClean="0">
                <a:solidFill>
                  <a:schemeClr val="tx1"/>
                </a:solidFill>
              </a:rPr>
              <a:t>Las organizaciones son unidades sociales  (o agrupaciones humanas) construidas intencionalmente y reconstruidas para alcanzar objetivos específicos</a:t>
            </a:r>
            <a:endParaRPr lang="es-GT" sz="2400" dirty="0" smtClean="0">
              <a:solidFill>
                <a:schemeClr val="tx1"/>
              </a:solidFill>
            </a:endParaRPr>
          </a:p>
          <a:p>
            <a:pPr algn="just">
              <a:buNone/>
            </a:pPr>
            <a:r>
              <a:rPr lang="es-GT" sz="2400" dirty="0" smtClean="0">
                <a:solidFill>
                  <a:schemeClr val="tx1"/>
                </a:solidFill>
              </a:rPr>
              <a:t>	</a:t>
            </a:r>
            <a:r>
              <a:rPr lang="es-ES" sz="2400" dirty="0" smtClean="0">
                <a:solidFill>
                  <a:schemeClr val="tx1"/>
                </a:solidFill>
              </a:rPr>
              <a:t>La organización no es una unidad inmodificable, sino un organismo social vivo sujeto a cambios.</a:t>
            </a:r>
            <a:endParaRPr lang="es-GT" sz="2400" dirty="0" smtClean="0">
              <a:solidFill>
                <a:schemeClr val="tx1"/>
              </a:solidFill>
            </a:endParaRPr>
          </a:p>
          <a:p>
            <a:pPr algn="just"/>
            <a:r>
              <a:rPr lang="es-ES" sz="2400" dirty="0" smtClean="0">
                <a:solidFill>
                  <a:schemeClr val="tx1"/>
                </a:solidFill>
              </a:rPr>
              <a:t>Se denominan organizaciones formales aquellas que tienen normas y reglamentos escritos y estructuras de puestos y jerarquías que rigen las relaciones entre los individuos u órganos componentes.</a:t>
            </a:r>
            <a:endParaRPr lang="es-GT" sz="2400" dirty="0" smtClean="0">
              <a:solidFill>
                <a:schemeClr val="tx1"/>
              </a:solidFill>
            </a:endParaRPr>
          </a:p>
          <a:p>
            <a:pPr algn="just"/>
            <a:r>
              <a:rPr lang="es-ES" sz="2400" dirty="0" smtClean="0">
                <a:solidFill>
                  <a:schemeClr val="tx1"/>
                </a:solidFill>
              </a:rPr>
              <a:t>Las organizaciones se clasifican en:</a:t>
            </a:r>
            <a:endParaRPr lang="es-GT" sz="2400" dirty="0" smtClean="0">
              <a:solidFill>
                <a:schemeClr val="tx1"/>
              </a:solidFill>
            </a:endParaRPr>
          </a:p>
          <a:p>
            <a:pPr lvl="4" algn="just">
              <a:buFont typeface="Wingdings" pitchFamily="2" charset="2"/>
              <a:buChar char="Ø"/>
            </a:pPr>
            <a:r>
              <a:rPr lang="es-ES" sz="2400" dirty="0" smtClean="0">
                <a:solidFill>
                  <a:schemeClr val="tx1"/>
                </a:solidFill>
              </a:rPr>
              <a:t>Organizaciones con ánimo de lucro.</a:t>
            </a:r>
            <a:endParaRPr lang="es-GT" sz="2400" dirty="0" smtClean="0">
              <a:solidFill>
                <a:schemeClr val="tx1"/>
              </a:solidFill>
            </a:endParaRPr>
          </a:p>
          <a:p>
            <a:pPr lvl="4" algn="just">
              <a:buFont typeface="Wingdings" pitchFamily="2" charset="2"/>
              <a:buChar char="Ø"/>
            </a:pPr>
            <a:r>
              <a:rPr lang="es-ES" sz="2400" dirty="0" smtClean="0">
                <a:solidFill>
                  <a:schemeClr val="tx1"/>
                </a:solidFill>
              </a:rPr>
              <a:t>Organizaciones sin ánimo de lucro.</a:t>
            </a:r>
            <a:endParaRPr lang="es-GT" sz="2400" dirty="0">
              <a:solidFill>
                <a:schemeClr val="tx1"/>
              </a:solidFill>
            </a:endParaRPr>
          </a:p>
        </p:txBody>
      </p:sp>
    </p:spTree>
    <p:extLst>
      <p:ext uri="{BB962C8B-B14F-4D97-AF65-F5344CB8AC3E}">
        <p14:creationId xmlns:p14="http://schemas.microsoft.com/office/powerpoint/2010/main" val="1402544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DF3CCA74-8491-4281-8F03-41533E62FBF8}"/>
              </a:ext>
            </a:extLst>
          </p:cNvPr>
          <p:cNvPicPr>
            <a:picLocks noChangeAspect="1"/>
          </p:cNvPicPr>
          <p:nvPr/>
        </p:nvPicPr>
        <p:blipFill>
          <a:blip r:embed="rId2" cstate="print"/>
          <a:stretch>
            <a:fillRect/>
          </a:stretch>
        </p:blipFill>
        <p:spPr>
          <a:xfrm>
            <a:off x="10368950" y="0"/>
            <a:ext cx="1823049" cy="2369245"/>
          </a:xfrm>
          <a:prstGeom prst="rect">
            <a:avLst/>
          </a:prstGeom>
        </p:spPr>
      </p:pic>
      <p:sp>
        <p:nvSpPr>
          <p:cNvPr id="6" name="5 Título"/>
          <p:cNvSpPr>
            <a:spLocks noGrp="1"/>
          </p:cNvSpPr>
          <p:nvPr>
            <p:ph type="title"/>
          </p:nvPr>
        </p:nvSpPr>
        <p:spPr>
          <a:xfrm>
            <a:off x="825817" y="743803"/>
            <a:ext cx="10058400" cy="1450757"/>
          </a:xfrm>
        </p:spPr>
        <p:txBody>
          <a:bodyPr>
            <a:normAutofit/>
          </a:bodyPr>
          <a:lstStyle/>
          <a:p>
            <a:r>
              <a:rPr lang="es-ES" sz="1800" dirty="0" smtClean="0">
                <a:solidFill>
                  <a:schemeClr val="tx1"/>
                </a:solidFill>
              </a:rPr>
              <a:t>Pág.  45 del libro:</a:t>
            </a:r>
            <a:r>
              <a:rPr lang="es-GT" dirty="0" smtClean="0">
                <a:solidFill>
                  <a:schemeClr val="tx1"/>
                </a:solidFill>
              </a:rPr>
              <a:t/>
            </a:r>
            <a:br>
              <a:rPr lang="es-GT" dirty="0" smtClean="0">
                <a:solidFill>
                  <a:schemeClr val="tx1"/>
                </a:solidFill>
              </a:rPr>
            </a:br>
            <a:r>
              <a:rPr lang="es-ES" sz="2700" u="sng" dirty="0" smtClean="0">
                <a:latin typeface="Calibri" pitchFamily="34" charset="0"/>
              </a:rPr>
              <a:t>Características de las empresas</a:t>
            </a:r>
            <a:r>
              <a:rPr lang="es-GT" dirty="0" smtClean="0"/>
              <a:t/>
            </a:r>
            <a:br>
              <a:rPr lang="es-GT" dirty="0" smtClean="0"/>
            </a:br>
            <a:endParaRPr lang="es-GT" dirty="0"/>
          </a:p>
        </p:txBody>
      </p:sp>
      <p:sp>
        <p:nvSpPr>
          <p:cNvPr id="7" name="6 Marcador de contenido"/>
          <p:cNvSpPr>
            <a:spLocks noGrp="1"/>
          </p:cNvSpPr>
          <p:nvPr>
            <p:ph idx="1"/>
          </p:nvPr>
        </p:nvSpPr>
        <p:spPr>
          <a:xfrm>
            <a:off x="500063" y="1845734"/>
            <a:ext cx="10655617" cy="4023360"/>
          </a:xfrm>
        </p:spPr>
        <p:txBody>
          <a:bodyPr>
            <a:normAutofit fontScale="92500" lnSpcReduction="20000"/>
          </a:bodyPr>
          <a:lstStyle/>
          <a:p>
            <a:pPr algn="just">
              <a:buNone/>
            </a:pPr>
            <a:r>
              <a:rPr lang="es-GT" dirty="0" smtClean="0"/>
              <a:t>	</a:t>
            </a:r>
            <a:r>
              <a:rPr lang="es-ES" sz="2400" dirty="0" smtClean="0">
                <a:solidFill>
                  <a:schemeClr val="tx1"/>
                </a:solidFill>
              </a:rPr>
              <a:t>Las empresas producen bienes y servicios, emplean personas, utilizan tecnologías, requieren recursos y, sobre todo, necesitan administración.  Las empresas se diferencian de las demás organizaciones sociales por las siguientes características.</a:t>
            </a:r>
            <a:endParaRPr lang="es-GT" sz="2400" dirty="0" smtClean="0">
              <a:solidFill>
                <a:schemeClr val="tx1"/>
              </a:solidFill>
            </a:endParaRPr>
          </a:p>
          <a:p>
            <a:endParaRPr lang="es-GT" dirty="0" smtClean="0"/>
          </a:p>
          <a:p>
            <a:pPr lvl="3">
              <a:buNone/>
            </a:pPr>
            <a:r>
              <a:rPr lang="es-ES" sz="2400" dirty="0" smtClean="0">
                <a:solidFill>
                  <a:schemeClr val="tx1"/>
                </a:solidFill>
              </a:rPr>
              <a:t>1.	Las empresas están orientadas a obtener ganancias, o sea obtener el retorno 	financiero que supere al costo.</a:t>
            </a:r>
            <a:endParaRPr lang="es-GT" sz="2400" dirty="0" smtClean="0">
              <a:solidFill>
                <a:schemeClr val="tx1"/>
              </a:solidFill>
            </a:endParaRPr>
          </a:p>
          <a:p>
            <a:pPr lvl="3">
              <a:buNone/>
            </a:pPr>
            <a:r>
              <a:rPr lang="es-ES" sz="2400" dirty="0" smtClean="0">
                <a:solidFill>
                  <a:schemeClr val="tx1"/>
                </a:solidFill>
              </a:rPr>
              <a:t>2.	Las empresas asumen riesgos; los riesgos implican tiempo, dinero, recursos y  	esfuerzo. Las empresas no trabajan en condiciones de certeza.</a:t>
            </a:r>
            <a:endParaRPr lang="es-GT" sz="2400" dirty="0" smtClean="0">
              <a:solidFill>
                <a:schemeClr val="tx1"/>
              </a:solidFill>
            </a:endParaRPr>
          </a:p>
          <a:p>
            <a:pPr marL="640080" lvl="4" indent="-91440" algn="just">
              <a:spcBef>
                <a:spcPts val="1200"/>
              </a:spcBef>
              <a:spcAft>
                <a:spcPts val="200"/>
              </a:spcAft>
              <a:buSzPct val="100000"/>
              <a:buNone/>
            </a:pPr>
            <a:r>
              <a:rPr lang="es-ES" sz="2600" dirty="0" smtClean="0">
                <a:solidFill>
                  <a:schemeClr val="tx1"/>
                </a:solidFill>
              </a:rPr>
              <a:t>3</a:t>
            </a:r>
            <a:r>
              <a:rPr lang="es-ES" dirty="0" smtClean="0"/>
              <a:t>.	</a:t>
            </a:r>
            <a:r>
              <a:rPr lang="es-ES" sz="2400" dirty="0" smtClean="0">
                <a:solidFill>
                  <a:schemeClr val="tx1"/>
                </a:solidFill>
              </a:rPr>
              <a:t>Las empresas son dirigidas por una filosofía de negocios: los administradores 	generales de la empresa toman decisiones acerca de 	mercados, costos, precios, 	competencia, normas del gobierno, legislación, coyuntura económica, relaciones con 	la comunidad, y sobre 	asuntos internos de comportamiento y estructura de la 	empresa.</a:t>
            </a:r>
            <a:endParaRPr lang="es-GT" sz="2400" dirty="0" smtClean="0">
              <a:solidFill>
                <a:schemeClr val="tx1"/>
              </a:solidFill>
            </a:endParaRPr>
          </a:p>
          <a:p>
            <a:endParaRPr lang="es-GT" dirty="0"/>
          </a:p>
        </p:txBody>
      </p:sp>
    </p:spTree>
    <p:extLst>
      <p:ext uri="{BB962C8B-B14F-4D97-AF65-F5344CB8AC3E}">
        <p14:creationId xmlns:p14="http://schemas.microsoft.com/office/powerpoint/2010/main" val="1402544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DF3CCA74-8491-4281-8F03-41533E62FBF8}"/>
              </a:ext>
            </a:extLst>
          </p:cNvPr>
          <p:cNvPicPr>
            <a:picLocks noChangeAspect="1"/>
          </p:cNvPicPr>
          <p:nvPr/>
        </p:nvPicPr>
        <p:blipFill>
          <a:blip r:embed="rId2" cstate="print"/>
          <a:stretch>
            <a:fillRect/>
          </a:stretch>
        </p:blipFill>
        <p:spPr>
          <a:xfrm>
            <a:off x="10368950" y="0"/>
            <a:ext cx="1823049" cy="2369245"/>
          </a:xfrm>
          <a:prstGeom prst="rect">
            <a:avLst/>
          </a:prstGeom>
        </p:spPr>
      </p:pic>
      <p:sp>
        <p:nvSpPr>
          <p:cNvPr id="7" name="6 Marcador de contenido"/>
          <p:cNvSpPr>
            <a:spLocks noGrp="1"/>
          </p:cNvSpPr>
          <p:nvPr>
            <p:ph idx="1"/>
          </p:nvPr>
        </p:nvSpPr>
        <p:spPr>
          <a:xfrm>
            <a:off x="514350" y="1543050"/>
            <a:ext cx="10201275" cy="4700588"/>
          </a:xfrm>
        </p:spPr>
        <p:txBody>
          <a:bodyPr/>
          <a:lstStyle/>
          <a:p>
            <a:pPr lvl="1">
              <a:buNone/>
            </a:pPr>
            <a:r>
              <a:rPr lang="es-ES" sz="2400" dirty="0" smtClean="0">
                <a:solidFill>
                  <a:schemeClr val="tx1"/>
                </a:solidFill>
              </a:rPr>
              <a:t>		</a:t>
            </a:r>
          </a:p>
          <a:p>
            <a:pPr lvl="1">
              <a:buNone/>
            </a:pPr>
            <a:r>
              <a:rPr lang="es-ES" sz="2400" dirty="0" smtClean="0">
                <a:solidFill>
                  <a:schemeClr val="tx1"/>
                </a:solidFill>
              </a:rPr>
              <a:t>		4.  La empresa se evalúa generalmente desde un punto de vista contable.</a:t>
            </a:r>
            <a:endParaRPr lang="es-GT" sz="2400" dirty="0" smtClean="0">
              <a:solidFill>
                <a:schemeClr val="tx1"/>
              </a:solidFill>
            </a:endParaRPr>
          </a:p>
          <a:p>
            <a:pPr lvl="1">
              <a:buNone/>
            </a:pPr>
            <a:r>
              <a:rPr lang="es-ES" sz="2400" dirty="0" smtClean="0">
                <a:solidFill>
                  <a:schemeClr val="tx1"/>
                </a:solidFill>
              </a:rPr>
              <a:t>		5.   Las empresas deben ser reconocidas como negocios  por las demás </a:t>
            </a:r>
          </a:p>
          <a:p>
            <a:pPr lvl="1">
              <a:buNone/>
            </a:pPr>
            <a:r>
              <a:rPr lang="es-ES" sz="2400" dirty="0" smtClean="0">
                <a:solidFill>
                  <a:schemeClr val="tx1"/>
                </a:solidFill>
              </a:rPr>
              <a:t>		      organizaciones y por las agencias gubernamentales.</a:t>
            </a:r>
          </a:p>
          <a:p>
            <a:pPr lvl="1">
              <a:buNone/>
            </a:pPr>
            <a:endParaRPr lang="es-ES" sz="2400" dirty="0" smtClean="0">
              <a:solidFill>
                <a:schemeClr val="tx1"/>
              </a:solidFill>
            </a:endParaRPr>
          </a:p>
          <a:p>
            <a:pPr lvl="1">
              <a:buNone/>
            </a:pPr>
            <a:r>
              <a:rPr lang="es-ES" sz="2400" dirty="0" smtClean="0">
                <a:solidFill>
                  <a:schemeClr val="tx1"/>
                </a:solidFill>
              </a:rPr>
              <a:t>		6.  Las empresas constituyen propiedad privada, que debe ser controlada y 	     administrada por sus propietarios, accionistas o administradores    	  	     profesionales.</a:t>
            </a:r>
            <a:endParaRPr lang="es-GT" sz="2400" dirty="0" smtClean="0">
              <a:solidFill>
                <a:schemeClr val="tx1"/>
              </a:solidFill>
            </a:endParaRPr>
          </a:p>
          <a:p>
            <a:endParaRPr lang="es-GT" dirty="0"/>
          </a:p>
        </p:txBody>
      </p:sp>
    </p:spTree>
    <p:extLst>
      <p:ext uri="{BB962C8B-B14F-4D97-AF65-F5344CB8AC3E}">
        <p14:creationId xmlns:p14="http://schemas.microsoft.com/office/powerpoint/2010/main" val="1402544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DF3CCA74-8491-4281-8F03-41533E62FBF8}"/>
              </a:ext>
            </a:extLst>
          </p:cNvPr>
          <p:cNvPicPr>
            <a:picLocks noChangeAspect="1"/>
          </p:cNvPicPr>
          <p:nvPr/>
        </p:nvPicPr>
        <p:blipFill>
          <a:blip r:embed="rId2" cstate="print"/>
          <a:stretch>
            <a:fillRect/>
          </a:stretch>
        </p:blipFill>
        <p:spPr>
          <a:xfrm>
            <a:off x="10368950" y="0"/>
            <a:ext cx="1823049" cy="2369245"/>
          </a:xfrm>
          <a:prstGeom prst="rect">
            <a:avLst/>
          </a:prstGeom>
        </p:spPr>
      </p:pic>
      <p:sp>
        <p:nvSpPr>
          <p:cNvPr id="6" name="5 Título"/>
          <p:cNvSpPr>
            <a:spLocks noGrp="1"/>
          </p:cNvSpPr>
          <p:nvPr>
            <p:ph type="title"/>
          </p:nvPr>
        </p:nvSpPr>
        <p:spPr>
          <a:xfrm>
            <a:off x="1011555" y="543778"/>
            <a:ext cx="10058400" cy="1450757"/>
          </a:xfrm>
        </p:spPr>
        <p:txBody>
          <a:bodyPr>
            <a:normAutofit/>
          </a:bodyPr>
          <a:lstStyle/>
          <a:p>
            <a:r>
              <a:rPr lang="es-ES" sz="1800" dirty="0" smtClean="0">
                <a:solidFill>
                  <a:schemeClr val="tx1"/>
                </a:solidFill>
              </a:rPr>
              <a:t>Pág.  47 del libro:</a:t>
            </a:r>
            <a:r>
              <a:rPr lang="es-GT" dirty="0" smtClean="0"/>
              <a:t/>
            </a:r>
            <a:br>
              <a:rPr lang="es-GT" dirty="0" smtClean="0"/>
            </a:br>
            <a:r>
              <a:rPr lang="es-ES" sz="2700" u="sng" dirty="0" smtClean="0">
                <a:solidFill>
                  <a:schemeClr val="tx1"/>
                </a:solidFill>
              </a:rPr>
              <a:t>Concepto de Sistemas</a:t>
            </a:r>
            <a:r>
              <a:rPr lang="es-GT" dirty="0" smtClean="0"/>
              <a:t/>
            </a:r>
            <a:br>
              <a:rPr lang="es-GT" dirty="0" smtClean="0"/>
            </a:br>
            <a:endParaRPr lang="es-GT" dirty="0"/>
          </a:p>
        </p:txBody>
      </p:sp>
      <p:sp>
        <p:nvSpPr>
          <p:cNvPr id="7" name="6 Marcador de contenido"/>
          <p:cNvSpPr>
            <a:spLocks noGrp="1"/>
          </p:cNvSpPr>
          <p:nvPr>
            <p:ph idx="1"/>
          </p:nvPr>
        </p:nvSpPr>
        <p:spPr>
          <a:xfrm>
            <a:off x="400050" y="1600200"/>
            <a:ext cx="10755630" cy="4268894"/>
          </a:xfrm>
        </p:spPr>
        <p:txBody>
          <a:bodyPr>
            <a:normAutofit fontScale="70000" lnSpcReduction="20000"/>
          </a:bodyPr>
          <a:lstStyle/>
          <a:p>
            <a:pPr lvl="0"/>
            <a:endParaRPr lang="es-GT" dirty="0" smtClean="0"/>
          </a:p>
          <a:p>
            <a:pPr lvl="0" algn="just">
              <a:buFont typeface="Wingdings" pitchFamily="2" charset="2"/>
              <a:buChar char="Ø"/>
            </a:pPr>
            <a:r>
              <a:rPr lang="es-ES" sz="3100" dirty="0" smtClean="0">
                <a:solidFill>
                  <a:schemeClr val="tx1"/>
                </a:solidFill>
              </a:rPr>
              <a:t>Un conjunto de elementos ( que son partes u órganos componentes del sistema), esto es, los subsistemas.</a:t>
            </a:r>
            <a:endParaRPr lang="es-GT" sz="3100" dirty="0" smtClean="0">
              <a:solidFill>
                <a:schemeClr val="tx1"/>
              </a:solidFill>
            </a:endParaRPr>
          </a:p>
          <a:p>
            <a:pPr lvl="0" algn="just">
              <a:buFont typeface="Wingdings" pitchFamily="2" charset="2"/>
              <a:buChar char="Ø"/>
            </a:pPr>
            <a:r>
              <a:rPr lang="es-ES" sz="3100" dirty="0" smtClean="0">
                <a:solidFill>
                  <a:schemeClr val="tx1"/>
                </a:solidFill>
              </a:rPr>
              <a:t>Los elementos se interrelacionan de manera dinámica y forman una red de comunicación y relaciones en función de la dependencia recíproca entre ellos.</a:t>
            </a:r>
            <a:endParaRPr lang="es-GT" sz="3100" dirty="0" smtClean="0">
              <a:solidFill>
                <a:schemeClr val="tx1"/>
              </a:solidFill>
            </a:endParaRPr>
          </a:p>
          <a:p>
            <a:pPr algn="just"/>
            <a:endParaRPr lang="es-ES" sz="2600" dirty="0" smtClean="0">
              <a:solidFill>
                <a:schemeClr val="tx1"/>
              </a:solidFill>
            </a:endParaRPr>
          </a:p>
          <a:p>
            <a:pPr algn="just"/>
            <a:r>
              <a:rPr lang="es-ES" sz="2600" dirty="0" smtClean="0">
                <a:solidFill>
                  <a:schemeClr val="tx1"/>
                </a:solidFill>
              </a:rPr>
              <a:t>Pág.  48 del libro:</a:t>
            </a:r>
            <a:endParaRPr lang="es-GT" sz="2800" dirty="0" smtClean="0">
              <a:solidFill>
                <a:schemeClr val="tx1"/>
              </a:solidFill>
            </a:endParaRPr>
          </a:p>
          <a:p>
            <a:pPr algn="just"/>
            <a:r>
              <a:rPr lang="es-ES" sz="2800" u="sng" dirty="0" smtClean="0">
                <a:solidFill>
                  <a:schemeClr val="tx1"/>
                </a:solidFill>
              </a:rPr>
              <a:t>Tipos de sistemas.</a:t>
            </a:r>
            <a:endParaRPr lang="es-GT" sz="2800" dirty="0" smtClean="0">
              <a:solidFill>
                <a:schemeClr val="tx1"/>
              </a:solidFill>
            </a:endParaRPr>
          </a:p>
          <a:p>
            <a:pPr algn="just"/>
            <a:r>
              <a:rPr lang="es-ES" sz="2800" dirty="0" smtClean="0">
                <a:solidFill>
                  <a:schemeClr val="tx1"/>
                </a:solidFill>
              </a:rPr>
              <a:t>Pueden ser cerrados o abiertos, dependiendo de dos circunstancias:</a:t>
            </a:r>
            <a:endParaRPr lang="es-GT" sz="2800" dirty="0" smtClean="0">
              <a:solidFill>
                <a:schemeClr val="tx1"/>
              </a:solidFill>
            </a:endParaRPr>
          </a:p>
          <a:p>
            <a:pPr lvl="0" algn="just"/>
            <a:r>
              <a:rPr lang="es-ES" sz="2800" u="sng" dirty="0" smtClean="0">
                <a:solidFill>
                  <a:schemeClr val="tx1"/>
                </a:solidFill>
              </a:rPr>
              <a:t>Permeabilidad o apertura de sus fronteras o límites: </a:t>
            </a:r>
            <a:r>
              <a:rPr lang="es-ES" sz="2800" dirty="0" smtClean="0">
                <a:solidFill>
                  <a:schemeClr val="tx1"/>
                </a:solidFill>
              </a:rPr>
              <a:t>Cuanto mayor sea la permeabilidad (que permite ser influida por las ideas o hábitos de otros), mayor es el intercambio entre el sistema y el ambiente que le rodea externamente. El sistema es cerrado cuando tiene muy pocas entradas o salidas frente al ambiente, y es abierto cuando tiene muchas entradas y salidas frente al ambiente.</a:t>
            </a:r>
            <a:endParaRPr lang="es-GT" sz="2800" dirty="0" smtClean="0">
              <a:solidFill>
                <a:schemeClr val="tx1"/>
              </a:solidFill>
            </a:endParaRPr>
          </a:p>
          <a:p>
            <a:endParaRPr lang="es-GT" dirty="0"/>
          </a:p>
        </p:txBody>
      </p:sp>
    </p:spTree>
    <p:extLst>
      <p:ext uri="{BB962C8B-B14F-4D97-AF65-F5344CB8AC3E}">
        <p14:creationId xmlns:p14="http://schemas.microsoft.com/office/powerpoint/2010/main" val="1402544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21908</TotalTime>
  <Words>786</Words>
  <Application>Microsoft Office PowerPoint</Application>
  <PresentationFormat>Panorámica</PresentationFormat>
  <Paragraphs>65</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Calibri</vt:lpstr>
      <vt:lpstr>Calibri Light</vt:lpstr>
      <vt:lpstr>Comic Sans MS</vt:lpstr>
      <vt:lpstr>Times New Roman</vt:lpstr>
      <vt:lpstr>Wingdings</vt:lpstr>
      <vt:lpstr>Retrospección</vt:lpstr>
      <vt:lpstr>Las Empresas</vt:lpstr>
      <vt:lpstr>Presentación de PowerPoint</vt:lpstr>
      <vt:lpstr>Presentación de PowerPoint</vt:lpstr>
      <vt:lpstr>Presentación de PowerPoint</vt:lpstr>
      <vt:lpstr>Presentación de PowerPoint</vt:lpstr>
      <vt:lpstr>Presentación de PowerPoint</vt:lpstr>
      <vt:lpstr>Pág.  45 del libro: Características de las empresas </vt:lpstr>
      <vt:lpstr>Presentación de PowerPoint</vt:lpstr>
      <vt:lpstr>Pág.  47 del libro: Concepto de Sistemas </vt:lpstr>
      <vt:lpstr>Presentación de PowerPoint</vt:lpstr>
      <vt:lpstr>     Pág. 49 del libro: Misión Organizacional </vt:lpstr>
      <vt:lpstr>Pág. 50 del libro: Visión organizacional.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TIC Ramirez, Patricia</dc:creator>
  <cp:lastModifiedBy>Juan Pablo</cp:lastModifiedBy>
  <cp:revision>215</cp:revision>
  <dcterms:created xsi:type="dcterms:W3CDTF">2016-02-11T14:20:25Z</dcterms:created>
  <dcterms:modified xsi:type="dcterms:W3CDTF">2025-02-21T02:38:34Z</dcterms:modified>
</cp:coreProperties>
</file>