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407" r:id="rId3"/>
    <p:sldId id="394" r:id="rId4"/>
    <p:sldId id="395" r:id="rId5"/>
    <p:sldId id="413" r:id="rId6"/>
    <p:sldId id="412" r:id="rId7"/>
    <p:sldId id="411" r:id="rId8"/>
    <p:sldId id="410" r:id="rId9"/>
    <p:sldId id="409" r:id="rId10"/>
    <p:sldId id="408" r:id="rId11"/>
    <p:sldId id="392" r:id="rId12"/>
    <p:sldId id="414" r:id="rId13"/>
    <p:sldId id="415" r:id="rId14"/>
    <p:sldId id="416" r:id="rId15"/>
    <p:sldId id="417" r:id="rId16"/>
    <p:sldId id="418" r:id="rId17"/>
    <p:sldId id="4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C Ramirez, Patricia" initials="TRP" lastIdx="1" clrIdx="0">
    <p:extLst>
      <p:ext uri="{19B8F6BF-5375-455C-9EA6-DF929625EA0E}">
        <p15:presenceInfo xmlns:p15="http://schemas.microsoft.com/office/powerpoint/2012/main" userId="S-1-5-21-1678757464-1279479198-796833502-26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61A6"/>
    <a:srgbClr val="F28212"/>
    <a:srgbClr val="B573E7"/>
    <a:srgbClr val="F0FB85"/>
    <a:srgbClr val="67C836"/>
    <a:srgbClr val="F9F68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4DE04-BC23-408F-8897-F5B4164E2191}" type="datetimeFigureOut">
              <a:rPr lang="en-US" smtClean="0"/>
              <a:pPr/>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C1B1D-E177-4A7D-9306-5465CBBFAF6F}" type="slidenum">
              <a:rPr lang="en-US" smtClean="0"/>
              <a:pPr/>
              <a:t>‹Nº›</a:t>
            </a:fld>
            <a:endParaRPr lang="en-US"/>
          </a:p>
        </p:txBody>
      </p:sp>
    </p:spTree>
    <p:extLst>
      <p:ext uri="{BB962C8B-B14F-4D97-AF65-F5344CB8AC3E}">
        <p14:creationId xmlns:p14="http://schemas.microsoft.com/office/powerpoint/2010/main" val="284575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79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10630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27600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361548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67FEB0-FA53-4610-A14F-C333184D7EC3}"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423CB-D73C-4CD3-9C7B-5CABCA2F4F6E}" type="slidenum">
              <a:rPr lang="en-US" smtClean="0"/>
              <a:pPr/>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67FEB0-FA53-4610-A14F-C333184D7EC3}"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118292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67FEB0-FA53-4610-A14F-C333184D7EC3}" type="datetimeFigureOut">
              <a:rPr lang="en-US" smtClean="0"/>
              <a:pPr/>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128669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767FEB0-FA53-4610-A14F-C333184D7EC3}" type="datetimeFigureOut">
              <a:rPr lang="en-US" smtClean="0"/>
              <a:pPr/>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237707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67FEB0-FA53-4610-A14F-C333184D7EC3}" type="datetimeFigureOut">
              <a:rPr lang="en-US" smtClean="0"/>
              <a:pPr/>
              <a:t>2/20/2025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220499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67FEB0-FA53-4610-A14F-C333184D7EC3}" type="datetimeFigureOut">
              <a:rPr lang="en-US" smtClean="0"/>
              <a:pPr/>
              <a:t>2/20/2025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A423CB-D73C-4CD3-9C7B-5CABCA2F4F6E}" type="slidenum">
              <a:rPr lang="en-US" smtClean="0"/>
              <a:pPr/>
              <a:t>‹Nº›</a:t>
            </a:fld>
            <a:endParaRPr lang="en-US"/>
          </a:p>
        </p:txBody>
      </p:sp>
    </p:spTree>
    <p:extLst>
      <p:ext uri="{BB962C8B-B14F-4D97-AF65-F5344CB8AC3E}">
        <p14:creationId xmlns:p14="http://schemas.microsoft.com/office/powerpoint/2010/main" val="324494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767FEB0-FA53-4610-A14F-C333184D7EC3}"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A423CB-D73C-4CD3-9C7B-5CABCA2F4F6E}" type="slidenum">
              <a:rPr lang="en-US" smtClean="0"/>
              <a:pPr/>
              <a:t>‹Nº›</a:t>
            </a:fld>
            <a:endParaRPr lang="en-US"/>
          </a:p>
        </p:txBody>
      </p:sp>
    </p:spTree>
    <p:extLst>
      <p:ext uri="{BB962C8B-B14F-4D97-AF65-F5344CB8AC3E}">
        <p14:creationId xmlns:p14="http://schemas.microsoft.com/office/powerpoint/2010/main" val="327705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67FEB0-FA53-4610-A14F-C333184D7EC3}" type="datetimeFigureOut">
              <a:rPr lang="en-US" smtClean="0"/>
              <a:pPr/>
              <a:t>2/20/2025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A423CB-D73C-4CD3-9C7B-5CABCA2F4F6E}" type="slidenum">
              <a:rPr lang="en-US" smtClean="0"/>
              <a:pPr/>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77061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39" y="1214438"/>
            <a:ext cx="7433634" cy="2387600"/>
          </a:xfrm>
        </p:spPr>
        <p:txBody>
          <a:bodyPr>
            <a:noAutofit/>
          </a:bodyPr>
          <a:lstStyle/>
          <a:p>
            <a:r>
              <a:rPr lang="es-GT" b="1" dirty="0" smtClean="0">
                <a:solidFill>
                  <a:srgbClr val="0070C0"/>
                </a:solidFill>
                <a:latin typeface="Comic Sans MS" pitchFamily="66" charset="0"/>
              </a:rPr>
              <a:t>Las Empresas</a:t>
            </a:r>
            <a:endParaRPr lang="en-US" b="1" dirty="0">
              <a:solidFill>
                <a:srgbClr val="0070C0"/>
              </a:solidFill>
              <a:latin typeface="Comic Sans MS" pitchFamily="66" charset="0"/>
            </a:endParaRPr>
          </a:p>
        </p:txBody>
      </p:sp>
      <p:sp>
        <p:nvSpPr>
          <p:cNvPr id="3" name="Subtitle 2"/>
          <p:cNvSpPr>
            <a:spLocks noGrp="1"/>
          </p:cNvSpPr>
          <p:nvPr>
            <p:ph type="subTitle" idx="1"/>
          </p:nvPr>
        </p:nvSpPr>
        <p:spPr>
          <a:xfrm>
            <a:off x="1524000" y="3625989"/>
            <a:ext cx="5638800" cy="1655762"/>
          </a:xfrm>
        </p:spPr>
        <p:txBody>
          <a:bodyPr>
            <a:normAutofit fontScale="92500" lnSpcReduction="20000"/>
          </a:bodyPr>
          <a:lstStyle/>
          <a:p>
            <a:endParaRPr lang="es-GT" dirty="0">
              <a:solidFill>
                <a:srgbClr val="FF3399"/>
              </a:solidFill>
            </a:endParaRPr>
          </a:p>
          <a:p>
            <a:endParaRPr lang="es-GT" b="1" dirty="0" smtClean="0">
              <a:solidFill>
                <a:schemeClr val="accent1">
                  <a:lumMod val="60000"/>
                  <a:lumOff val="40000"/>
                </a:schemeClr>
              </a:solidFill>
            </a:endParaRPr>
          </a:p>
          <a:p>
            <a:r>
              <a:rPr lang="es-GT" b="1" dirty="0" smtClean="0">
                <a:solidFill>
                  <a:schemeClr val="accent1">
                    <a:lumMod val="60000"/>
                    <a:lumOff val="40000"/>
                  </a:schemeClr>
                </a:solidFill>
              </a:rPr>
              <a:t>Proceso administrativo</a:t>
            </a:r>
            <a:endParaRPr lang="es-GT" b="1" dirty="0">
              <a:solidFill>
                <a:schemeClr val="accent1">
                  <a:lumMod val="60000"/>
                  <a:lumOff val="40000"/>
                </a:schemeClr>
              </a:solidFill>
            </a:endParaRPr>
          </a:p>
          <a:p>
            <a:r>
              <a:rPr lang="es-GT" dirty="0">
                <a:solidFill>
                  <a:schemeClr val="accent3">
                    <a:lumMod val="75000"/>
                  </a:schemeClr>
                </a:solidFill>
              </a:rPr>
              <a:t>UMG –Campus </a:t>
            </a:r>
            <a:r>
              <a:rPr lang="es-GT" dirty="0" err="1">
                <a:solidFill>
                  <a:schemeClr val="accent3">
                    <a:lumMod val="75000"/>
                  </a:schemeClr>
                </a:solidFill>
              </a:rPr>
              <a:t>jutiapa</a:t>
            </a:r>
            <a:endParaRPr lang="es-GT" dirty="0">
              <a:solidFill>
                <a:schemeClr val="accent3">
                  <a:lumMod val="75000"/>
                </a:schemeClr>
              </a:solidFill>
            </a:endParaRPr>
          </a:p>
          <a:p>
            <a:endParaRPr lang="en-US" dirty="0">
              <a:solidFill>
                <a:schemeClr val="accent3">
                  <a:lumMod val="75000"/>
                </a:schemeClr>
              </a:solidFill>
            </a:endParaRPr>
          </a:p>
        </p:txBody>
      </p:sp>
      <p:pic>
        <p:nvPicPr>
          <p:cNvPr id="5" name="Picture 9">
            <a:extLst>
              <a:ext uri="{FF2B5EF4-FFF2-40B4-BE49-F238E27FC236}">
                <a16:creationId xmlns:a16="http://schemas.microsoft.com/office/drawing/2014/main" id="{EAAA870E-7B4D-46F7-A4C6-0804C95263B3}"/>
              </a:ext>
            </a:extLst>
          </p:cNvPr>
          <p:cNvPicPr>
            <a:picLocks noChangeAspect="1"/>
          </p:cNvPicPr>
          <p:nvPr/>
        </p:nvPicPr>
        <p:blipFill>
          <a:blip r:embed="rId2" cstate="print"/>
          <a:stretch>
            <a:fillRect/>
          </a:stretch>
        </p:blipFill>
        <p:spPr>
          <a:xfrm>
            <a:off x="8057073" y="0"/>
            <a:ext cx="4134927" cy="6029325"/>
          </a:xfrm>
          <a:prstGeom prst="rect">
            <a:avLst/>
          </a:prstGeom>
        </p:spPr>
      </p:pic>
    </p:spTree>
    <p:extLst>
      <p:ext uri="{BB962C8B-B14F-4D97-AF65-F5344CB8AC3E}">
        <p14:creationId xmlns:p14="http://schemas.microsoft.com/office/powerpoint/2010/main" val="3541558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346364" y="500063"/>
            <a:ext cx="10058400" cy="5815012"/>
          </a:xfrm>
        </p:spPr>
        <p:txBody>
          <a:bodyPr>
            <a:normAutofit fontScale="92500" lnSpcReduction="10000"/>
          </a:bodyPr>
          <a:lstStyle/>
          <a:p>
            <a:pPr lvl="0">
              <a:buFont typeface="Wingdings" pitchFamily="2" charset="2"/>
              <a:buChar char="Ø"/>
            </a:pPr>
            <a:endParaRPr lang="es-GT" dirty="0" smtClean="0"/>
          </a:p>
          <a:p>
            <a:pPr lvl="8" algn="just">
              <a:buFont typeface="Wingdings" pitchFamily="2" charset="2"/>
              <a:buChar char="Ø"/>
            </a:pPr>
            <a:r>
              <a:rPr lang="es-ES" sz="2400" i="1" u="sng" dirty="0" smtClean="0">
                <a:solidFill>
                  <a:schemeClr val="tx1"/>
                </a:solidFill>
              </a:rPr>
              <a:t>Nivel institucional</a:t>
            </a:r>
            <a:r>
              <a:rPr lang="es-ES" sz="2400" dirty="0" smtClean="0">
                <a:solidFill>
                  <a:schemeClr val="tx1"/>
                </a:solidFill>
              </a:rPr>
              <a:t>: es el nivel estratégico; corresponde a lo más elevado de la empresa y está compuesto de los directores, propietarios o accionistas y los altos ejecutivos.</a:t>
            </a:r>
          </a:p>
          <a:p>
            <a:pPr lvl="0" algn="just">
              <a:buFont typeface="Wingdings" pitchFamily="2" charset="2"/>
              <a:buChar char="Ø"/>
            </a:pPr>
            <a:endParaRPr lang="es-ES" sz="2400" dirty="0" smtClean="0">
              <a:solidFill>
                <a:schemeClr val="tx1"/>
              </a:solidFill>
            </a:endParaRPr>
          </a:p>
          <a:p>
            <a:pPr lvl="8" algn="just">
              <a:buFont typeface="Wingdings" pitchFamily="2" charset="2"/>
              <a:buChar char="Ø"/>
            </a:pPr>
            <a:r>
              <a:rPr lang="es-ES" sz="2400" i="1" u="sng" dirty="0" smtClean="0">
                <a:solidFill>
                  <a:schemeClr val="tx1"/>
                </a:solidFill>
              </a:rPr>
              <a:t>Nivel intermedio</a:t>
            </a:r>
            <a:r>
              <a:rPr lang="es-ES" sz="2400" u="sng" dirty="0" smtClean="0">
                <a:solidFill>
                  <a:schemeClr val="tx1"/>
                </a:solidFill>
              </a:rPr>
              <a:t>: </a:t>
            </a:r>
            <a:r>
              <a:rPr lang="es-ES" sz="2400" dirty="0" smtClean="0">
                <a:solidFill>
                  <a:schemeClr val="tx1"/>
                </a:solidFill>
              </a:rPr>
              <a:t>también se denomina mediador o gerencial y esta situado entre el nivel institucional y el nivel operacional. Se encarga de la articulación interna de los dos niveles situados en la cima y en  la base de la organización empresarial respectivamente. Se encarga de elegir y captar los recursos necesarios, así como de distribuir y colocar los productos de la empresa en los diversos segmentos del mercado.</a:t>
            </a:r>
          </a:p>
          <a:p>
            <a:pPr lvl="8" algn="just">
              <a:buNone/>
            </a:pPr>
            <a:endParaRPr lang="es-GT" sz="2400" dirty="0" smtClean="0">
              <a:solidFill>
                <a:schemeClr val="tx1"/>
              </a:solidFill>
            </a:endParaRPr>
          </a:p>
          <a:p>
            <a:pPr lvl="8" algn="just">
              <a:buFont typeface="Wingdings" pitchFamily="2" charset="2"/>
              <a:buChar char="Ø"/>
            </a:pPr>
            <a:r>
              <a:rPr lang="es-ES" sz="2400" i="1" u="sng" dirty="0" smtClean="0">
                <a:solidFill>
                  <a:schemeClr val="tx1"/>
                </a:solidFill>
              </a:rPr>
              <a:t>Nivel operacional: </a:t>
            </a:r>
            <a:r>
              <a:rPr lang="es-ES" sz="2400" dirty="0" smtClean="0">
                <a:solidFill>
                  <a:schemeClr val="tx1"/>
                </a:solidFill>
              </a:rPr>
              <a:t>también denominado nivel técnico o núcleo técnico, está localizado en las áreas inferiores de la empresa y se relaciona con los problemas asociados a la ejecución cotidiana y eficiente de las tareas y operaciones de la empresa. Es el nivel donde se ejecutan las tareas y se realizan las operaciones: incluye el trabajo básico relacionado directamente con la fabricación de productos o la prestación de servicios de una empresa.</a:t>
            </a:r>
            <a:endParaRPr lang="es-GT" sz="2400" dirty="0" smtClean="0">
              <a:solidFill>
                <a:schemeClr val="tx1"/>
              </a:solidFill>
            </a:endParaRPr>
          </a:p>
          <a:p>
            <a:pPr lvl="2" algn="just">
              <a:buFont typeface="Wingdings" pitchFamily="2" charset="2"/>
              <a:buChar char="Ø"/>
            </a:pPr>
            <a:endParaRPr lang="es-GT" sz="2400" dirty="0" smtClean="0"/>
          </a:p>
          <a:p>
            <a:pPr lvl="1">
              <a:buFont typeface="Wingdings" pitchFamily="2" charset="2"/>
              <a:buChar char="Ø"/>
            </a:pPr>
            <a:endParaRPr lang="es-GT" sz="2400" dirty="0" smtClean="0"/>
          </a:p>
          <a:p>
            <a:pPr>
              <a:buFont typeface="Wingdings" pitchFamily="2" charset="2"/>
              <a:buChar char="Ø"/>
            </a:pPr>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234EF78-A8F7-47C1-B362-7DF110024C54}"/>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8" name="7 Rectángulo"/>
          <p:cNvSpPr/>
          <p:nvPr/>
        </p:nvSpPr>
        <p:spPr>
          <a:xfrm>
            <a:off x="692727" y="942109"/>
            <a:ext cx="10293929" cy="3046988"/>
          </a:xfrm>
          <a:prstGeom prst="rect">
            <a:avLst/>
          </a:prstGeom>
        </p:spPr>
        <p:txBody>
          <a:bodyPr wrap="square">
            <a:spAutoFit/>
          </a:bodyPr>
          <a:lstStyle/>
          <a:p>
            <a:pPr algn="just"/>
            <a:r>
              <a:rPr lang="es-GT" sz="2400" b="1" dirty="0" smtClean="0"/>
              <a:t>Elaboración del Plan:</a:t>
            </a:r>
          </a:p>
          <a:p>
            <a:pPr algn="just"/>
            <a:endParaRPr lang="es-GT" sz="2400" dirty="0" smtClean="0"/>
          </a:p>
          <a:p>
            <a:pPr algn="just"/>
            <a:r>
              <a:rPr lang="es-GT" sz="2400" dirty="0" smtClean="0"/>
              <a:t>El Plan de Negocio es la concreción de la idea en sí misma. Todo lo que se ha pensado y concebido en la primera etapa, ahora se traslada al papel y se plasma en un documento que servirá de referencia para todo el proceso. O en otras palabras, será el marco en el cual se llevará a la práctica la idea de empresa.</a:t>
            </a:r>
          </a:p>
          <a:p>
            <a:pPr algn="just"/>
            <a:r>
              <a:rPr lang="es-GT" sz="2400" dirty="0" smtClean="0"/>
              <a:t>Todo Plan de Negocio nace de un exhaustivo análisis de los elementos que componen la idea de empresa.</a:t>
            </a:r>
            <a:endParaRPr lang="es-ES_tradnl" sz="2400" dirty="0"/>
          </a:p>
        </p:txBody>
      </p:sp>
      <p:sp>
        <p:nvSpPr>
          <p:cNvPr id="1026" name="AutoShape 2" descr="Resultado de la imagen para imÃ¡genes con frases de motivaciÃ³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GT"/>
          </a:p>
        </p:txBody>
      </p:sp>
      <p:sp>
        <p:nvSpPr>
          <p:cNvPr id="1028" name="AutoShape 4" descr="Resultado de la imagen para imÃ¡genes con frases de motivaciÃ³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GT"/>
          </a:p>
        </p:txBody>
      </p:sp>
    </p:spTree>
    <p:extLst>
      <p:ext uri="{BB962C8B-B14F-4D97-AF65-F5344CB8AC3E}">
        <p14:creationId xmlns:p14="http://schemas.microsoft.com/office/powerpoint/2010/main" val="130663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3441" y="1854442"/>
            <a:ext cx="10058400" cy="4023360"/>
          </a:xfrm>
        </p:spPr>
        <p:txBody>
          <a:bodyPr/>
          <a:lstStyle/>
          <a:p>
            <a:r>
              <a:rPr lang="es-ES" dirty="0" smtClean="0"/>
              <a:t>El proceso de la planeación </a:t>
            </a:r>
            <a:r>
              <a:rPr lang="es-ES" dirty="0"/>
              <a:t>es el primer paso hacia la administración efectiva. Incluye desarrollar la visión y la misión para la </a:t>
            </a:r>
            <a:r>
              <a:rPr lang="es-ES" dirty="0" smtClean="0"/>
              <a:t>organización, </a:t>
            </a:r>
            <a:r>
              <a:rPr lang="es-ES" dirty="0"/>
              <a:t>así como establecer objetivos y metas. En el contexto empresarial, la planeación se asocia con la elaboración de un plan de negocios para un proyecto nuevo. Los planes de negocios son utilizados por los empresarios como un mecanismo de planeación para ayudarlos a lanzar y hacer crecer sus nuevas empresas. También para ayudarlos a </a:t>
            </a:r>
            <a:r>
              <a:rPr lang="es-ES" dirty="0" smtClean="0"/>
              <a:t>recaudar </a:t>
            </a:r>
            <a:r>
              <a:rPr lang="es-ES" dirty="0"/>
              <a:t>fondos de inversionistas profesionales, como capitalistas de inversión o bancos</a:t>
            </a:r>
            <a:r>
              <a:rPr lang="es-ES" dirty="0" smtClean="0"/>
              <a:t>.  </a:t>
            </a:r>
            <a:endParaRPr lang="es-GT" dirty="0"/>
          </a:p>
        </p:txBody>
      </p:sp>
    </p:spTree>
    <p:extLst>
      <p:ext uri="{BB962C8B-B14F-4D97-AF65-F5344CB8AC3E}">
        <p14:creationId xmlns:p14="http://schemas.microsoft.com/office/powerpoint/2010/main" val="164688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Formato de propuesta de un plan de negocios</a:t>
            </a:r>
            <a:endParaRPr lang="es-GT" dirty="0"/>
          </a:p>
        </p:txBody>
      </p:sp>
      <p:sp>
        <p:nvSpPr>
          <p:cNvPr id="3" name="Marcador de contenido 2"/>
          <p:cNvSpPr>
            <a:spLocks noGrp="1"/>
          </p:cNvSpPr>
          <p:nvPr>
            <p:ph idx="1"/>
          </p:nvPr>
        </p:nvSpPr>
        <p:spPr/>
        <p:txBody>
          <a:bodyPr/>
          <a:lstStyle/>
          <a:p>
            <a:r>
              <a:rPr lang="es-ES" dirty="0"/>
              <a:t>Un plan de negocios puede tomar muchas formas. Este formato propuesto perfila las partes esenciales de la propuesta. </a:t>
            </a:r>
            <a:endParaRPr lang="es-GT" dirty="0"/>
          </a:p>
        </p:txBody>
      </p:sp>
    </p:spTree>
    <p:extLst>
      <p:ext uri="{BB962C8B-B14F-4D97-AF65-F5344CB8AC3E}">
        <p14:creationId xmlns:p14="http://schemas.microsoft.com/office/powerpoint/2010/main" val="2235234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1. Nombre de la compañía y una descripción breve. (¡Explicar el concepto de negocios con claridad y persuasión es esencial!) </a:t>
            </a:r>
            <a:endParaRPr lang="es-ES" dirty="0" smtClean="0"/>
          </a:p>
          <a:p>
            <a:r>
              <a:rPr lang="es-ES" dirty="0" smtClean="0"/>
              <a:t>2</a:t>
            </a:r>
            <a:r>
              <a:rPr lang="es-ES" dirty="0"/>
              <a:t>. Oportunidad o problema en el mercado a atender </a:t>
            </a:r>
            <a:endParaRPr lang="es-ES" dirty="0" smtClean="0"/>
          </a:p>
          <a:p>
            <a:r>
              <a:rPr lang="es-ES" dirty="0" smtClean="0"/>
              <a:t>3</a:t>
            </a:r>
            <a:r>
              <a:rPr lang="es-ES" dirty="0"/>
              <a:t>. ¿Cómo atiende el producto/servicio el problema u oportunidad? </a:t>
            </a:r>
            <a:endParaRPr lang="es-ES" dirty="0" smtClean="0"/>
          </a:p>
          <a:p>
            <a:r>
              <a:rPr lang="es-ES" dirty="0" smtClean="0"/>
              <a:t>4</a:t>
            </a:r>
            <a:r>
              <a:rPr lang="es-ES" dirty="0"/>
              <a:t>. ¿Quiénes son los competidores actuales o potenciales y cuál es la ventaja competitiva de la compañía? </a:t>
            </a:r>
            <a:endParaRPr lang="es-ES" dirty="0" smtClean="0"/>
          </a:p>
          <a:p>
            <a:r>
              <a:rPr lang="es-ES" dirty="0" smtClean="0"/>
              <a:t>5</a:t>
            </a:r>
            <a:r>
              <a:rPr lang="es-ES" dirty="0"/>
              <a:t>. Descripción del mercado meta en términos de sus atributos demográficos (género, nivel de ingresos, edad, etc.) y su </a:t>
            </a:r>
            <a:r>
              <a:rPr lang="es-ES" dirty="0" smtClean="0"/>
              <a:t>tamaño.</a:t>
            </a:r>
            <a:endParaRPr lang="es-GT" dirty="0"/>
          </a:p>
        </p:txBody>
      </p:sp>
    </p:spTree>
    <p:extLst>
      <p:ext uri="{BB962C8B-B14F-4D97-AF65-F5344CB8AC3E}">
        <p14:creationId xmlns:p14="http://schemas.microsoft.com/office/powerpoint/2010/main" val="304448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6. Estrategia de marketing para llegar al mercado meta y un estimado de la </a:t>
            </a:r>
            <a:r>
              <a:rPr lang="es-ES" dirty="0" smtClean="0"/>
              <a:t>penetración </a:t>
            </a:r>
            <a:r>
              <a:rPr lang="es-ES" dirty="0"/>
              <a:t>de mercado proyectada en los primeros cinco años </a:t>
            </a:r>
            <a:endParaRPr lang="es-ES" dirty="0" smtClean="0"/>
          </a:p>
          <a:p>
            <a:r>
              <a:rPr lang="es-ES" dirty="0" smtClean="0"/>
              <a:t>7</a:t>
            </a:r>
            <a:r>
              <a:rPr lang="es-ES" dirty="0"/>
              <a:t>. Modelo de negocios y piedras angulares estratégicas </a:t>
            </a:r>
            <a:endParaRPr lang="es-ES" dirty="0" smtClean="0"/>
          </a:p>
          <a:p>
            <a:r>
              <a:rPr lang="es-ES" dirty="0" smtClean="0"/>
              <a:t>8</a:t>
            </a:r>
            <a:r>
              <a:rPr lang="es-ES" dirty="0"/>
              <a:t>. Resumen de los ingresos y utilidades proyectados basados en la penetración al </a:t>
            </a:r>
            <a:r>
              <a:rPr lang="es-ES" dirty="0" smtClean="0"/>
              <a:t>mercado </a:t>
            </a:r>
            <a:r>
              <a:rPr lang="es-ES" dirty="0"/>
              <a:t>meta, el crecimiento del tamaño del mercado y los gastos estimados para los años 1 a 5 </a:t>
            </a:r>
            <a:endParaRPr lang="es-ES" dirty="0" smtClean="0"/>
          </a:p>
          <a:p>
            <a:r>
              <a:rPr lang="es-ES" dirty="0" smtClean="0"/>
              <a:t>9</a:t>
            </a:r>
            <a:r>
              <a:rPr lang="es-ES" dirty="0"/>
              <a:t>. Descripción del equipo administrativo y su experiencia relevante </a:t>
            </a:r>
            <a:endParaRPr lang="es-ES" dirty="0" smtClean="0"/>
          </a:p>
          <a:p>
            <a:r>
              <a:rPr lang="es-ES" dirty="0" smtClean="0"/>
              <a:t>10</a:t>
            </a:r>
            <a:r>
              <a:rPr lang="es-ES" dirty="0"/>
              <a:t>. Cantidad de dinero necesario de los inversionistas y para qué propósito </a:t>
            </a:r>
            <a:endParaRPr lang="es-ES" dirty="0" smtClean="0"/>
          </a:p>
          <a:p>
            <a:r>
              <a:rPr lang="es-ES" dirty="0" smtClean="0"/>
              <a:t>11</a:t>
            </a:r>
            <a:r>
              <a:rPr lang="es-ES" dirty="0"/>
              <a:t>. Estado actual de la empresa (por ejemplo, etapa de desarrollo del producto, </a:t>
            </a:r>
            <a:r>
              <a:rPr lang="es-ES" dirty="0" smtClean="0"/>
              <a:t>patentes, </a:t>
            </a:r>
            <a:r>
              <a:rPr lang="es-ES" dirty="0"/>
              <a:t>contratos, ventas actuales, nivel de utilidades, capital/deuda adquirida hasta ahora, etc.</a:t>
            </a:r>
            <a:endParaRPr lang="es-GT" dirty="0"/>
          </a:p>
        </p:txBody>
      </p:sp>
    </p:spTree>
    <p:extLst>
      <p:ext uri="{BB962C8B-B14F-4D97-AF65-F5344CB8AC3E}">
        <p14:creationId xmlns:p14="http://schemas.microsoft.com/office/powerpoint/2010/main" val="1753017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a:p>
        </p:txBody>
      </p:sp>
      <p:sp>
        <p:nvSpPr>
          <p:cNvPr id="3" name="Marcador de contenido 2"/>
          <p:cNvSpPr>
            <a:spLocks noGrp="1"/>
          </p:cNvSpPr>
          <p:nvPr>
            <p:ph idx="1"/>
          </p:nvPr>
        </p:nvSpPr>
        <p:spPr/>
        <p:txBody>
          <a:bodyPr/>
          <a:lstStyle/>
          <a:p>
            <a:endParaRPr lang="es-GT"/>
          </a:p>
        </p:txBody>
      </p:sp>
    </p:spTree>
    <p:extLst>
      <p:ext uri="{BB962C8B-B14F-4D97-AF65-F5344CB8AC3E}">
        <p14:creationId xmlns:p14="http://schemas.microsoft.com/office/powerpoint/2010/main" val="2123650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234EF78-A8F7-47C1-B362-7DF110024C54}"/>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8" name="7 Rectángulo"/>
          <p:cNvSpPr/>
          <p:nvPr/>
        </p:nvSpPr>
        <p:spPr>
          <a:xfrm>
            <a:off x="872837" y="1011382"/>
            <a:ext cx="10086109" cy="590931"/>
          </a:xfrm>
          <a:prstGeom prst="rect">
            <a:avLst/>
          </a:prstGeom>
        </p:spPr>
        <p:txBody>
          <a:bodyPr wrap="square">
            <a:spAutoFit/>
          </a:bodyPr>
          <a:lstStyle/>
          <a:p>
            <a:pPr algn="just">
              <a:lnSpc>
                <a:spcPct val="80000"/>
              </a:lnSpc>
            </a:pPr>
            <a:endParaRPr lang="es-ES" sz="2000" dirty="0" smtClean="0"/>
          </a:p>
          <a:p>
            <a:pPr algn="just">
              <a:lnSpc>
                <a:spcPct val="80000"/>
              </a:lnSpc>
            </a:pPr>
            <a:endParaRPr lang="es-ES_tradnl" sz="2000" dirty="0"/>
          </a:p>
        </p:txBody>
      </p:sp>
      <p:sp>
        <p:nvSpPr>
          <p:cNvPr id="9" name="1 Título"/>
          <p:cNvSpPr>
            <a:spLocks noGrp="1"/>
          </p:cNvSpPr>
          <p:nvPr>
            <p:ph type="title"/>
          </p:nvPr>
        </p:nvSpPr>
        <p:spPr>
          <a:xfrm>
            <a:off x="1887793" y="2521974"/>
            <a:ext cx="8686800" cy="2035756"/>
          </a:xfrm>
        </p:spPr>
        <p:txBody>
          <a:bodyPr>
            <a:normAutofit/>
          </a:bodyPr>
          <a:lstStyle/>
          <a:p>
            <a:pPr algn="ctr"/>
            <a:r>
              <a:rPr lang="es-GT" sz="11500" b="1" dirty="0">
                <a:solidFill>
                  <a:schemeClr val="tx1"/>
                </a:solidFill>
                <a:latin typeface="Lucida Calligraphy" pitchFamily="66" charset="0"/>
              </a:rPr>
              <a:t>Gracias</a:t>
            </a:r>
          </a:p>
        </p:txBody>
      </p:sp>
    </p:spTree>
    <p:extLst>
      <p:ext uri="{BB962C8B-B14F-4D97-AF65-F5344CB8AC3E}">
        <p14:creationId xmlns:p14="http://schemas.microsoft.com/office/powerpoint/2010/main" val="130663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0" fill="hold"/>
                                        <p:tgtEl>
                                          <p:spTgt spid="9"/>
                                        </p:tgtEl>
                                        <p:attrNameLst>
                                          <p:attrName>ppt_x</p:attrName>
                                        </p:attrNameLst>
                                      </p:cBhvr>
                                      <p:tavLst>
                                        <p:tav tm="0">
                                          <p:val>
                                            <p:strVal val="#ppt_x"/>
                                          </p:val>
                                        </p:tav>
                                        <p:tav tm="100000">
                                          <p:val>
                                            <p:strVal val="#ppt_x"/>
                                          </p:val>
                                        </p:tav>
                                      </p:tavLst>
                                    </p:anim>
                                    <p:anim calcmode="lin" valueType="num">
                                      <p:cBhvr additive="base">
                                        <p:cTn id="8" dur="5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318655" y="484909"/>
            <a:ext cx="10837025" cy="5384185"/>
          </a:xfrm>
        </p:spPr>
        <p:txBody>
          <a:bodyPr/>
          <a:lstStyle/>
          <a:p>
            <a:pPr lvl="0"/>
            <a:endParaRPr lang="es-GT" dirty="0" smtClean="0"/>
          </a:p>
          <a:p>
            <a:pPr lvl="0"/>
            <a:endParaRPr lang="es-ES" sz="2400" dirty="0" smtClean="0"/>
          </a:p>
          <a:p>
            <a:r>
              <a:rPr lang="es-ES" sz="2400" u="sng" dirty="0" smtClean="0"/>
              <a:t>Objetivos de las empresas:</a:t>
            </a:r>
            <a:endParaRPr lang="es-GT" sz="2400" dirty="0" smtClean="0"/>
          </a:p>
          <a:p>
            <a:pPr>
              <a:buNone/>
            </a:pPr>
            <a:endParaRPr lang="es-GT" sz="2400" dirty="0" smtClean="0"/>
          </a:p>
          <a:p>
            <a:pPr lvl="0"/>
            <a:r>
              <a:rPr lang="es-ES" sz="2400" dirty="0" smtClean="0"/>
              <a:t>Las empresas son ciertas clases de organizaciones o unidades sociales que buscan alcanzar objetivos específicos, y su razón en cumplirlos. Un objetivo de la empresa es una situación deseada que ella pretende alcanzar. Desde esta perspectiva, los objetivos empresariales cumplen muchas funciones:</a:t>
            </a:r>
            <a:endParaRPr lang="es-GT" sz="2400" dirty="0" smtClean="0"/>
          </a:p>
          <a:p>
            <a:pPr lvl="0"/>
            <a:endParaRPr lang="es-GT" sz="2400" dirty="0" smtClean="0"/>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600075" y="457200"/>
            <a:ext cx="10555605" cy="5411894"/>
          </a:xfrm>
        </p:spPr>
        <p:txBody>
          <a:bodyPr>
            <a:normAutofit fontScale="92500"/>
          </a:bodyPr>
          <a:lstStyle/>
          <a:p>
            <a:pPr lvl="0"/>
            <a:endParaRPr lang="es-GT" dirty="0" smtClean="0"/>
          </a:p>
          <a:p>
            <a:pPr marL="457200" lvl="0" indent="-457200" algn="just">
              <a:buFont typeface="+mj-lt"/>
              <a:buAutoNum type="alphaLcPeriod"/>
            </a:pPr>
            <a:r>
              <a:rPr lang="es-ES" sz="2400" dirty="0" smtClean="0"/>
              <a:t>Al presentar una situación futura, los objetivos indican una orientación que la empresa trata de seguir, y establecen líneas rectoras para la actividad de los participantes.</a:t>
            </a:r>
            <a:endParaRPr lang="es-GT" sz="2400" dirty="0" smtClean="0"/>
          </a:p>
          <a:p>
            <a:pPr marL="457200" lvl="0" indent="-457200" algn="just">
              <a:buFont typeface="+mj-lt"/>
              <a:buAutoNum type="alphaLcPeriod"/>
            </a:pPr>
            <a:r>
              <a:rPr lang="es-ES" sz="2400" dirty="0" smtClean="0"/>
              <a:t>Constituyen una fuente de legitimidad que justifica las actividades de una empresa y su propia existencia.</a:t>
            </a:r>
            <a:endParaRPr lang="es-GT" sz="2400" dirty="0" smtClean="0"/>
          </a:p>
          <a:p>
            <a:pPr marL="457200" lvl="0" indent="-457200" algn="just">
              <a:buFont typeface="+mj-lt"/>
              <a:buAutoNum type="alphaLcPeriod"/>
            </a:pPr>
            <a:r>
              <a:rPr lang="es-ES" sz="2400" dirty="0" smtClean="0"/>
              <a:t>Sirven como estándares que permiten a sus miembros y a los extraños comparar y evaluar el éxito de la empresa, es decir, su eficiencia y su rendimiento.</a:t>
            </a:r>
          </a:p>
          <a:p>
            <a:pPr marL="457200" indent="-457200" algn="just">
              <a:buFont typeface="+mj-lt"/>
              <a:buAutoNum type="alphaLcPeriod"/>
            </a:pPr>
            <a:r>
              <a:rPr lang="es-ES" sz="2400" dirty="0" smtClean="0"/>
              <a:t>Sirven como unidad de medida para verificar y comparar la productividad de la empresa o de sus órganos, e incluso de sus miembros. </a:t>
            </a:r>
            <a:endParaRPr lang="es-GT" sz="2400" dirty="0" smtClean="0"/>
          </a:p>
          <a:p>
            <a:pPr marL="457200" indent="-457200" algn="just">
              <a:buNone/>
            </a:pPr>
            <a:r>
              <a:rPr lang="es-ES" sz="2400" dirty="0" smtClean="0"/>
              <a:t>       Existen varios términos que expresan objetivos: metas, fines, misiones, propósitos, estándares, líneas rectoras, miras, cotas (armaduras), etc.  En general, todas estas palabras significan un estado de cosas que algunos miembros juzgan deseables para su empresa, y procuran dotarlas de los medios y recursos necesarios para conseguirlas a través de ciertas estrategias, tácticas y operaciones.</a:t>
            </a:r>
            <a:endParaRPr lang="es-GT" sz="2400" dirty="0" smtClean="0"/>
          </a:p>
          <a:p>
            <a:pPr marL="457200" lvl="0" indent="-457200">
              <a:buNone/>
            </a:pPr>
            <a:endParaRPr lang="es-GT" sz="2400" dirty="0" smtClean="0"/>
          </a:p>
          <a:p>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13313" name="Rectangle 1"/>
          <p:cNvSpPr>
            <a:spLocks noGrp="1" noChangeArrowheads="1"/>
          </p:cNvSpPr>
          <p:nvPr>
            <p:ph idx="1"/>
          </p:nvPr>
        </p:nvSpPr>
        <p:spPr bwMode="auto">
          <a:xfrm>
            <a:off x="685800" y="1000464"/>
            <a:ext cx="9774381"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Calibri Light" pitchFamily="34" charset="0"/>
                <a:ea typeface="Times New Roman" pitchFamily="18" charset="0"/>
                <a:cs typeface="Arial" pitchFamily="34" charset="0"/>
              </a:rPr>
              <a:t>Los objetivos naturales de una empresa son:</a:t>
            </a:r>
          </a:p>
          <a:p>
            <a:pPr marL="0" marR="0" lvl="0" indent="0" algn="just" defTabSz="914400" rtl="0" eaLnBrk="1" fontAlgn="base" latinLnBrk="0" hangingPunct="1">
              <a:lnSpc>
                <a:spcPct val="100000"/>
              </a:lnSpc>
              <a:spcBef>
                <a:spcPct val="0"/>
              </a:spcBef>
              <a:spcAft>
                <a:spcPct val="0"/>
              </a:spcAft>
              <a:buClrTx/>
              <a:buSzTx/>
              <a:buFontTx/>
              <a:buNone/>
              <a:tabLst/>
            </a:pPr>
            <a:endParaRPr lang="es-ES" sz="2400" dirty="0" smtClean="0">
              <a:solidFill>
                <a:schemeClr val="tx1"/>
              </a:solidFill>
              <a:latin typeface="Calibri Light"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GT" sz="2400" b="0" i="0" u="none" strike="noStrike" cap="none" normalizeH="0" baseline="0" dirty="0" smtClean="0">
              <a:ln>
                <a:noFill/>
              </a:ln>
              <a:solidFill>
                <a:schemeClr val="tx1"/>
              </a:solidFill>
              <a:effectLst/>
              <a:latin typeface="Calibri Light"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2400" b="0" i="0" u="none" strike="noStrike" cap="none" normalizeH="0" baseline="0" dirty="0" smtClean="0">
                <a:ln>
                  <a:noFill/>
                </a:ln>
                <a:solidFill>
                  <a:schemeClr val="tx1"/>
                </a:solidFill>
                <a:effectLst/>
                <a:latin typeface="Calibri Light" pitchFamily="34" charset="0"/>
                <a:ea typeface="Times New Roman" pitchFamily="18" charset="0"/>
                <a:cs typeface="Arial" pitchFamily="34" charset="0"/>
              </a:rPr>
              <a:t>Satisfacer las necesidades de bienes y servicios que tiene la sociedad.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2400" b="0" i="0" u="none" strike="noStrike" cap="none" normalizeH="0" baseline="0" dirty="0" smtClean="0">
                <a:ln>
                  <a:noFill/>
                </a:ln>
                <a:solidFill>
                  <a:schemeClr val="tx1"/>
                </a:solidFill>
                <a:effectLst/>
                <a:latin typeface="Calibri Light" pitchFamily="34" charset="0"/>
                <a:ea typeface="Times New Roman" pitchFamily="18" charset="0"/>
                <a:cs typeface="Arial" pitchFamily="34" charset="0"/>
              </a:rPr>
              <a:t>Proporcionar empleo productivo a todos los factores de producción.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2400" b="0" i="0" u="none" strike="noStrike" cap="none" normalizeH="0" baseline="0" dirty="0" smtClean="0">
                <a:ln>
                  <a:noFill/>
                </a:ln>
                <a:solidFill>
                  <a:schemeClr val="tx1"/>
                </a:solidFill>
                <a:effectLst/>
                <a:latin typeface="Calibri Light" pitchFamily="34" charset="0"/>
                <a:ea typeface="Times New Roman" pitchFamily="18" charset="0"/>
                <a:cs typeface="Arial" pitchFamily="34" charset="0"/>
              </a:rPr>
              <a:t>Aumentar el bienestar de la sociedad mediante el uso económico de los factores de producción.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2400" b="0" i="0" u="none" strike="noStrike" cap="none" normalizeH="0" baseline="0" dirty="0" smtClean="0">
                <a:ln>
                  <a:noFill/>
                </a:ln>
                <a:solidFill>
                  <a:schemeClr val="tx1"/>
                </a:solidFill>
                <a:effectLst/>
                <a:latin typeface="Calibri Light" pitchFamily="34" charset="0"/>
                <a:ea typeface="Times New Roman" pitchFamily="18" charset="0"/>
                <a:cs typeface="Arial" pitchFamily="34" charset="0"/>
              </a:rPr>
              <a:t>Proporcionar un retorno justo a los factores de entrada.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2400" b="0" i="0" u="none" strike="noStrike" cap="none" normalizeH="0" baseline="0" dirty="0" smtClean="0">
                <a:ln>
                  <a:noFill/>
                </a:ln>
                <a:solidFill>
                  <a:schemeClr val="tx1"/>
                </a:solidFill>
                <a:effectLst/>
                <a:latin typeface="Calibri Light" pitchFamily="34" charset="0"/>
                <a:ea typeface="Times New Roman" pitchFamily="18" charset="0"/>
                <a:cs typeface="Arial" pitchFamily="34" charset="0"/>
              </a:rPr>
              <a:t>Crear un ambiente en el que las personas puedan satisfacer una parte de sus necesidades humanas normales.</a:t>
            </a:r>
            <a:endParaRPr kumimoji="0" lang="es-GT" sz="2400" b="0" i="0" u="none" strike="noStrike" cap="none" normalizeH="0" baseline="0" dirty="0" smtClean="0">
              <a:ln>
                <a:noFill/>
              </a:ln>
              <a:solidFill>
                <a:schemeClr val="tx1"/>
              </a:solidFill>
              <a:effectLst/>
              <a:latin typeface="Calibri Light"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GT" sz="2400" b="0" i="0" u="none" strike="noStrike" cap="none" normalizeH="0" baseline="0" dirty="0" smtClean="0">
              <a:ln>
                <a:noFill/>
              </a:ln>
              <a:solidFill>
                <a:schemeClr val="tx1"/>
              </a:solidFill>
              <a:effectLst/>
              <a:latin typeface="Calibri Light" pitchFamily="34" charset="0"/>
              <a:cs typeface="Arial" pitchFamily="34" charset="0"/>
            </a:endParaRPr>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487680" y="403080"/>
            <a:ext cx="10058400" cy="5815012"/>
          </a:xfrm>
        </p:spPr>
        <p:txBody>
          <a:bodyPr>
            <a:normAutofit fontScale="92500" lnSpcReduction="10000"/>
          </a:bodyPr>
          <a:lstStyle/>
          <a:p>
            <a:pPr lvl="2" algn="just">
              <a:buNone/>
            </a:pPr>
            <a:endParaRPr lang="es-GT" sz="2400" dirty="0" smtClean="0"/>
          </a:p>
          <a:p>
            <a:pPr algn="just"/>
            <a:r>
              <a:rPr lang="es-ES" sz="2400" dirty="0" smtClean="0"/>
              <a:t>Conviene recordar que:</a:t>
            </a:r>
            <a:endParaRPr lang="es-GT" sz="2400" dirty="0" smtClean="0"/>
          </a:p>
          <a:p>
            <a:pPr lvl="0" algn="just"/>
            <a:endParaRPr lang="es-ES" sz="2400" dirty="0" smtClean="0"/>
          </a:p>
          <a:p>
            <a:pPr lvl="1" algn="just">
              <a:buFont typeface="Wingdings" pitchFamily="2" charset="2"/>
              <a:buChar char="Ø"/>
            </a:pPr>
            <a:r>
              <a:rPr lang="es-ES" sz="2400" dirty="0" smtClean="0"/>
              <a:t>Cuando un objetivo se convierte en realidad, deja de ser objetivo deseado y se convierte en una situación real. Un objetivo es un estado que se busca, no un estado que se posee.</a:t>
            </a:r>
            <a:endParaRPr lang="es-GT" sz="2400" dirty="0" smtClean="0"/>
          </a:p>
          <a:p>
            <a:pPr lvl="1" algn="just">
              <a:buFont typeface="Wingdings" pitchFamily="2" charset="2"/>
              <a:buChar char="Ø"/>
            </a:pPr>
            <a:r>
              <a:rPr lang="es-ES" sz="2400" dirty="0" smtClean="0"/>
              <a:t>Existen muchas empresas que legitiman y, simultáneamente, tienen dos o más objetivos. Algunas añaden nuevos objetivos a los originales.</a:t>
            </a:r>
            <a:endParaRPr lang="es-GT" sz="2400" dirty="0" smtClean="0"/>
          </a:p>
          <a:p>
            <a:pPr lvl="1" algn="just">
              <a:buFont typeface="Wingdings" pitchFamily="2" charset="2"/>
              <a:buChar char="Ø"/>
            </a:pPr>
            <a:r>
              <a:rPr lang="es-ES" sz="2400" dirty="0" smtClean="0"/>
              <a:t>En algunas empresas, los objetivos se establecen mediante los votos de los accionistas, el voto de los miembros, un consejo deliberativo, o incluso puede establecerlos el propietario que posee y dirige la empresa.</a:t>
            </a:r>
          </a:p>
          <a:p>
            <a:pPr lvl="1" algn="just">
              <a:buFont typeface="Wingdings" pitchFamily="2" charset="2"/>
              <a:buChar char="Ø"/>
            </a:pPr>
            <a:r>
              <a:rPr lang="es-ES" sz="2400" dirty="0" smtClean="0"/>
              <a:t>Pueden ocurrir cambios y sustituciones de objetivos para los cuales la empresa no fue creada y para los que los recursos no son adecuados o suficientes.</a:t>
            </a:r>
            <a:endParaRPr lang="es-GT" sz="2400" dirty="0" smtClean="0"/>
          </a:p>
          <a:p>
            <a:pPr lvl="1" algn="just">
              <a:buFont typeface="Wingdings" pitchFamily="2" charset="2"/>
              <a:buChar char="Ø"/>
            </a:pPr>
            <a:r>
              <a:rPr lang="es-ES" sz="2400" dirty="0" smtClean="0"/>
              <a:t>Los resultados de una empresa se pueden medir, en la medida en que alcanza sus objetivos. La eficiencia de una empresa se mide por la cantidad de recursos utilizados para fabricar una unidad de producción. La eficiencia esta relacionada con el logro de los objetivos organizacionales.</a:t>
            </a:r>
            <a:endParaRPr lang="es-GT" sz="2400" dirty="0" smtClean="0"/>
          </a:p>
          <a:p>
            <a:pPr lvl="1" algn="just">
              <a:buFont typeface="Wingdings" pitchFamily="2" charset="2"/>
              <a:buChar char="Ø"/>
            </a:pPr>
            <a:endParaRPr lang="es-GT" sz="2400" dirty="0" smtClean="0"/>
          </a:p>
          <a:p>
            <a:pPr lvl="1">
              <a:buFont typeface="Wingdings" pitchFamily="2" charset="2"/>
              <a:buChar char="Ø"/>
            </a:pPr>
            <a:endParaRPr lang="es-GT" sz="2400" dirty="0" smtClean="0"/>
          </a:p>
          <a:p>
            <a:pPr>
              <a:buFont typeface="Wingdings" pitchFamily="2" charset="2"/>
              <a:buChar char="Ø"/>
            </a:pPr>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277091" y="207817"/>
            <a:ext cx="10363199" cy="6012873"/>
          </a:xfrm>
        </p:spPr>
        <p:txBody>
          <a:bodyPr>
            <a:normAutofit lnSpcReduction="10000"/>
          </a:bodyPr>
          <a:lstStyle/>
          <a:p>
            <a:pPr marL="457200" lvl="0" indent="-457200">
              <a:buNone/>
            </a:pPr>
            <a:endParaRPr lang="es-GT" dirty="0" smtClean="0"/>
          </a:p>
          <a:p>
            <a:pPr algn="just"/>
            <a:r>
              <a:rPr lang="es-ES" sz="2400" u="sng" dirty="0" smtClean="0"/>
              <a:t>Recursos de las empresas:</a:t>
            </a:r>
            <a:endParaRPr lang="es-GT" sz="2400" dirty="0" smtClean="0"/>
          </a:p>
          <a:p>
            <a:pPr algn="just"/>
            <a:r>
              <a:rPr lang="es-ES" sz="2400" dirty="0" smtClean="0"/>
              <a:t>Administrar es conseguir que las tareas se ejecuten de la mejor manera posible, utilizando los recursos disponibles para alcanzar objetivos.</a:t>
            </a:r>
            <a:endParaRPr lang="es-GT" sz="2400" dirty="0" smtClean="0"/>
          </a:p>
          <a:p>
            <a:pPr algn="just"/>
            <a:r>
              <a:rPr lang="es-ES" sz="2400" dirty="0" smtClean="0"/>
              <a:t> </a:t>
            </a:r>
            <a:endParaRPr lang="es-GT" sz="2400" dirty="0" smtClean="0"/>
          </a:p>
          <a:p>
            <a:pPr algn="just"/>
            <a:r>
              <a:rPr lang="es-ES" sz="2400" dirty="0" smtClean="0"/>
              <a:t>La empresa representa el punto de convergencia (dirigirse a un mismo punto) de innumerables factores de producción, es decir, de recursos productivos. Es tradicional señalar que los factores de producción que intervienen en todo proceso productivo son la naturaleza, el capital y el trabajo:</a:t>
            </a:r>
            <a:endParaRPr lang="es-GT" sz="2400" dirty="0" smtClean="0"/>
          </a:p>
          <a:p>
            <a:pPr lvl="0" algn="just"/>
            <a:r>
              <a:rPr lang="es-ES" sz="2400" dirty="0" smtClean="0"/>
              <a:t>La naturaleza proporciona los materiales y las materias primas que deben procesarse y transformarse en productos o en servicios prestados.</a:t>
            </a:r>
            <a:endParaRPr lang="es-GT" sz="2400" dirty="0" smtClean="0"/>
          </a:p>
          <a:p>
            <a:pPr lvl="0" algn="just"/>
            <a:r>
              <a:rPr lang="es-ES" sz="2400" dirty="0" smtClean="0"/>
              <a:t>El capital provee los medios de pago para adquirir materiales o materias primas necesarias y para remunerar la fuerza laboral empleada.</a:t>
            </a:r>
            <a:endParaRPr lang="es-GT" sz="2400" dirty="0" smtClean="0"/>
          </a:p>
          <a:p>
            <a:pPr lvl="0" algn="just"/>
            <a:r>
              <a:rPr lang="es-ES" sz="2400" dirty="0" smtClean="0"/>
              <a:t>El trabajo representa la intervención humana o física en los materiales y materias primas para convertirlas en productos acabados o servicios prestados.</a:t>
            </a:r>
            <a:endParaRPr lang="es-GT" sz="2400" dirty="0" smtClean="0"/>
          </a:p>
          <a:p>
            <a:pPr marL="841248" lvl="2" indent="-457200" algn="just">
              <a:buFont typeface="Wingdings" pitchFamily="2" charset="2"/>
              <a:buChar char="Ø"/>
            </a:pPr>
            <a:endParaRPr lang="es-GT" sz="2400" dirty="0" smtClean="0"/>
          </a:p>
          <a:p>
            <a:pPr marL="658368" lvl="1" indent="-457200">
              <a:buFont typeface="Wingdings" pitchFamily="2" charset="2"/>
              <a:buChar char="Ø"/>
            </a:pPr>
            <a:endParaRPr lang="es-GT" sz="2400" dirty="0" smtClean="0"/>
          </a:p>
          <a:p>
            <a:pPr marL="457200" indent="-457200">
              <a:buFont typeface="Wingdings" pitchFamily="2" charset="2"/>
              <a:buChar char="Ø"/>
            </a:pPr>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304800" y="500063"/>
            <a:ext cx="10850880" cy="5815012"/>
          </a:xfrm>
        </p:spPr>
        <p:txBody>
          <a:bodyPr>
            <a:normAutofit/>
          </a:bodyPr>
          <a:lstStyle/>
          <a:p>
            <a:pPr>
              <a:buNone/>
            </a:pPr>
            <a:r>
              <a:rPr lang="es-ES" u="sng" dirty="0" smtClean="0"/>
              <a:t>Pág. 52 del libro:</a:t>
            </a:r>
            <a:endParaRPr lang="es-GT" dirty="0" smtClean="0"/>
          </a:p>
          <a:p>
            <a:r>
              <a:rPr lang="es-ES" sz="2400" u="sng" dirty="0" smtClean="0"/>
              <a:t>Clasificación de los recursos empresariales:</a:t>
            </a:r>
            <a:endParaRPr lang="es-GT" sz="2400" dirty="0" smtClean="0"/>
          </a:p>
          <a:p>
            <a:pPr lvl="1">
              <a:buNone/>
            </a:pPr>
            <a:endParaRPr lang="es-GT" sz="2400" dirty="0" smtClean="0"/>
          </a:p>
          <a:p>
            <a:pPr algn="just"/>
            <a:r>
              <a:rPr lang="es-ES" sz="2400" dirty="0" smtClean="0"/>
              <a:t>De modo genérico, los recursos empresariales se clasifican en cinco grupos:</a:t>
            </a:r>
            <a:endParaRPr lang="es-GT" sz="2400" dirty="0" smtClean="0"/>
          </a:p>
          <a:p>
            <a:pPr lvl="0" algn="just">
              <a:buFont typeface="Wingdings" pitchFamily="2" charset="2"/>
              <a:buChar char="Ø"/>
            </a:pPr>
            <a:r>
              <a:rPr lang="es-ES" sz="2400" i="1" u="sng" dirty="0" smtClean="0"/>
              <a:t>Físicos o materiales:</a:t>
            </a:r>
            <a:r>
              <a:rPr lang="es-ES" sz="2400" u="sng" dirty="0" smtClean="0"/>
              <a:t> </a:t>
            </a:r>
            <a:r>
              <a:rPr lang="es-ES" sz="2400" dirty="0" smtClean="0"/>
              <a:t>recursos necesarios para ejecutar las operaciones básicas de la empresa, bien sea para prestar servicios especializados o producir bienes o productos. Los recursos materiales constituyen el espacio físico, los predios, los edificios y los terrenos, el proceso productivo, la tecnología que los orienta y los métodos y procesos de trabajo dirigidos a la producción de bienes y servicios elaborados por la empresa.</a:t>
            </a:r>
            <a:endParaRPr lang="es-GT" sz="2400" dirty="0" smtClean="0"/>
          </a:p>
          <a:p>
            <a:pPr lvl="0">
              <a:buFont typeface="Wingdings" pitchFamily="2" charset="2"/>
              <a:buChar char="Ø"/>
            </a:pPr>
            <a:r>
              <a:rPr lang="es-ES" sz="2400" i="1" u="sng" dirty="0" smtClean="0"/>
              <a:t>Financieros</a:t>
            </a:r>
            <a:r>
              <a:rPr lang="es-ES" sz="2400" u="sng" dirty="0" smtClean="0"/>
              <a:t>:  </a:t>
            </a:r>
            <a:r>
              <a:rPr lang="es-ES" sz="2400" dirty="0" smtClean="0"/>
              <a:t>Se refiere al dinero –en forma de capital, flujo de caja (entradas y salidas), empréstitos (préstamo que toma el Estado ó una corporación), financiación, créditos, etc.- de disponibilidad inmediata o mediata para enfrentar los compromisos de la empresa.  Los recursos financieros garantizan el suministro de lo medios para adquirir u obtener los demás recursos necesarios para la empresa.</a:t>
            </a:r>
            <a:endParaRPr lang="es-GT" sz="2400" dirty="0" smtClean="0"/>
          </a:p>
          <a:p>
            <a:pPr>
              <a:buFont typeface="Wingdings" pitchFamily="2" charset="2"/>
              <a:buChar char="Ø"/>
            </a:pPr>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2"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374073" y="500063"/>
            <a:ext cx="10781607" cy="5815012"/>
          </a:xfrm>
        </p:spPr>
        <p:txBody>
          <a:bodyPr>
            <a:normAutofit/>
          </a:bodyPr>
          <a:lstStyle/>
          <a:p>
            <a:pPr lvl="0">
              <a:buFont typeface="Wingdings" pitchFamily="2" charset="2"/>
              <a:buChar char="Ø"/>
            </a:pPr>
            <a:endParaRPr lang="es-GT" dirty="0" smtClean="0"/>
          </a:p>
          <a:p>
            <a:pPr lvl="0" algn="just">
              <a:buFont typeface="Wingdings" pitchFamily="2" charset="2"/>
              <a:buChar char="Ø"/>
            </a:pPr>
            <a:r>
              <a:rPr lang="es-ES" sz="2400" i="1" u="sng" dirty="0" smtClean="0"/>
              <a:t>Humanos</a:t>
            </a:r>
            <a:r>
              <a:rPr lang="es-ES" sz="2400" u="sng" dirty="0" smtClean="0"/>
              <a:t>: </a:t>
            </a:r>
            <a:r>
              <a:rPr lang="es-ES" sz="2400" dirty="0" smtClean="0"/>
              <a:t>Son las personas que ingresan, permanecen y participan en la empresa, cualquiera que sea su nivel jerárquico o la tarea que desempeñen. Constituyen el único recurso vivo y dinámico de las empresas, deciden qué hacer con los demás recursos inertes y estáticos, y los manejan.  Sean directores, gerentes, empleados de oficina, obreros o técnicos, las personas desempeñan papeles muy diferentes (cargos) dentro de la empresa.</a:t>
            </a:r>
            <a:endParaRPr lang="es-GT" sz="2400" dirty="0" smtClean="0"/>
          </a:p>
          <a:p>
            <a:pPr lvl="0" algn="just">
              <a:buFont typeface="Wingdings" pitchFamily="2" charset="2"/>
              <a:buChar char="Ø"/>
            </a:pPr>
            <a:r>
              <a:rPr lang="es-ES" sz="2400" i="1" u="sng" dirty="0" smtClean="0"/>
              <a:t>Mercadológicos</a:t>
            </a:r>
            <a:r>
              <a:rPr lang="es-ES" sz="2400" u="sng" dirty="0" smtClean="0"/>
              <a:t>:</a:t>
            </a:r>
            <a:r>
              <a:rPr lang="es-ES" sz="2400" dirty="0" smtClean="0"/>
              <a:t> medios que la empresa utiliza para localizar, entrar en contacto e influir en sus clientes o usuarios. En este sentido, los recursos mercadológicos incluyen también el mercado de consumidores y los clientes de los productos o servicios ofrecidos por la empresa.</a:t>
            </a:r>
            <a:endParaRPr lang="es-GT" sz="2400" dirty="0" smtClean="0"/>
          </a:p>
          <a:p>
            <a:pPr lvl="0" algn="just">
              <a:buFont typeface="Wingdings" pitchFamily="2" charset="2"/>
              <a:buChar char="Ø"/>
            </a:pPr>
            <a:r>
              <a:rPr lang="es-ES" sz="2400" i="1" u="sng" dirty="0" smtClean="0"/>
              <a:t>Administrativos</a:t>
            </a:r>
            <a:r>
              <a:rPr lang="es-ES" sz="2400" dirty="0" smtClean="0"/>
              <a:t>: medios empleados en la planeación, organización, dirección y control de las actividades empresariales. Incluye todos los procesos de toma de decisiones y distribución de información necesaria, además de los esquemas de coordinación e integración utilizados por la empresa.</a:t>
            </a:r>
            <a:endParaRPr lang="es-GT" sz="2400" dirty="0" smtClean="0"/>
          </a:p>
          <a:p>
            <a:pPr lvl="2" algn="just">
              <a:buFont typeface="Wingdings" pitchFamily="2" charset="2"/>
              <a:buChar char="Ø"/>
            </a:pPr>
            <a:endParaRPr lang="es-GT" sz="2400" dirty="0" smtClean="0"/>
          </a:p>
          <a:p>
            <a:pPr lvl="1">
              <a:buFont typeface="Wingdings" pitchFamily="2" charset="2"/>
              <a:buChar char="Ø"/>
            </a:pPr>
            <a:endParaRPr lang="es-GT" sz="2400" dirty="0" smtClean="0"/>
          </a:p>
          <a:p>
            <a:pPr>
              <a:buFont typeface="Wingdings" pitchFamily="2" charset="2"/>
              <a:buChar char="Ø"/>
            </a:pPr>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Image result for imagenes de niveles de una empresa"/>
          <p:cNvPicPr>
            <a:picLocks noChangeAspect="1" noChangeArrowheads="1"/>
          </p:cNvPicPr>
          <p:nvPr/>
        </p:nvPicPr>
        <p:blipFill>
          <a:blip r:embed="rId2" cstate="print"/>
          <a:srcRect/>
          <a:stretch>
            <a:fillRect/>
          </a:stretch>
        </p:blipFill>
        <p:spPr bwMode="auto">
          <a:xfrm>
            <a:off x="2133600" y="2396836"/>
            <a:ext cx="6165273" cy="3675621"/>
          </a:xfrm>
          <a:prstGeom prst="rect">
            <a:avLst/>
          </a:prstGeom>
          <a:noFill/>
        </p:spPr>
      </p:pic>
      <p:pic>
        <p:nvPicPr>
          <p:cNvPr id="5" name="Picture 3">
            <a:extLst>
              <a:ext uri="{FF2B5EF4-FFF2-40B4-BE49-F238E27FC236}">
                <a16:creationId xmlns:a16="http://schemas.microsoft.com/office/drawing/2014/main" id="{DF3CCA74-8491-4281-8F03-41533E62FBF8}"/>
              </a:ext>
            </a:extLst>
          </p:cNvPr>
          <p:cNvPicPr>
            <a:picLocks noChangeAspect="1"/>
          </p:cNvPicPr>
          <p:nvPr/>
        </p:nvPicPr>
        <p:blipFill>
          <a:blip r:embed="rId3" cstate="print"/>
          <a:stretch>
            <a:fillRect/>
          </a:stretch>
        </p:blipFill>
        <p:spPr>
          <a:xfrm>
            <a:off x="10368950" y="0"/>
            <a:ext cx="1823049" cy="2369245"/>
          </a:xfrm>
          <a:prstGeom prst="rect">
            <a:avLst/>
          </a:prstGeom>
        </p:spPr>
      </p:pic>
      <p:sp>
        <p:nvSpPr>
          <p:cNvPr id="7" name="6 Marcador de contenido"/>
          <p:cNvSpPr>
            <a:spLocks noGrp="1"/>
          </p:cNvSpPr>
          <p:nvPr>
            <p:ph idx="1"/>
          </p:nvPr>
        </p:nvSpPr>
        <p:spPr>
          <a:xfrm>
            <a:off x="360218" y="500063"/>
            <a:ext cx="10795462" cy="5815012"/>
          </a:xfrm>
        </p:spPr>
        <p:txBody>
          <a:bodyPr>
            <a:normAutofit/>
          </a:bodyPr>
          <a:lstStyle/>
          <a:p>
            <a:pPr algn="just">
              <a:buNone/>
            </a:pPr>
            <a:r>
              <a:rPr lang="es-ES" u="sng" dirty="0" smtClean="0">
                <a:solidFill>
                  <a:schemeClr val="tx1"/>
                </a:solidFill>
              </a:rPr>
              <a:t>Pág. 57 del libro:</a:t>
            </a:r>
            <a:endParaRPr lang="es-GT" dirty="0" smtClean="0">
              <a:solidFill>
                <a:schemeClr val="tx1"/>
              </a:solidFill>
            </a:endParaRPr>
          </a:p>
          <a:p>
            <a:pPr algn="just"/>
            <a:r>
              <a:rPr lang="es-ES" dirty="0" smtClean="0">
                <a:solidFill>
                  <a:schemeClr val="tx1"/>
                </a:solidFill>
              </a:rPr>
              <a:t> </a:t>
            </a:r>
            <a:endParaRPr lang="es-GT" dirty="0" smtClean="0">
              <a:solidFill>
                <a:schemeClr val="tx1"/>
              </a:solidFill>
            </a:endParaRPr>
          </a:p>
          <a:p>
            <a:pPr algn="just"/>
            <a:r>
              <a:rPr lang="es-ES" u="sng" dirty="0" smtClean="0">
                <a:solidFill>
                  <a:schemeClr val="tx1"/>
                </a:solidFill>
              </a:rPr>
              <a:t>Niveles organizacionales de la empresa:</a:t>
            </a:r>
            <a:endParaRPr lang="es-GT" dirty="0" smtClean="0">
              <a:solidFill>
                <a:schemeClr val="tx1"/>
              </a:solidFill>
            </a:endParaRPr>
          </a:p>
          <a:p>
            <a:pPr algn="just"/>
            <a:r>
              <a:rPr lang="es-ES" dirty="0" smtClean="0">
                <a:solidFill>
                  <a:schemeClr val="tx1"/>
                </a:solidFill>
              </a:rPr>
              <a:t>En las empresas pueden distinguirse tres partes o niveles jerárquicos: el nivel institucional, el nivel mediador o gerencial y el nivel técnico. Preferimos llamarlos respectivamente, nivel institucional, nivel intermedio y nivel operacional.</a:t>
            </a:r>
            <a:endParaRPr lang="es-GT" dirty="0" smtClean="0">
              <a:solidFill>
                <a:schemeClr val="tx1"/>
              </a:solidFill>
            </a:endParaRPr>
          </a:p>
          <a:p>
            <a:pPr algn="just"/>
            <a:r>
              <a:rPr lang="es-ES" dirty="0" smtClean="0">
                <a:solidFill>
                  <a:schemeClr val="tx1"/>
                </a:solidFill>
              </a:rPr>
              <a:t> </a:t>
            </a:r>
            <a:endParaRPr lang="es-GT" dirty="0" smtClean="0">
              <a:solidFill>
                <a:schemeClr val="tx1"/>
              </a:solidFill>
            </a:endParaRPr>
          </a:p>
          <a:p>
            <a:pPr lvl="1">
              <a:buNone/>
            </a:pPr>
            <a:endParaRPr lang="es-GT" sz="2400" dirty="0" smtClean="0"/>
          </a:p>
          <a:p>
            <a:pPr>
              <a:buFont typeface="Wingdings" pitchFamily="2" charset="2"/>
              <a:buChar char="Ø"/>
            </a:pPr>
            <a:endParaRPr lang="es-GT" dirty="0"/>
          </a:p>
        </p:txBody>
      </p:sp>
    </p:spTree>
    <p:extLst>
      <p:ext uri="{BB962C8B-B14F-4D97-AF65-F5344CB8AC3E}">
        <p14:creationId xmlns:p14="http://schemas.microsoft.com/office/powerpoint/2010/main" val="1402544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21993</TotalTime>
  <Words>1471</Words>
  <Application>Microsoft Office PowerPoint</Application>
  <PresentationFormat>Panorámica</PresentationFormat>
  <Paragraphs>84</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Calibri</vt:lpstr>
      <vt:lpstr>Calibri Light</vt:lpstr>
      <vt:lpstr>Comic Sans MS</vt:lpstr>
      <vt:lpstr>Lucida Calligraphy</vt:lpstr>
      <vt:lpstr>Times New Roman</vt:lpstr>
      <vt:lpstr>Wingdings</vt:lpstr>
      <vt:lpstr>Retrospección</vt:lpstr>
      <vt:lpstr>Las Empresas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Formato de propuesta de un plan de negocios</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TIC Ramirez, Patricia</dc:creator>
  <cp:lastModifiedBy>Juan Pablo</cp:lastModifiedBy>
  <cp:revision>235</cp:revision>
  <dcterms:created xsi:type="dcterms:W3CDTF">2016-02-11T14:20:25Z</dcterms:created>
  <dcterms:modified xsi:type="dcterms:W3CDTF">2025-02-21T02:39:40Z</dcterms:modified>
</cp:coreProperties>
</file>