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ecenegocios.com/la-vision-de-una-empres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rafias.com/trabajos29/vision-y-estrategia/vision-y-estrategia.shtml" TargetMode="External"/><Relationship Id="rId2" Type="http://schemas.openxmlformats.org/officeDocument/2006/relationships/hyperlink" Target="http://www.monografias.com/trabajos10/era/era.s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nografias.com/trabajos12/desorgan/desorgan.shtml" TargetMode="External"/><Relationship Id="rId4" Type="http://schemas.openxmlformats.org/officeDocument/2006/relationships/hyperlink" Target="http://www.monografias.com/trabajos11/empre/empre.s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478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s-GT" dirty="0"/>
              <a:t>ser el líder del mercado. </a:t>
            </a:r>
          </a:p>
          <a:p>
            <a:pPr lvl="0"/>
            <a:r>
              <a:rPr lang="es-GT" dirty="0"/>
              <a:t>incrementar las ventas. </a:t>
            </a:r>
          </a:p>
          <a:p>
            <a:pPr lvl="0"/>
            <a:r>
              <a:rPr lang="es-GT" dirty="0"/>
              <a:t>generar mayores utilidades. </a:t>
            </a:r>
          </a:p>
          <a:p>
            <a:pPr lvl="0"/>
            <a:r>
              <a:rPr lang="es-GT" dirty="0"/>
              <a:t>obtener una mayor rentabilidad. </a:t>
            </a:r>
          </a:p>
          <a:p>
            <a:pPr lvl="0"/>
            <a:r>
              <a:rPr lang="es-GT" dirty="0"/>
              <a:t>lograr una mayor participación en el mercado. </a:t>
            </a:r>
          </a:p>
          <a:p>
            <a:pPr lvl="0"/>
            <a:r>
              <a:rPr lang="es-GT" dirty="0"/>
              <a:t>ser una marca líder en el mercado. </a:t>
            </a:r>
          </a:p>
          <a:p>
            <a:pPr lvl="0"/>
            <a:r>
              <a:rPr lang="es-GT" dirty="0"/>
              <a:t>ser una marca reconocida por su variedad de diseños. </a:t>
            </a:r>
          </a:p>
          <a:p>
            <a:pPr lvl="0"/>
            <a:r>
              <a:rPr lang="es-GT" dirty="0"/>
              <a:t>aumentar los activos. </a:t>
            </a:r>
          </a:p>
          <a:p>
            <a:pPr lvl="0"/>
            <a:r>
              <a:rPr lang="es-GT" dirty="0"/>
              <a:t>sobrevivir. </a:t>
            </a:r>
          </a:p>
          <a:p>
            <a:pPr lvl="0"/>
            <a:r>
              <a:rPr lang="es-GT" dirty="0"/>
              <a:t>crecer. </a:t>
            </a:r>
          </a:p>
          <a:p>
            <a:r>
              <a:rPr lang="es-GT" dirty="0"/>
              <a:t>Dentro de los objetivos generales, se encuentra </a:t>
            </a:r>
            <a:r>
              <a:rPr lang="es-GT" dirty="0">
                <a:hlinkClick r:id="rId2"/>
              </a:rPr>
              <a:t>la visión de la empresa</a:t>
            </a:r>
            <a:r>
              <a:rPr lang="es-GT" dirty="0"/>
              <a:t>, que es el principal objetivo general que persigue una empresa.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5564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/>
              <a:t>Objetivos específicos</a:t>
            </a:r>
            <a:endParaRPr lang="es-GT" dirty="0"/>
          </a:p>
          <a:p>
            <a:r>
              <a:rPr lang="es-GT" dirty="0"/>
              <a:t>Son objetivos concretos necesarios para lograr los objetivos generales, están expresados en cantidad y tiempo, algunos ejemplos de objetivos específicos son:</a:t>
            </a:r>
          </a:p>
        </p:txBody>
      </p:sp>
    </p:spTree>
    <p:extLst>
      <p:ext uri="{BB962C8B-B14F-4D97-AF65-F5344CB8AC3E}">
        <p14:creationId xmlns:p14="http://schemas.microsoft.com/office/powerpoint/2010/main" val="372065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577" y="2243705"/>
            <a:ext cx="104573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aumentar las ventas mensuales en un 20%. </a:t>
            </a:r>
            <a:endParaRPr kumimoji="0" lang="es-GT" altLang="es-G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generar utilidades mensuales mayores a US$20 000 a partir del pr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ximo a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ñ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o. </a:t>
            </a:r>
            <a:endParaRPr kumimoji="0" lang="es-GT" altLang="es-G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obtener una rentabilidad anual del 25%. </a:t>
            </a:r>
            <a:endParaRPr kumimoji="0" lang="es-GT" altLang="es-G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lograr una participaci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 de mercado del 20% para el segundo semestre. </a:t>
            </a:r>
            <a:endParaRPr kumimoji="0" lang="es-GT" altLang="es-G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producir un rendimiento anual del 14% sobre la inversi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n. </a:t>
            </a:r>
            <a:endParaRPr kumimoji="0" lang="es-GT" altLang="es-G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elevar la eficiencia de la producci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 en un 20% para el pr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ximo mes. </a:t>
            </a:r>
            <a:endParaRPr kumimoji="0" lang="es-GT" altLang="es-G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vender 10 000 productos al finalizar el primer a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ñ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o. </a:t>
            </a:r>
            <a:endParaRPr kumimoji="0" lang="es-GT" altLang="es-G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triplicar la producci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 para fin de a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ñ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o. </a:t>
            </a:r>
            <a:endParaRPr kumimoji="0" lang="es-GT" altLang="es-G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abrir 3 tiendas para el primer trimestre del pr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ximo a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ñ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o. </a:t>
            </a:r>
            <a:endParaRPr kumimoji="0" lang="es-GT" altLang="es-G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 ocasiones a los objetivos espec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í</a:t>
            </a:r>
            <a:r>
              <a:rPr kumimoji="0" lang="es-GT" altLang="es-G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ficos se le conoce como metas</a:t>
            </a:r>
            <a:r>
              <a:rPr kumimoji="0" lang="es-GT" altLang="es-GT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s-GT" altLang="es-G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138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De acuerdo al alcance del tiempo, los objetivos se pueden clasificar en:</a:t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GT" b="1" dirty="0"/>
              <a:t>a. Objetivos de largo plazo (Estratégicos)</a:t>
            </a:r>
            <a:endParaRPr lang="es-GT" dirty="0"/>
          </a:p>
          <a:p>
            <a:r>
              <a:rPr lang="es-GT" dirty="0"/>
              <a:t>Son objetivos a nivel de la organización, sirven para definir el rumbo de la empresa. Se hacen generalmente para un periodo de cinco años, y tres como mínimo. Cada objetivo estratégico requiere una serie de objetivos tácticos.</a:t>
            </a:r>
          </a:p>
          <a:p>
            <a:r>
              <a:rPr lang="es-GT" b="1" dirty="0"/>
              <a:t>b. Objetivos de mediano plazo (Tácticos)</a:t>
            </a:r>
            <a:endParaRPr lang="es-GT" dirty="0"/>
          </a:p>
          <a:p>
            <a:r>
              <a:rPr lang="es-GT" dirty="0"/>
              <a:t>Son objetivos a nivel de áreas o departamentos, se establecen en función de los objetivos estratégicos. Se hacen generalmente para un periodo de uno a tres años. Cada objetivo táctico requiere una serie de objetivos operacionales.</a:t>
            </a:r>
          </a:p>
          <a:p>
            <a:r>
              <a:rPr lang="es-GT" b="1" dirty="0"/>
              <a:t>c. Objetivos de corto plazo (Operacionales)</a:t>
            </a:r>
            <a:endParaRPr lang="es-GT" dirty="0"/>
          </a:p>
          <a:p>
            <a:r>
              <a:rPr lang="es-GT" dirty="0"/>
              <a:t>Son objetivos a nivel de operaciones, se establecen en función de los objetivos tácticos. Se hacen generalmente para un plazo no mayor de un año.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1644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Recomendaciones sobre el uso de objetivos</a:t>
            </a: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GT" dirty="0"/>
              <a:t>Para finalizar se presentan  algunos consejos sobre el uso de objetivos:</a:t>
            </a:r>
          </a:p>
          <a:p>
            <a:pPr lvl="0"/>
            <a:r>
              <a:rPr lang="es-GT" dirty="0"/>
              <a:t>Se deben establecer objetivos generales, pero siempre y cuando éstos sirvan de referencia para establecer objetivos específicos. Establecer solamente objetivos generales, puede generar confusión y falta de conciencia de hacia dónde realmente se quiere llegar, siempre es necesario acompañarlos con objetivos específicos. </a:t>
            </a:r>
          </a:p>
          <a:p>
            <a:pPr lvl="0"/>
            <a:r>
              <a:rPr lang="es-GT" dirty="0"/>
              <a:t>Es necesario establecer objetivos para la empresa en general, para cada división o área, y para cada equipo de trabajo. Los objetivos para cada equipo se establecen en función de los objetivos de cada área, y los objetivos de cada área se formulan en función de los objetivos de la empresa. </a:t>
            </a:r>
          </a:p>
          <a:p>
            <a:pPr lvl="0"/>
            <a:r>
              <a:rPr lang="es-GT" dirty="0"/>
              <a:t>Los objetivos no deben ser estáticos, se debe tener la suficiente flexibilidad como para poder adaptarlos a los cambios inesperados que podrían suceder en el entorno, por ejemplo, los cambios repentinos en los gustos de los consumidores como producto de nuevas modas. </a:t>
            </a:r>
          </a:p>
          <a:p>
            <a:pPr lvl="0"/>
            <a:r>
              <a:rPr lang="es-GT" dirty="0"/>
              <a:t>Siempre se deben establecer prioridades, cumpliendo los objetivos en orden de importancia o urgencia. </a:t>
            </a:r>
          </a:p>
          <a:p>
            <a:pPr lvl="0"/>
            <a:r>
              <a:rPr lang="es-GT" dirty="0"/>
              <a:t>Los objetivos deben ser conocidos por todos los niveles de la empresa, y siempre deben hacerse recordar permanentemente.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68402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Recursos 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GT" dirty="0"/>
              <a:t>Para que una empresa  pueda  lograr sus objetivos, es necesario que cuente con una serie de  elementos, recursos o insumos  que conjugados armónicamente  contribuyen a su funcionamiento adecuado, dichos  recursos son: </a:t>
            </a:r>
          </a:p>
          <a:p>
            <a:r>
              <a:rPr lang="es-GT" b="1" dirty="0"/>
              <a:t>1. Recursos Materiales</a:t>
            </a:r>
            <a:r>
              <a:rPr lang="es-GT" dirty="0"/>
              <a:t>: </a:t>
            </a:r>
          </a:p>
          <a:p>
            <a:r>
              <a:rPr lang="es-GT" dirty="0"/>
              <a:t>Son los bienes tangibles con que cuenta la empresa para poder ofrecer sus servicios, tales como:  </a:t>
            </a:r>
          </a:p>
          <a:p>
            <a:r>
              <a:rPr lang="es-GT" dirty="0"/>
              <a:t>a. </a:t>
            </a:r>
            <a:r>
              <a:rPr lang="es-GT" b="1" dirty="0"/>
              <a:t>Instalaciones: </a:t>
            </a:r>
            <a:r>
              <a:rPr lang="es-GT" dirty="0"/>
              <a:t>edificios, maquinaria, equipo, oficinas, terrenos, instrumentos, herramientas, etc. </a:t>
            </a:r>
          </a:p>
          <a:p>
            <a:r>
              <a:rPr lang="es-GT" dirty="0"/>
              <a:t>b. </a:t>
            </a:r>
            <a:r>
              <a:rPr lang="es-GT" b="1" dirty="0"/>
              <a:t>Materia prima</a:t>
            </a:r>
            <a:r>
              <a:rPr lang="es-GT" b="1" i="1" dirty="0"/>
              <a:t>: </a:t>
            </a:r>
            <a:r>
              <a:rPr lang="es-GT" dirty="0"/>
              <a:t>materias auxiliares que forman parte del producto, productos en proceso, productos terminados, etc. </a:t>
            </a:r>
          </a:p>
          <a:p>
            <a:r>
              <a:rPr lang="es-GT" dirty="0"/>
              <a:t> </a:t>
            </a:r>
          </a:p>
          <a:p>
            <a:r>
              <a:rPr lang="es-GT" b="1" dirty="0"/>
              <a:t>2. Recursos Técnicos:   </a:t>
            </a:r>
            <a:endParaRPr lang="es-GT" dirty="0"/>
          </a:p>
          <a:p>
            <a:r>
              <a:rPr lang="es-GT" dirty="0"/>
              <a:t>Son aquellos que sirven como herramientas e instrumentos auxiliares en la coordinación de los otros recursos, Pueden ser: </a:t>
            </a:r>
          </a:p>
          <a:p>
            <a:r>
              <a:rPr lang="es-GT" dirty="0"/>
              <a:t>a. Sistemas de producción, de ventas, de finanzas, administrativos, etc. </a:t>
            </a:r>
          </a:p>
          <a:p>
            <a:r>
              <a:rPr lang="es-GT" dirty="0"/>
              <a:t>b. Fórmulas, patentes, marcas, etc.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9783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342702"/>
            <a:ext cx="9613861" cy="3599316"/>
          </a:xfrm>
        </p:spPr>
        <p:txBody>
          <a:bodyPr>
            <a:noAutofit/>
          </a:bodyPr>
          <a:lstStyle/>
          <a:p>
            <a:r>
              <a:rPr lang="es-GT" sz="1200" b="1" dirty="0"/>
              <a:t>3. Recursos Humanos: </a:t>
            </a:r>
            <a:endParaRPr lang="es-GT" sz="1200" dirty="0"/>
          </a:p>
          <a:p>
            <a:r>
              <a:rPr lang="es-GT" sz="1200" dirty="0"/>
              <a:t>Estos recursos son indispensables para cualquier grupo social; ya que de ellos depende el manejo y funcionamiento de los demás recursos.  Los Recursos Humanos poseen las siguientes características: </a:t>
            </a:r>
          </a:p>
          <a:p>
            <a:r>
              <a:rPr lang="es-GT" sz="1200" dirty="0"/>
              <a:t>a. Posibilidad de desarrollo. </a:t>
            </a:r>
          </a:p>
          <a:p>
            <a:r>
              <a:rPr lang="es-GT" sz="1200" dirty="0"/>
              <a:t>b. Ideas, imaginación, creatividad, habilidades. </a:t>
            </a:r>
          </a:p>
          <a:p>
            <a:r>
              <a:rPr lang="es-GT" sz="1200" dirty="0"/>
              <a:t>c. Sentimientos </a:t>
            </a:r>
          </a:p>
          <a:p>
            <a:r>
              <a:rPr lang="es-GT" sz="1200" dirty="0"/>
              <a:t>d. Experiencias, conocimientos, etc. </a:t>
            </a:r>
          </a:p>
          <a:p>
            <a:r>
              <a:rPr lang="es-GT" sz="1200" dirty="0"/>
              <a:t>Estas características los diferencian de los demás recursos, según la función que desempeñan y el nivel jerárquico en que se encuentren puede ser:</a:t>
            </a:r>
          </a:p>
          <a:p>
            <a:r>
              <a:rPr lang="es-GT" sz="1200" dirty="0"/>
              <a:t>Obreros, oficinistas, supervisores, técnicos, ejecutivos, directores, etc. </a:t>
            </a:r>
          </a:p>
          <a:p>
            <a:r>
              <a:rPr lang="es-GT" sz="1200" b="1" dirty="0" smtClean="0"/>
              <a:t>4</a:t>
            </a:r>
            <a:r>
              <a:rPr lang="es-GT" sz="1200" b="1" dirty="0"/>
              <a:t>. Recursos Financieros: </a:t>
            </a:r>
            <a:endParaRPr lang="es-GT" sz="1200" dirty="0"/>
          </a:p>
          <a:p>
            <a:r>
              <a:rPr lang="es-GT" sz="1200" dirty="0"/>
              <a:t>Son los recursos monetarios propios y ajenos con los que cuenta la empresa, indispensables para su  buen funcionamiento y desarrollo, pueden ser: </a:t>
            </a:r>
          </a:p>
          <a:p>
            <a:r>
              <a:rPr lang="es-GT" sz="1200" dirty="0"/>
              <a:t>a. Recursos financieros propios, se encuentran en: dinero en efectivo, aportaciones de los socios (acciones), utilidades, etc. </a:t>
            </a:r>
          </a:p>
          <a:p>
            <a:r>
              <a:rPr lang="es-GT" sz="1200" dirty="0"/>
              <a:t>b. Recursos financieros ajenos;  están representados por: prestamos de acreedores y proveedores, créditos bancarios o privados y emisiones de valores, (bonos). </a:t>
            </a:r>
          </a:p>
          <a:p>
            <a:r>
              <a:rPr lang="es-GT" sz="1200" b="1" dirty="0" smtClean="0"/>
              <a:t>5</a:t>
            </a:r>
            <a:r>
              <a:rPr lang="es-GT" sz="1200" b="1" dirty="0"/>
              <a:t>. Recursos Tecnológicos: </a:t>
            </a:r>
            <a:endParaRPr lang="es-GT" sz="1200" dirty="0"/>
          </a:p>
          <a:p>
            <a:r>
              <a:rPr lang="es-GT" sz="1200" dirty="0"/>
              <a:t>Lo recursos tecnológicos sirven para optimizar procesos, tiempos, recursos humanos; agilizando el trabajo y tiempos de respuesta que finalmente impactan en la productividad y muchas veces en la preferencia del cliente o consumidor final</a:t>
            </a:r>
          </a:p>
          <a:p>
            <a:r>
              <a:rPr lang="es-GT" sz="1200" dirty="0"/>
              <a:t>La disponibilidad de tecnología más adecuada y eficaz es, desde la </a:t>
            </a:r>
            <a:r>
              <a:rPr lang="es-GT" sz="1200" dirty="0">
                <a:hlinkClick r:id="rId2"/>
              </a:rPr>
              <a:t>revolución</a:t>
            </a:r>
            <a:r>
              <a:rPr lang="es-GT" sz="1200" dirty="0"/>
              <a:t> industrial, un ingrediente importante en la </a:t>
            </a:r>
            <a:r>
              <a:rPr lang="es-GT" sz="1200" dirty="0">
                <a:hlinkClick r:id="rId3"/>
              </a:rPr>
              <a:t>competitividad</a:t>
            </a:r>
            <a:r>
              <a:rPr lang="es-GT" sz="1200" dirty="0"/>
              <a:t> y capacidad de supervivencia de </a:t>
            </a:r>
            <a:r>
              <a:rPr lang="es-GT" sz="1200" dirty="0">
                <a:hlinkClick r:id="rId4"/>
              </a:rPr>
              <a:t>una empresa</a:t>
            </a:r>
            <a:r>
              <a:rPr lang="es-GT" sz="1200" dirty="0"/>
              <a:t> y, desde esa época, se pueden rastrear ejemplos que muestran como un </a:t>
            </a:r>
            <a:r>
              <a:rPr lang="es-GT" sz="1200" dirty="0">
                <a:hlinkClick r:id="rId5"/>
              </a:rPr>
              <a:t>desarrollo</a:t>
            </a:r>
            <a:r>
              <a:rPr lang="es-GT" sz="1200" dirty="0"/>
              <a:t> tecnológico modificó, para bien o para mal, la vida de una </a:t>
            </a:r>
            <a:r>
              <a:rPr lang="es-GT" sz="1200" dirty="0">
                <a:hlinkClick r:id="rId4"/>
              </a:rPr>
              <a:t>empresa</a:t>
            </a:r>
            <a:r>
              <a:rPr lang="es-GT" sz="1200" dirty="0"/>
              <a:t>.</a:t>
            </a:r>
          </a:p>
          <a:p>
            <a:r>
              <a:rPr lang="es-GT" sz="1200" dirty="0"/>
              <a:t>Por lo que, el progreso y desarrollo de una empresa depende directamente de su capacidad para adaptarse con rapidez a los cambios del entorno, en especial del entorno tecnológico, e incluso para provocar modificaciones que les favorezcan. </a:t>
            </a:r>
          </a:p>
          <a:p>
            <a:endParaRPr lang="es-GT" sz="1200" dirty="0"/>
          </a:p>
        </p:txBody>
      </p:sp>
    </p:spTree>
    <p:extLst>
      <p:ext uri="{BB962C8B-B14F-4D97-AF65-F5344CB8AC3E}">
        <p14:creationId xmlns:p14="http://schemas.microsoft.com/office/powerpoint/2010/main" val="193725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Objetivos de las empresas</a:t>
            </a: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Los objetivos son resultados que una empresa pretende alcanzar, o situaciones hacia donde ésta pretende llegar.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406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Importancia de los objetivos</a:t>
            </a: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Establecer objetivos es esencial para el éxito de una empresa, éstos establecen un curso a seguir y sirven como fuente de motivación para todos los miembros de la empresa.</a:t>
            </a:r>
          </a:p>
          <a:p>
            <a:r>
              <a:rPr lang="es-GT" dirty="0"/>
              <a:t>Otras de las razones para establecer objetivos son: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4068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s-GT" dirty="0"/>
              <a:t>permiten enfocar esfuerzos hacia una misma dirección. </a:t>
            </a:r>
          </a:p>
          <a:p>
            <a:pPr lvl="0"/>
            <a:r>
              <a:rPr lang="es-GT" dirty="0"/>
              <a:t>sirven de guía para la formulación de estrategias. </a:t>
            </a:r>
          </a:p>
          <a:p>
            <a:pPr lvl="0"/>
            <a:r>
              <a:rPr lang="es-GT" dirty="0"/>
              <a:t>sirven de guía para la asignación de recursos. </a:t>
            </a:r>
          </a:p>
          <a:p>
            <a:pPr lvl="0"/>
            <a:r>
              <a:rPr lang="es-GT" dirty="0"/>
              <a:t>sirven de base para la realización de tareas o actividades. </a:t>
            </a:r>
          </a:p>
          <a:p>
            <a:pPr lvl="0"/>
            <a:r>
              <a:rPr lang="es-GT" dirty="0"/>
              <a:t>permiten evaluar resultados, al comparar los resultados obtenidos con los objetivos propuestos y, de ese modo, medir la eficacia o productividad de la empresa, de cada área, de cada grupo o de cada trabajador. </a:t>
            </a:r>
          </a:p>
          <a:p>
            <a:pPr lvl="0"/>
            <a:r>
              <a:rPr lang="es-GT" dirty="0"/>
              <a:t>generan coordinación, organización y control. </a:t>
            </a:r>
          </a:p>
          <a:p>
            <a:pPr lvl="0"/>
            <a:r>
              <a:rPr lang="es-GT" dirty="0"/>
              <a:t>generan participación, compromiso y motivación; y, al alcanzarlos, generan un grado de satisfacción. </a:t>
            </a:r>
          </a:p>
          <a:p>
            <a:pPr lvl="0"/>
            <a:r>
              <a:rPr lang="es-GT" dirty="0"/>
              <a:t>revelan prioridades. </a:t>
            </a:r>
          </a:p>
          <a:p>
            <a:pPr lvl="0"/>
            <a:r>
              <a:rPr lang="es-GT" dirty="0"/>
              <a:t>producen sinergia. </a:t>
            </a:r>
          </a:p>
          <a:p>
            <a:pPr lvl="0"/>
            <a:r>
              <a:rPr lang="es-GT" dirty="0"/>
              <a:t>disminuyen la incertidumbre.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1769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Características de los objetivos</a:t>
            </a:r>
            <a:r>
              <a:rPr lang="es-GT" dirty="0"/>
              <a:t/>
            </a:r>
            <a:br>
              <a:rPr lang="es-GT" dirty="0"/>
            </a:b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Los objetivos deben ser</a:t>
            </a:r>
            <a:r>
              <a:rPr lang="es-GT" dirty="0" smtClean="0"/>
              <a:t>:</a:t>
            </a:r>
          </a:p>
          <a:p>
            <a:r>
              <a:rPr lang="es-GT" b="1" dirty="0"/>
              <a:t>Medibles</a:t>
            </a:r>
            <a:endParaRPr lang="es-GT" dirty="0"/>
          </a:p>
          <a:p>
            <a:r>
              <a:rPr lang="es-GT" dirty="0"/>
              <a:t>Los objetivos deben ser mensurables, es decir, deben ser cuantitativos y estar ligados a un límite de tiempo. Por ejemplo, en vez del objetivo: “aumentar las ventas”, un objetivo medible sería: “aumentar las ventas en un 20% para el próximo mes”. Sin embargo, es posible utilizar objetivos genéricos, pero siempre y cuando éstos estén acompañados de objetivos específicos o medibles que en conjunto, permitan alcanzar los genéricos.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8876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Claros</a:t>
            </a:r>
            <a:endParaRPr lang="es-GT" dirty="0"/>
          </a:p>
          <a:p>
            <a:r>
              <a:rPr lang="es-ES" dirty="0"/>
              <a:t>Los objetivos deben tener una definición clara, entendible y precisa, no deben prestarse a confusiones ni dejar demasiados márgenes de interpretación.</a:t>
            </a:r>
            <a:endParaRPr lang="es-GT" dirty="0"/>
          </a:p>
          <a:p>
            <a:r>
              <a:rPr lang="es-ES" dirty="0"/>
              <a:t>Alcanzables</a:t>
            </a:r>
            <a:endParaRPr lang="es-GT" dirty="0"/>
          </a:p>
          <a:p>
            <a:r>
              <a:rPr lang="es-ES" dirty="0"/>
              <a:t>Los objetivos deben ser posibles de alcanzar, deben estar dentro de las posibilidades de la empresa, teniendo en cuenta la capacidad o recursos (humanos, financieros, tecnológicos, etc.) que ésta posea. Se debe tener en cuenta también la disponibilidad de tiempo necesario para cumplirlos.</a:t>
            </a:r>
            <a:endParaRPr lang="es-GT" dirty="0"/>
          </a:p>
          <a:p>
            <a:r>
              <a:rPr lang="es-ES" dirty="0"/>
              <a:t>Desafiantes</a:t>
            </a:r>
            <a:endParaRPr lang="es-GT" dirty="0"/>
          </a:p>
          <a:p>
            <a:r>
              <a:rPr lang="es-ES" dirty="0"/>
              <a:t>Deben ser retadores, pero realistas. No deben ser algo que de todas maneras sucederá, sino algo que signifique un desafió o un reto. Objetivos poco ambiciosos no son de mucha utilidad, aunque objetivos fáciles al principio pueden servir de estímulo para no abandonar el camino apenas éste se haya iniciado.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9300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90114"/>
            <a:ext cx="12013660" cy="267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9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Tipos de objetivos</a:t>
            </a: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De acuerdo a su naturaleza, los objetivos se clasifican en: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9198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/>
              <a:t>Objetivos generales</a:t>
            </a:r>
            <a:endParaRPr lang="es-GT" dirty="0"/>
          </a:p>
          <a:p>
            <a:r>
              <a:rPr lang="es-GT" dirty="0"/>
              <a:t>Son expresiones genéricas, algunos ejemplos de objetivos generales o genéricos son: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990264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247</TotalTime>
  <Words>1034</Words>
  <Application>Microsoft Office PowerPoint</Application>
  <PresentationFormat>Panorámica</PresentationFormat>
  <Paragraphs>93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Times New Roman</vt:lpstr>
      <vt:lpstr>Trebuchet MS</vt:lpstr>
      <vt:lpstr>Berlín</vt:lpstr>
      <vt:lpstr>Presentación de PowerPoint</vt:lpstr>
      <vt:lpstr>Objetivos de las empresas </vt:lpstr>
      <vt:lpstr>Importancia de los objetivos </vt:lpstr>
      <vt:lpstr>Presentación de PowerPoint</vt:lpstr>
      <vt:lpstr>Características de los objetivos  </vt:lpstr>
      <vt:lpstr>Presentación de PowerPoint</vt:lpstr>
      <vt:lpstr>Presentación de PowerPoint</vt:lpstr>
      <vt:lpstr>Tipos de objetivos </vt:lpstr>
      <vt:lpstr>Presentación de PowerPoint</vt:lpstr>
      <vt:lpstr>Presentación de PowerPoint</vt:lpstr>
      <vt:lpstr>Presentación de PowerPoint</vt:lpstr>
      <vt:lpstr>Presentación de PowerPoint</vt:lpstr>
      <vt:lpstr>De acuerdo al alcance del tiempo, los objetivos se pueden clasificar en: </vt:lpstr>
      <vt:lpstr>Recomendaciones sobre el uso de objetivos </vt:lpstr>
      <vt:lpstr>Recursos 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</dc:creator>
  <cp:lastModifiedBy>Juan Pablo</cp:lastModifiedBy>
  <cp:revision>3</cp:revision>
  <dcterms:created xsi:type="dcterms:W3CDTF">2025-02-15T00:05:10Z</dcterms:created>
  <dcterms:modified xsi:type="dcterms:W3CDTF">2025-02-21T02:38:16Z</dcterms:modified>
</cp:coreProperties>
</file>