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22" r:id="rId4"/>
  </p:sldMasterIdLst>
  <p:notesMasterIdLst>
    <p:notesMasterId r:id="rId28"/>
  </p:notesMasterIdLst>
  <p:handoutMasterIdLst>
    <p:handoutMasterId r:id="rId29"/>
  </p:handoutMasterIdLst>
  <p:sldIdLst>
    <p:sldId id="256" r:id="rId5"/>
    <p:sldId id="309" r:id="rId6"/>
    <p:sldId id="298" r:id="rId7"/>
    <p:sldId id="311" r:id="rId8"/>
    <p:sldId id="261" r:id="rId9"/>
    <p:sldId id="280" r:id="rId10"/>
    <p:sldId id="315" r:id="rId11"/>
    <p:sldId id="301" r:id="rId12"/>
    <p:sldId id="302" r:id="rId13"/>
    <p:sldId id="303" r:id="rId14"/>
    <p:sldId id="318" r:id="rId15"/>
    <p:sldId id="320" r:id="rId16"/>
    <p:sldId id="312" r:id="rId17"/>
    <p:sldId id="316" r:id="rId18"/>
    <p:sldId id="313" r:id="rId19"/>
    <p:sldId id="314" r:id="rId20"/>
    <p:sldId id="305" r:id="rId21"/>
    <p:sldId id="308" r:id="rId22"/>
    <p:sldId id="306" r:id="rId23"/>
    <p:sldId id="307" r:id="rId24"/>
    <p:sldId id="317" r:id="rId25"/>
    <p:sldId id="321" r:id="rId26"/>
    <p:sldId id="274" r:id="rId27"/>
  </p:sldIdLst>
  <p:sldSz cx="9144000" cy="6858000" type="screen4x3"/>
  <p:notesSz cx="7010400" cy="9296400"/>
  <p:embeddedFontLst>
    <p:embeddedFont>
      <p:font typeface="Calibri" pitchFamily="34" charset="0"/>
      <p:regular r:id="rId30"/>
      <p:bold r:id="rId31"/>
      <p:italic r:id="rId32"/>
      <p:boldItalic r:id="rId33"/>
    </p:embeddedFont>
    <p:embeddedFont>
      <p:font typeface="Bernard MT Condensed" pitchFamily="18" charset="0"/>
      <p:regular r:id="rId34"/>
    </p:embeddedFont>
    <p:embeddedFont>
      <p:font typeface="Arial Black" pitchFamily="34" charset="0"/>
      <p:bold r:id="rId35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ernandoz" initials="f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0184"/>
    <a:srgbClr val="0069AA"/>
    <a:srgbClr val="67BE3C"/>
    <a:srgbClr val="F2B51C"/>
    <a:srgbClr val="E31937"/>
    <a:srgbClr val="105783"/>
    <a:srgbClr val="A4C397"/>
    <a:srgbClr val="688F5A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2" autoAdjust="0"/>
    <p:restoredTop sz="94660"/>
  </p:normalViewPr>
  <p:slideViewPr>
    <p:cSldViewPr>
      <p:cViewPr>
        <p:scale>
          <a:sx n="100" d="100"/>
          <a:sy n="100" d="100"/>
        </p:scale>
        <p:origin x="-1002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68" y="-96"/>
      </p:cViewPr>
      <p:guideLst>
        <p:guide orient="horz" pos="2927"/>
        <p:guide pos="220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6413DB81-62D7-4BDE-81BE-2B2B595B447B}" type="datetimeFigureOut">
              <a:rPr lang="en-US"/>
              <a:pPr>
                <a:defRPr/>
              </a:pPr>
              <a:t>6/8/2012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D769C137-A8E9-4A75-9F53-439697ECD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185D52F4-2EA3-4A3A-8BDA-FE18382FBBD6}" type="datetimeFigureOut">
              <a:rPr lang="en-US"/>
              <a:pPr>
                <a:defRPr/>
              </a:pPr>
              <a:t>6/8/2012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48200" cy="3487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09" tIns="45405" rIns="90809" bIns="4540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0809" tIns="45405" rIns="90809" bIns="4540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1931C8FD-CC35-423B-99F4-64D81D6A8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52400"/>
            <a:ext cx="72390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430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0" y="752475"/>
            <a:ext cx="628650" cy="228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704850" y="752475"/>
            <a:ext cx="8458200" cy="2286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0" y="6553200"/>
            <a:ext cx="30480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rgbClr val="0069AA"/>
                </a:solidFill>
                <a:latin typeface="+mn-lt"/>
              </a:rPr>
              <a:t>Company Confidential – Do Not Duplicate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0" y="6519863"/>
            <a:ext cx="9906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BFEFCC47-25A2-45C5-91A4-3A239FF3E961}" type="slidenum">
              <a:rPr lang="en-US" sz="1100" b="1">
                <a:solidFill>
                  <a:srgbClr val="0069AA"/>
                </a:solidFill>
                <a:latin typeface="+mn-lt"/>
              </a:rPr>
              <a:pPr algn="r">
                <a:defRPr/>
              </a:pPr>
              <a:t>‹#›</a:t>
            </a:fld>
            <a:endParaRPr lang="en-US" sz="1100" b="1" dirty="0">
              <a:solidFill>
                <a:srgbClr val="0069AA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5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9A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" y="1295400"/>
            <a:ext cx="4800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sz="4400" spc="60" dirty="0" smtClean="0">
                <a:solidFill>
                  <a:schemeClr val="bg1"/>
                </a:solidFill>
                <a:latin typeface="Calibri" pitchFamily="34" charset="0"/>
              </a:rPr>
              <a:t>Clean Code Intro</a:t>
            </a:r>
            <a:endParaRPr lang="en-US" sz="44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5029200"/>
            <a:ext cx="502920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Presented By: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Fernando Zamora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Twitter: @</a:t>
            </a:r>
            <a:r>
              <a:rPr lang="en-US" sz="2000" dirty="0" err="1" smtClean="0">
                <a:solidFill>
                  <a:schemeClr val="bg1"/>
                </a:solidFill>
                <a:latin typeface="+mn-lt"/>
              </a:rPr>
              <a:t>fernandozamoraj</a:t>
            </a:r>
            <a:endParaRPr lang="en-US" sz="2000" dirty="0" smtClean="0">
              <a:solidFill>
                <a:schemeClr val="bg1"/>
              </a:solidFill>
              <a:latin typeface="+mn-lt"/>
            </a:endParaRP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Blog: fernandozamorajimenez.blogspot.com</a:t>
            </a:r>
          </a:p>
          <a:p>
            <a:pPr>
              <a:defRPr/>
            </a:pPr>
            <a:r>
              <a:rPr lang="en-US" sz="2000" dirty="0" err="1" smtClean="0">
                <a:solidFill>
                  <a:schemeClr val="bg1"/>
                </a:solidFill>
                <a:latin typeface="+mn-lt"/>
              </a:rPr>
              <a:t>Github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: https://github.com/fernandozamoraj</a:t>
            </a:r>
          </a:p>
          <a:p>
            <a:pPr>
              <a:defRPr/>
            </a:pP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1" name="Picture 10" descr="CleanCodeBookCo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006" y="685800"/>
            <a:ext cx="1566508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Functions Rules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Small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Smaller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 one thing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 it well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 it only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One level of abstraction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Read from the top down like a set of To paragraphs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Many Levels of Abstraction Example</a:t>
            </a:r>
            <a:endParaRPr lang="en-US" dirty="0" smtClean="0"/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public void </a:t>
            </a:r>
            <a:r>
              <a:rPr lang="en-US" sz="2000" dirty="0" err="1" smtClean="0"/>
              <a:t>PrintReports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 smtClean="0"/>
              <a:t>{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   </a:t>
            </a:r>
            <a:r>
              <a:rPr lang="en-US" sz="2000" dirty="0" smtClean="0">
                <a:solidFill>
                  <a:srgbClr val="0070C0"/>
                </a:solidFill>
              </a:rPr>
              <a:t>List&lt;</a:t>
            </a:r>
            <a:r>
              <a:rPr lang="en-US" sz="2000" dirty="0" err="1" smtClean="0">
                <a:solidFill>
                  <a:srgbClr val="0070C0"/>
                </a:solidFill>
              </a:rPr>
              <a:t>DataElement</a:t>
            </a:r>
            <a:r>
              <a:rPr lang="en-US" sz="2000" dirty="0" smtClean="0">
                <a:solidFill>
                  <a:srgbClr val="0070C0"/>
                </a:solidFill>
              </a:rPr>
              <a:t>&gt; </a:t>
            </a:r>
            <a:r>
              <a:rPr lang="en-US" sz="2000" dirty="0" smtClean="0"/>
              <a:t>reports = new </a:t>
            </a:r>
            <a:r>
              <a:rPr lang="en-US" sz="2000" dirty="0" smtClean="0">
                <a:solidFill>
                  <a:srgbClr val="0070C0"/>
                </a:solidFill>
              </a:rPr>
              <a:t>List&lt;</a:t>
            </a:r>
            <a:r>
              <a:rPr lang="en-US" sz="2000" dirty="0" err="1" smtClean="0">
                <a:solidFill>
                  <a:srgbClr val="0070C0"/>
                </a:solidFill>
              </a:rPr>
              <a:t>DataElement</a:t>
            </a:r>
            <a:r>
              <a:rPr lang="en-US" sz="2000" dirty="0" smtClean="0">
                <a:solidFill>
                  <a:srgbClr val="0070C0"/>
                </a:solidFill>
              </a:rPr>
              <a:t>&gt;();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 </a:t>
            </a:r>
            <a:r>
              <a:rPr lang="en-US" sz="2000" dirty="0" smtClean="0">
                <a:solidFill>
                  <a:srgbClr val="0070C0"/>
                </a:solidFill>
              </a:rPr>
              <a:t>  </a:t>
            </a:r>
            <a:r>
              <a:rPr lang="en-US" sz="2000" dirty="0" err="1" smtClean="0">
                <a:solidFill>
                  <a:srgbClr val="0070C0"/>
                </a:solidFill>
              </a:rPr>
              <a:t>foreach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0070C0"/>
                </a:solidFill>
              </a:rPr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rawElement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in</a:t>
            </a:r>
            <a:r>
              <a:rPr lang="en-US" sz="2000" dirty="0" smtClean="0"/>
              <a:t> _</a:t>
            </a:r>
            <a:r>
              <a:rPr lang="en-US" sz="2000" dirty="0" err="1" smtClean="0"/>
              <a:t>someRepo.GetReportElements</a:t>
            </a:r>
            <a:r>
              <a:rPr lang="en-US" sz="2000" dirty="0" smtClean="0"/>
              <a:t>())</a:t>
            </a:r>
          </a:p>
          <a:p>
            <a:pPr>
              <a:buNone/>
            </a:pPr>
            <a:r>
              <a:rPr lang="en-US" sz="2000" dirty="0" smtClean="0"/>
              <a:t>            {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       </a:t>
            </a:r>
            <a:r>
              <a:rPr lang="en-US" sz="2000" dirty="0" err="1" smtClean="0">
                <a:solidFill>
                  <a:srgbClr val="0070C0"/>
                </a:solidFill>
              </a:rPr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formattedElement</a:t>
            </a:r>
            <a:r>
              <a:rPr lang="en-US" sz="2000" dirty="0" smtClean="0"/>
              <a:t> = _</a:t>
            </a:r>
            <a:r>
              <a:rPr lang="en-US" sz="2000" dirty="0" err="1" smtClean="0"/>
              <a:t>formatter.Format</a:t>
            </a:r>
            <a:r>
              <a:rPr lang="en-US" sz="2000" dirty="0" smtClean="0"/>
              <a:t>(</a:t>
            </a:r>
            <a:r>
              <a:rPr lang="en-US" sz="2000" dirty="0" err="1" smtClean="0"/>
              <a:t>rawElement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                </a:t>
            </a:r>
            <a:r>
              <a:rPr lang="en-US" sz="2000" dirty="0" err="1" smtClean="0"/>
              <a:t>reports.Add</a:t>
            </a:r>
            <a:r>
              <a:rPr lang="en-US" sz="2000" dirty="0" smtClean="0"/>
              <a:t>(_</a:t>
            </a:r>
            <a:r>
              <a:rPr lang="en-US" sz="2000" dirty="0" err="1" smtClean="0"/>
              <a:t>formatter.Format</a:t>
            </a:r>
            <a:r>
              <a:rPr lang="en-US" sz="2000" dirty="0" smtClean="0"/>
              <a:t>(</a:t>
            </a:r>
            <a:r>
              <a:rPr lang="en-US" sz="2000" dirty="0" err="1" smtClean="0"/>
              <a:t>rawElement</a:t>
            </a:r>
            <a:r>
              <a:rPr lang="en-US" sz="2000" dirty="0" smtClean="0"/>
              <a:t>));</a:t>
            </a:r>
          </a:p>
          <a:p>
            <a:pPr>
              <a:buNone/>
            </a:pPr>
            <a:r>
              <a:rPr lang="en-US" sz="2000" dirty="0" smtClean="0"/>
              <a:t>            }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PrintReports</a:t>
            </a:r>
            <a:r>
              <a:rPr lang="en-US" sz="2000" dirty="0" smtClean="0"/>
              <a:t>(reports);</a:t>
            </a:r>
          </a:p>
          <a:p>
            <a:pPr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PrintSummaryReport</a:t>
            </a:r>
            <a:r>
              <a:rPr lang="en-US" sz="2000" dirty="0" smtClean="0"/>
              <a:t>(reports);</a:t>
            </a:r>
          </a:p>
          <a:p>
            <a:pPr>
              <a:buNone/>
            </a:pPr>
            <a:r>
              <a:rPr lang="en-US" sz="2000" dirty="0" smtClean="0"/>
              <a:t>} </a:t>
            </a: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One </a:t>
            </a:r>
            <a:r>
              <a:rPr lang="en-US" dirty="0" smtClean="0"/>
              <a:t>L</a:t>
            </a:r>
            <a:r>
              <a:rPr lang="en-US" dirty="0" smtClean="0"/>
              <a:t>evel of Abstraction Example</a:t>
            </a:r>
            <a:endParaRPr lang="en-US" dirty="0" smtClean="0"/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0070C0"/>
                </a:solidFill>
              </a:rPr>
              <a:t>public void </a:t>
            </a:r>
            <a:r>
              <a:rPr lang="en-US" sz="2000" dirty="0" err="1" smtClean="0"/>
              <a:t>PrintReports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 smtClean="0"/>
              <a:t>        {</a:t>
            </a:r>
          </a:p>
          <a:p>
            <a:pPr>
              <a:buNone/>
            </a:pPr>
            <a:r>
              <a:rPr lang="en-US" sz="2000" dirty="0" smtClean="0"/>
              <a:t>            </a:t>
            </a:r>
            <a:r>
              <a:rPr lang="en-US" sz="2000" dirty="0" smtClean="0">
                <a:solidFill>
                  <a:srgbClr val="0070C0"/>
                </a:solidFill>
              </a:rPr>
              <a:t>List&lt;</a:t>
            </a:r>
            <a:r>
              <a:rPr lang="en-US" sz="2000" dirty="0" err="1" smtClean="0">
                <a:solidFill>
                  <a:srgbClr val="0070C0"/>
                </a:solidFill>
              </a:rPr>
              <a:t>DataElement</a:t>
            </a:r>
            <a:r>
              <a:rPr lang="en-US" sz="2000" dirty="0" smtClean="0">
                <a:solidFill>
                  <a:srgbClr val="0070C0"/>
                </a:solidFill>
              </a:rPr>
              <a:t>&gt; </a:t>
            </a:r>
            <a:r>
              <a:rPr lang="en-US" sz="2000" dirty="0" smtClean="0"/>
              <a:t>reports = </a:t>
            </a:r>
            <a:r>
              <a:rPr lang="en-US" sz="2000" dirty="0" err="1" smtClean="0"/>
              <a:t>GetReports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PrintReports</a:t>
            </a:r>
            <a:r>
              <a:rPr lang="en-US" sz="2000" dirty="0" smtClean="0"/>
              <a:t>(reports);</a:t>
            </a:r>
          </a:p>
          <a:p>
            <a:pPr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PrintSummaryReport</a:t>
            </a:r>
            <a:r>
              <a:rPr lang="en-US" sz="2000" dirty="0" smtClean="0"/>
              <a:t>(reports);</a:t>
            </a:r>
          </a:p>
          <a:p>
            <a:pPr>
              <a:buNone/>
            </a:pPr>
            <a:r>
              <a:rPr lang="en-US" sz="2000" dirty="0" smtClean="0"/>
              <a:t>        }</a:t>
            </a:r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Exercise Part 1 – Fix This Code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609600"/>
            <a:ext cx="8686800" cy="6019800"/>
          </a:xfrm>
        </p:spPr>
        <p:txBody>
          <a:bodyPr/>
          <a:lstStyle/>
          <a:p>
            <a:pPr marL="457200" indent="-457200">
              <a:buNone/>
            </a:pPr>
            <a:endParaRPr lang="en-US" sz="2000" dirty="0" smtClean="0"/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public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ValidLogin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userNme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pwd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out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rslt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false;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User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repository.GetUser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userNme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string.Empty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if(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!= null){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if(_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passwdHashSvc.HashMatches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usr.PwdHash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pwd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rslt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true; 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else{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"Invalid user or password";                                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}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else{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"Invalid user or password";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rslt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false;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if(!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string.IsNullOrEmpty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        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rslt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}  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Exercise Part 1 – Abstraction Level Fix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609600"/>
            <a:ext cx="8686800" cy="6019800"/>
          </a:xfrm>
        </p:spPr>
        <p:txBody>
          <a:bodyPr/>
          <a:lstStyle/>
          <a:p>
            <a:pPr marL="457200" indent="-457200">
              <a:buNone/>
            </a:pPr>
            <a:endParaRPr lang="en-US" sz="2000" dirty="0" smtClean="0"/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public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ValidLogin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userNme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pwd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out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string.Empty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rslt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false;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User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repository.GetUser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userNme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if(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HashMatches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usr.PwdHash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pwd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{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rslt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true;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else{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"Invalid user or password";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rslt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false;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DisplayMsg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rslt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}  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Exercise Part 2 – Name Fix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609600"/>
            <a:ext cx="8686800" cy="6019800"/>
          </a:xfrm>
        </p:spPr>
        <p:txBody>
          <a:bodyPr/>
          <a:lstStyle/>
          <a:p>
            <a:pPr marL="457200" indent="-457200">
              <a:buNone/>
            </a:pPr>
            <a:endParaRPr lang="en-US" sz="2000" dirty="0" smtClean="0"/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public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IsValidLoginOrDisplayMessage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string password, out string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message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string.Empty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 false;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User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user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 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repository.GetUser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if(user != null &amp;&amp;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HashMatches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user.PasswordHash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password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{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true;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else{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"Invalid user or password";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false;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Display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} 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Exercise Part 3 – Second Cycle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609600"/>
            <a:ext cx="8686800" cy="6019800"/>
          </a:xfrm>
        </p:spPr>
        <p:txBody>
          <a:bodyPr/>
          <a:lstStyle/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public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IsValidLogin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string password)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User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user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 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userRepository.GetUser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return 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hashService.HashMatches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user.PasswordHash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password);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} 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Null Object pattern implemented instead of checking for null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Make the function shorter and more cohesive by removing any UI concerns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Comments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dirty="0" smtClean="0"/>
              <a:t>1.	Failure to express ourselves in code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Comments Lie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Comments are hard to maintain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The real truth is in the code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Don’t comment -  Clean your code instead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//Check to see if order qualifies for a discount</a:t>
            </a:r>
          </a:p>
          <a:p>
            <a:pPr marL="457200" indent="-457200">
              <a:buNone/>
            </a:pP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Order.Code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== DISCOUNT_ITEM &amp;&amp; </a:t>
            </a:r>
          </a:p>
          <a:p>
            <a:pPr marL="457200" indent="-45720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Order.CustomerType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== PREFERRED_CUSTOMER)</a:t>
            </a:r>
          </a:p>
          <a:p>
            <a:pPr marL="457200" indent="-45720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None/>
            </a:pP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Order.QualifiesForDiscount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Comments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None/>
            </a:pPr>
            <a:r>
              <a:rPr lang="en-US" sz="1600" b="1" dirty="0" smtClean="0">
                <a:solidFill>
                  <a:srgbClr val="67BE3C"/>
                </a:solidFill>
                <a:latin typeface="Courier New" pitchFamily="49" charset="0"/>
                <a:cs typeface="Courier New" pitchFamily="49" charset="0"/>
              </a:rPr>
              <a:t>// if return code is … explain what this is doing</a:t>
            </a:r>
          </a:p>
          <a:p>
            <a:pPr marL="457200" indent="-457200">
              <a:buNone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RtCde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== “F” || 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RtCde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== “P” || 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RtCde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== “N”)</a:t>
            </a: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…Do something</a:t>
            </a: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indent="-45720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None/>
            </a:pPr>
            <a:r>
              <a:rPr lang="en-US" sz="1600" b="1" dirty="0" smtClean="0">
                <a:solidFill>
                  <a:srgbClr val="67BE3C"/>
                </a:solidFill>
                <a:latin typeface="Courier New" pitchFamily="49" charset="0"/>
                <a:cs typeface="Courier New" pitchFamily="49" charset="0"/>
              </a:rPr>
              <a:t>//The function name is more expressive … using domain language</a:t>
            </a:r>
          </a:p>
          <a:p>
            <a:pPr marL="457200" indent="-457200">
              <a:buNone/>
            </a:pPr>
            <a:r>
              <a:rPr lang="en-US" sz="1600" b="1" dirty="0" smtClean="0">
                <a:solidFill>
                  <a:srgbClr val="67BE3C"/>
                </a:solidFill>
                <a:latin typeface="Courier New" pitchFamily="49" charset="0"/>
                <a:cs typeface="Courier New" pitchFamily="49" charset="0"/>
              </a:rPr>
              <a:t>//Makes </a:t>
            </a:r>
            <a:r>
              <a:rPr lang="en-US" sz="1600" b="1" dirty="0" err="1" smtClean="0">
                <a:solidFill>
                  <a:srgbClr val="67BE3C"/>
                </a:solidFill>
                <a:latin typeface="Courier New" pitchFamily="49" charset="0"/>
                <a:cs typeface="Courier New" pitchFamily="49" charset="0"/>
              </a:rPr>
              <a:t>ReturnableItem</a:t>
            </a:r>
            <a:r>
              <a:rPr lang="en-US" sz="1600" b="1" dirty="0" smtClean="0">
                <a:solidFill>
                  <a:srgbClr val="67BE3C"/>
                </a:solidFill>
                <a:latin typeface="Courier New" pitchFamily="49" charset="0"/>
                <a:cs typeface="Courier New" pitchFamily="49" charset="0"/>
              </a:rPr>
              <a:t> searchable also</a:t>
            </a:r>
          </a:p>
          <a:p>
            <a:pPr marL="457200" indent="-457200">
              <a:buNone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IsReturnableItem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…Do Something</a:t>
            </a: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indent="-457200">
              <a:buNone/>
            </a:pP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Acceptable Comments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dirty="0" smtClean="0"/>
              <a:t>Acceptable Comments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Legal Comments – Copyright, etc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Informative Comments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Explanation of intent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Warning of consequences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TODO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Amplification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Self Documentation – </a:t>
            </a:r>
            <a:r>
              <a:rPr lang="en-US" sz="2000" dirty="0" err="1" smtClean="0"/>
              <a:t>Javadocs</a:t>
            </a:r>
            <a:endParaRPr lang="en-US" sz="2000" dirty="0" smtClean="0"/>
          </a:p>
          <a:p>
            <a:pPr marL="857250" lvl="1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5181600"/>
          </a:xfrm>
        </p:spPr>
        <p:txBody>
          <a:bodyPr/>
          <a:lstStyle/>
          <a:p>
            <a:pPr eaLnBrk="1" hangingPunct="1"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>Fernando Zamora</a:t>
            </a:r>
            <a:endParaRPr lang="en-US" sz="2000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b="1" dirty="0" smtClean="0"/>
              <a:t>Developer</a:t>
            </a:r>
          </a:p>
          <a:p>
            <a:pPr eaLnBrk="1" hangingPunct="1"/>
            <a:r>
              <a:rPr lang="en-US" b="1" dirty="0" smtClean="0"/>
              <a:t>Aspiring Craftsman</a:t>
            </a:r>
          </a:p>
          <a:p>
            <a:pPr eaLnBrk="1" hangingPunct="1"/>
            <a:r>
              <a:rPr lang="en-US" b="1" dirty="0" smtClean="0"/>
              <a:t>Work:  Technical Lead MAT, Government Contract </a:t>
            </a:r>
            <a:r>
              <a:rPr lang="en-US" b="1" dirty="0" err="1" smtClean="0"/>
              <a:t>Winforms</a:t>
            </a:r>
            <a:r>
              <a:rPr lang="en-US" b="1" dirty="0" smtClean="0"/>
              <a:t> C#</a:t>
            </a:r>
            <a:endParaRPr lang="en-US" dirty="0" smtClean="0"/>
          </a:p>
          <a:p>
            <a:pPr eaLnBrk="1" hangingPunct="1"/>
            <a:r>
              <a:rPr lang="en-US" b="1" dirty="0" smtClean="0"/>
              <a:t>Hobbies: Write code outside of work that I don’t get to write at work</a:t>
            </a:r>
            <a:endParaRPr lang="en-US" dirty="0" smtClean="0"/>
          </a:p>
          <a:p>
            <a:pPr eaLnBrk="1" hangingPunct="1"/>
            <a:r>
              <a:rPr lang="en-US" b="1" dirty="0" smtClean="0"/>
              <a:t>Games: XNA, Windows Phone, Android</a:t>
            </a:r>
          </a:p>
          <a:p>
            <a:pPr eaLnBrk="1" hangingPunct="1"/>
            <a:r>
              <a:rPr lang="en-US" b="1" dirty="0" smtClean="0"/>
              <a:t>Web: HTML5, PHP, Asp.net, </a:t>
            </a:r>
            <a:r>
              <a:rPr lang="en-US" b="1" dirty="0" err="1" smtClean="0"/>
              <a:t>Javascript</a:t>
            </a:r>
            <a:r>
              <a:rPr lang="en-US" dirty="0" smtClean="0"/>
              <a:t>, PHP</a:t>
            </a:r>
            <a:endParaRPr lang="en-US" b="1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About Me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64770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Unacceptable Comments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dirty="0" smtClean="0"/>
              <a:t>1.	Mumbling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Redundant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Misleading Comments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Mandated Comments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Journal Comments – Not necessary with source control systems**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Noise Comments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Position Markers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Closing Brace Comments – Shorter Functions Instead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Attributions by line – Use Source Control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Commented out code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Too Much Information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…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For Further Reading	</a:t>
            </a:r>
            <a:endParaRPr lang="en-US" dirty="0" smtClean="0"/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000" dirty="0" smtClean="0"/>
              <a:t>More melted ice with my beverage please!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Formatting</a:t>
            </a:r>
          </a:p>
          <a:p>
            <a:pPr marL="457200" indent="-457200">
              <a:buAutoNum type="arabicPeriod"/>
            </a:pPr>
            <a:r>
              <a:rPr lang="en-US" sz="2000" dirty="0" err="1" smtClean="0"/>
              <a:t>Objectst</a:t>
            </a:r>
            <a:r>
              <a:rPr lang="en-US" sz="2000" dirty="0" smtClean="0"/>
              <a:t> and Data Structures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Error Handling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Boundaries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Unit Tests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Etc…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Summary	</a:t>
            </a:r>
            <a:endParaRPr lang="en-US" dirty="0" smtClean="0"/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000" dirty="0" smtClean="0"/>
              <a:t>Good names are extremely important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It takes time to give your code elements but it saves much more tie 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Functions should be short and do one thing only and do it well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Comments can be a smell that indicate there may be a better option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Clean as you go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Remember the boy scout principle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Inspiration for writing cleaner code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999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2008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3439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About Fernando Zamora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Sr. Software Engineer @ McLane Advanced Technologies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Personal Blog, Etc: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http://fernandozamorajimenez.blogspot.com/</a:t>
            </a:r>
            <a:br>
              <a:rPr lang="en-US" sz="1800" dirty="0" smtClean="0">
                <a:solidFill>
                  <a:schemeClr val="bg1"/>
                </a:solidFill>
              </a:rPr>
            </a:b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Email: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fernando.zamora.jimenez@gmail.com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Twitter: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@</a:t>
            </a:r>
            <a:r>
              <a:rPr lang="en-US" sz="1800" dirty="0" err="1" smtClean="0">
                <a:solidFill>
                  <a:schemeClr val="bg1"/>
                </a:solidFill>
              </a:rPr>
              <a:t>fernandozamoraj</a:t>
            </a: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smtClean="0">
                <a:solidFill>
                  <a:schemeClr val="bg1"/>
                </a:solidFill>
              </a:rPr>
              <a:t>https</a:t>
            </a:r>
            <a:r>
              <a:rPr lang="en-US" sz="1800" dirty="0" smtClean="0">
                <a:solidFill>
                  <a:schemeClr val="bg1"/>
                </a:solidFill>
              </a:rPr>
              <a:t>://github.com/fernandozamoraj/Clean-Code-Presentation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Philosophy – Clean Code	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Just like martial arts has many masters with different styles, so does Clean Code **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r>
              <a:rPr lang="en-US" sz="2000" dirty="0" smtClean="0"/>
              <a:t>	</a:t>
            </a:r>
          </a:p>
          <a:p>
            <a:pPr marL="457200" indent="-457200">
              <a:buNone/>
            </a:pPr>
            <a:r>
              <a:rPr lang="en-US" sz="2000" dirty="0" smtClean="0"/>
              <a:t>   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Yip_M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752600"/>
            <a:ext cx="1397129" cy="2062163"/>
          </a:xfrm>
          <a:prstGeom prst="rect">
            <a:avLst/>
          </a:prstGeom>
        </p:spPr>
      </p:pic>
      <p:pic>
        <p:nvPicPr>
          <p:cNvPr id="7" name="Picture 6" descr="Bruce-Leejp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438400"/>
            <a:ext cx="1300018" cy="142857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5800" y="34290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Jeet</a:t>
            </a:r>
            <a:r>
              <a:rPr lang="en-US" dirty="0" smtClean="0"/>
              <a:t> </a:t>
            </a:r>
            <a:r>
              <a:rPr lang="en-US" dirty="0" err="1" smtClean="0"/>
              <a:t>Kune</a:t>
            </a:r>
            <a:r>
              <a:rPr lang="en-US" dirty="0" smtClean="0"/>
              <a:t> Do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10400" y="34290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Wing Chun</a:t>
            </a:r>
            <a:endParaRPr lang="en-US" dirty="0"/>
          </a:p>
        </p:txBody>
      </p:sp>
      <p:pic>
        <p:nvPicPr>
          <p:cNvPr id="10" name="Picture 9" descr="jackie ch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392" y="1905000"/>
            <a:ext cx="1358658" cy="181000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352800" y="33528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Drunken Master?</a:t>
            </a:r>
            <a:endParaRPr lang="en-US" dirty="0"/>
          </a:p>
        </p:txBody>
      </p:sp>
      <p:pic>
        <p:nvPicPr>
          <p:cNvPr id="13" name="Picture 12" descr="SteveMcConnel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0" y="4495800"/>
            <a:ext cx="1219200" cy="1541419"/>
          </a:xfrm>
          <a:prstGeom prst="rect">
            <a:avLst/>
          </a:prstGeom>
        </p:spPr>
      </p:pic>
      <p:pic>
        <p:nvPicPr>
          <p:cNvPr id="14" name="Picture 13" descr="robert martin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400" y="4267200"/>
            <a:ext cx="1371600" cy="1828800"/>
          </a:xfrm>
          <a:prstGeom prst="rect">
            <a:avLst/>
          </a:prstGeom>
        </p:spPr>
      </p:pic>
      <p:pic>
        <p:nvPicPr>
          <p:cNvPr id="15" name="Picture 14" descr="kent beck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3200" y="4495800"/>
            <a:ext cx="1109383" cy="16764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905000" y="5715000"/>
            <a:ext cx="1676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Complete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67200" y="5638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S.O.L.I.D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553200" y="57912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Philosophy	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143000"/>
            <a:ext cx="8229600" cy="4800600"/>
          </a:xfrm>
        </p:spPr>
        <p:txBody>
          <a:bodyPr/>
          <a:lstStyle/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Principles and techniques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Boy scout Principle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Always clean as you go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In line with: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4343400"/>
            <a:ext cx="22098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S.O.L.I.D</a:t>
            </a:r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3962400" y="4038600"/>
            <a:ext cx="28194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REFACTOR</a:t>
            </a:r>
            <a:endParaRPr lang="en-US" sz="3200" dirty="0"/>
          </a:p>
        </p:txBody>
      </p:sp>
      <p:sp>
        <p:nvSpPr>
          <p:cNvPr id="8" name="Rounded Rectangle 7"/>
          <p:cNvSpPr/>
          <p:nvPr/>
        </p:nvSpPr>
        <p:spPr>
          <a:xfrm>
            <a:off x="1371600" y="5257800"/>
            <a:ext cx="1219200" cy="457200"/>
          </a:xfrm>
          <a:prstGeom prst="roundRect">
            <a:avLst/>
          </a:prstGeom>
          <a:solidFill>
            <a:srgbClr val="67BE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91400" y="4876800"/>
            <a:ext cx="1295400" cy="990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DRY</a:t>
            </a:r>
            <a:endParaRPr lang="en-US" sz="2800" dirty="0"/>
          </a:p>
        </p:txBody>
      </p:sp>
      <p:sp>
        <p:nvSpPr>
          <p:cNvPr id="10" name="Parallelogram 9"/>
          <p:cNvSpPr/>
          <p:nvPr/>
        </p:nvSpPr>
        <p:spPr>
          <a:xfrm>
            <a:off x="3505200" y="5943600"/>
            <a:ext cx="2438400" cy="609600"/>
          </a:xfrm>
          <a:prstGeom prst="parallelogram">
            <a:avLst/>
          </a:prstGeom>
          <a:solidFill>
            <a:srgbClr val="F2B5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Boy Scout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Why is Clean Code Important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2133600"/>
            <a:ext cx="8686800" cy="3048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Fast productivity (during maintenance)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Technical Debt (It is costly to own a mess)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Productivity decreases asymptotically eventually down to 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Boy Scout Rule: Leave the code better than you found 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Happier Developers: As the old saying goes:"Write your code as if the person that's going to maintain it is a psychotic serial killer who knows where you live.“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Writing Code is What We Do</a:t>
            </a:r>
          </a:p>
          <a:p>
            <a:pPr marL="457200" indent="-457200">
              <a:buNone/>
            </a:pPr>
            <a:endParaRPr lang="en-US" sz="2000" i="1" dirty="0" smtClean="0"/>
          </a:p>
          <a:p>
            <a:pPr marL="457200" indent="-457200">
              <a:buNone/>
            </a:pPr>
            <a:r>
              <a:rPr lang="en-US" sz="2000" i="1" dirty="0" smtClean="0"/>
              <a:t>  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71600" y="1447800"/>
            <a:ext cx="2438400" cy="533400"/>
          </a:xfrm>
        </p:spPr>
        <p:txBody>
          <a:bodyPr/>
          <a:lstStyle/>
          <a:p>
            <a:pPr eaLnBrk="1" hangingPunct="1"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T</a:t>
            </a:r>
            <a:r>
              <a:rPr lang="en-US" sz="4400" dirty="0" smtClean="0">
                <a:solidFill>
                  <a:srgbClr val="FF0000"/>
                </a:solidFill>
              </a:rPr>
              <a:t>es</a:t>
            </a:r>
            <a:r>
              <a:rPr lang="en-US" sz="4400" dirty="0" smtClean="0">
                <a:solidFill>
                  <a:srgbClr val="67BE3C"/>
                </a:solidFill>
              </a:rPr>
              <a:t>tab</a:t>
            </a:r>
            <a:r>
              <a:rPr lang="en-US" sz="4400" dirty="0" smtClean="0">
                <a:solidFill>
                  <a:srgbClr val="FFC000"/>
                </a:solidFill>
              </a:rPr>
              <a:t>le</a:t>
            </a:r>
          </a:p>
          <a:p>
            <a:pPr eaLnBrk="1" hangingPunct="1">
              <a:buNone/>
            </a:pPr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Clean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752600" y="3886200"/>
            <a:ext cx="1600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ernard MT Condensed" pitchFamily="18" charset="0"/>
              </a:rPr>
              <a:t>E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ernard MT Condensed" pitchFamily="18" charset="0"/>
              </a:rPr>
              <a:t>legant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Bernard MT Condensed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609600" y="2362200"/>
            <a:ext cx="419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Black" pitchFamily="34" charset="0"/>
              </a:rPr>
              <a:t>efficient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 Black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4495800" y="1600200"/>
            <a:ext cx="419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XPRESSIVE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2438400" y="2895600"/>
            <a:ext cx="2438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EXPECTED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auto">
          <a:xfrm>
            <a:off x="5638800" y="3429000"/>
            <a:ext cx="1752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readable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5486400" y="2590800"/>
            <a:ext cx="2667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maintainable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 bwMode="auto">
          <a:xfrm>
            <a:off x="4572000" y="4191000"/>
            <a:ext cx="419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+mn-lt"/>
                <a:ea typeface="+mn-ea"/>
                <a:cs typeface="+mn-cs"/>
              </a:rPr>
              <a:t>SELF DOCUMENTING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auto">
          <a:xfrm>
            <a:off x="914400" y="5029200"/>
            <a:ext cx="182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urier New" pitchFamily="49" charset="0"/>
                <a:cs typeface="Courier New" pitchFamily="49" charset="0"/>
              </a:rPr>
              <a:t>simple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71600" y="1447800"/>
            <a:ext cx="2438400" cy="5334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b="1" dirty="0" err="1" smtClean="0">
                <a:solidFill>
                  <a:srgbClr val="FF0000"/>
                </a:solidFill>
              </a:rPr>
              <a:t>Superlong</a:t>
            </a:r>
            <a:r>
              <a:rPr lang="en-US" sz="2000" b="1" dirty="0" smtClean="0">
                <a:solidFill>
                  <a:srgbClr val="FF0000"/>
                </a:solidFill>
              </a:rPr>
              <a:t> Methods</a:t>
            </a:r>
            <a:endParaRPr lang="en-US" sz="2000" dirty="0" smtClean="0">
              <a:solidFill>
                <a:srgbClr val="FFC000"/>
              </a:solidFill>
            </a:endParaRPr>
          </a:p>
          <a:p>
            <a:pPr eaLnBrk="1" hangingPunct="1">
              <a:buNone/>
            </a:pPr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Bad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752600" y="3886200"/>
            <a:ext cx="182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ernard MT Condensed" pitchFamily="18" charset="0"/>
              </a:rPr>
              <a:t>Flag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ernard MT Condensed" pitchFamily="18" charset="0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ernard MT Condensed" pitchFamily="18" charset="0"/>
              </a:rPr>
              <a:t>args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Bernard MT Condensed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609600" y="2362200"/>
            <a:ext cx="419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b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Black" pitchFamily="34" charset="0"/>
              </a:rPr>
              <a:t>ad comments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 Black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4495800" y="1600200"/>
            <a:ext cx="419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Mixed Levels of Abstraction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762000" y="2971800"/>
            <a:ext cx="472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Bad 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var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func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names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auto">
          <a:xfrm>
            <a:off x="5638800" y="3429000"/>
            <a:ext cx="2514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3200" b="1" dirty="0" smtClean="0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o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utput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args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5486400" y="2590800"/>
            <a:ext cx="2667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Too many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args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 bwMode="auto">
          <a:xfrm>
            <a:off x="4114800" y="4800600"/>
            <a:ext cx="457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+mn-lt"/>
                <a:ea typeface="+mn-ea"/>
                <a:cs typeface="+mn-cs"/>
              </a:rPr>
              <a:t>Unpronounceable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+mn-lt"/>
                <a:ea typeface="+mn-ea"/>
                <a:cs typeface="+mn-cs"/>
              </a:rPr>
              <a:t> Variables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auto">
          <a:xfrm>
            <a:off x="457200" y="5486400"/>
            <a:ext cx="5715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urier New" pitchFamily="49" charset="0"/>
                <a:cs typeface="Courier New" pitchFamily="49" charset="0"/>
              </a:rPr>
              <a:t>Subtle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urier New" pitchFamily="49" charset="0"/>
                <a:cs typeface="Courier New" pitchFamily="49" charset="0"/>
              </a:rPr>
              <a:t> name variations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Choosing Names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Meaningful names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Avoid small variations in names – s1, s2</a:t>
            </a:r>
          </a:p>
          <a:p>
            <a:pPr>
              <a:buNone/>
            </a:pPr>
            <a:r>
              <a:rPr lang="en-US" sz="2000" dirty="0" smtClean="0"/>
              <a:t>4. 	Meaningful Distinctions  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if </a:t>
            </a:r>
            <a:r>
              <a:rPr lang="en-US" sz="2000" dirty="0" smtClean="0"/>
              <a:t>(!</a:t>
            </a:r>
            <a:r>
              <a:rPr lang="en-US" sz="2000" dirty="0" err="1" smtClean="0"/>
              <a:t>fundsAvailable</a:t>
            </a:r>
            <a:r>
              <a:rPr lang="en-US" sz="2000" dirty="0" smtClean="0"/>
              <a:t> || </a:t>
            </a:r>
            <a:r>
              <a:rPr lang="en-US" sz="2000" dirty="0" err="1" smtClean="0"/>
              <a:t>availableFunds</a:t>
            </a:r>
            <a:r>
              <a:rPr lang="en-US" sz="2000" dirty="0" smtClean="0"/>
              <a:t> &lt; -0.004m)</a:t>
            </a:r>
          </a:p>
          <a:p>
            <a:pPr marL="457200" indent="-457200">
              <a:buNone/>
            </a:pPr>
            <a:r>
              <a:rPr lang="en-US" sz="2000" dirty="0" smtClean="0"/>
              <a:t>5. 	Pronounceable Names – (avoid abbreviations e.g. </a:t>
            </a:r>
            <a:r>
              <a:rPr lang="en-US" sz="2000" dirty="0" err="1" smtClean="0"/>
              <a:t>rptparam</a:t>
            </a:r>
            <a:r>
              <a:rPr lang="en-US" sz="2000" dirty="0" smtClean="0"/>
              <a:t>) </a:t>
            </a:r>
          </a:p>
          <a:p>
            <a:pPr marL="457200" indent="-457200">
              <a:buAutoNum type="arabicPeriod" startAt="6"/>
            </a:pPr>
            <a:r>
              <a:rPr lang="en-US" sz="2000" dirty="0" smtClean="0"/>
              <a:t>Searchable Names – MAX_DAYS instead of 999</a:t>
            </a:r>
          </a:p>
          <a:p>
            <a:pPr marL="457200" indent="-457200">
              <a:buAutoNum type="arabicPeriod" startAt="6"/>
            </a:pPr>
            <a:r>
              <a:rPr lang="en-US" sz="2000" dirty="0" smtClean="0"/>
              <a:t>Function Names are verbs</a:t>
            </a:r>
          </a:p>
          <a:p>
            <a:pPr marL="457200" indent="-457200">
              <a:buNone/>
            </a:pPr>
            <a:r>
              <a:rPr lang="en-US" sz="2000" dirty="0" smtClean="0"/>
              <a:t>9.	Data fields and Classes are nouns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Choosing Names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Interfaces and implementations – </a:t>
            </a:r>
            <a:r>
              <a:rPr lang="en-US" sz="2000" dirty="0" err="1" smtClean="0"/>
              <a:t>IShapeFactory</a:t>
            </a:r>
            <a:r>
              <a:rPr lang="en-US" sz="2000" dirty="0" smtClean="0"/>
              <a:t>, </a:t>
            </a:r>
            <a:r>
              <a:rPr lang="en-US" sz="2000" dirty="0" err="1" smtClean="0"/>
              <a:t>ShapeFactory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Avoid mental mapping – </a:t>
            </a:r>
            <a:r>
              <a:rPr lang="en-US" sz="2000" dirty="0" err="1" smtClean="0"/>
              <a:t>i</a:t>
            </a:r>
            <a:r>
              <a:rPr lang="en-US" sz="2000" dirty="0" smtClean="0"/>
              <a:t>, a, b, 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With overloaded constructors use static factory methods instead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Don’t be cute – e.g. </a:t>
            </a:r>
            <a:r>
              <a:rPr lang="en-US" sz="2000" dirty="0" err="1" smtClean="0"/>
              <a:t>EatMyShorts</a:t>
            </a:r>
            <a:r>
              <a:rPr lang="en-US" sz="2000" dirty="0" smtClean="0"/>
              <a:t> instead of Abort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One word per concept – get, fetch, retrieve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Use solution domain names – </a:t>
            </a:r>
            <a:r>
              <a:rPr lang="en-US" sz="2000" dirty="0" err="1" smtClean="0"/>
              <a:t>JobsQueue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Use problem domain names – </a:t>
            </a:r>
            <a:r>
              <a:rPr lang="en-US" sz="2000" dirty="0" err="1" smtClean="0"/>
              <a:t>PartRequestService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Method names should describe everything they do in their name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FF0000"/>
                </a:solidFill>
              </a:rPr>
              <a:t>Hint: If your method name is too long than your method may be doing to much</a:t>
            </a:r>
          </a:p>
          <a:p>
            <a:pPr marL="857250" lvl="1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EEA846D466D42A2F8C262663B0874" ma:contentTypeVersion="0" ma:contentTypeDescription="Create a new document." ma:contentTypeScope="" ma:versionID="bb71263b1de598fc4454cb39f55dc52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8CDF88D-34F6-4273-95F6-DA3DE36841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AADC7F-5DC4-46F2-A809-0679B041C012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ADBD3571-0B2C-4EE2-BC06-1BEB32539D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9296</TotalTime>
  <Words>992</Words>
  <Application>Microsoft Office PowerPoint</Application>
  <PresentationFormat>On-screen Show (4:3)</PresentationFormat>
  <Paragraphs>296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Bernard MT Condensed</vt:lpstr>
      <vt:lpstr>Arial Black</vt:lpstr>
      <vt:lpstr>Courier New</vt:lpstr>
      <vt:lpstr>Powerpoint template</vt:lpstr>
      <vt:lpstr>Slide 1</vt:lpstr>
      <vt:lpstr>About Me</vt:lpstr>
      <vt:lpstr>Philosophy – Clean Code </vt:lpstr>
      <vt:lpstr>Philosophy </vt:lpstr>
      <vt:lpstr>Why is Clean Code Important</vt:lpstr>
      <vt:lpstr>Clean Code</vt:lpstr>
      <vt:lpstr>Bad Code</vt:lpstr>
      <vt:lpstr>Choosing Names</vt:lpstr>
      <vt:lpstr>Choosing Names</vt:lpstr>
      <vt:lpstr>Functions Rules</vt:lpstr>
      <vt:lpstr>Many Levels of Abstraction Example</vt:lpstr>
      <vt:lpstr>One Level of Abstraction Example</vt:lpstr>
      <vt:lpstr>Exercise Part 1 – Fix This Code</vt:lpstr>
      <vt:lpstr>Exercise Part 1 – Abstraction Level Fix</vt:lpstr>
      <vt:lpstr>Exercise Part 2 – Name Fix</vt:lpstr>
      <vt:lpstr>Exercise Part 3 – Second Cycle</vt:lpstr>
      <vt:lpstr>Comments</vt:lpstr>
      <vt:lpstr>Comments</vt:lpstr>
      <vt:lpstr>Acceptable Comments</vt:lpstr>
      <vt:lpstr>Unacceptable Comments</vt:lpstr>
      <vt:lpstr>For Further Reading </vt:lpstr>
      <vt:lpstr>Summary </vt:lpstr>
      <vt:lpstr>About Fernando Zamora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Josh.Volney</dc:creator>
  <cp:lastModifiedBy>fernando</cp:lastModifiedBy>
  <cp:revision>596</cp:revision>
  <dcterms:created xsi:type="dcterms:W3CDTF">2008-08-01T13:50:33Z</dcterms:created>
  <dcterms:modified xsi:type="dcterms:W3CDTF">2012-06-09T03:25:20Z</dcterms:modified>
</cp:coreProperties>
</file>