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9"/>
  </p:notesMasterIdLst>
  <p:handoutMasterIdLst>
    <p:handoutMasterId r:id="rId30"/>
  </p:handoutMasterIdLst>
  <p:sldIdLst>
    <p:sldId id="322" r:id="rId5"/>
    <p:sldId id="256" r:id="rId6"/>
    <p:sldId id="309" r:id="rId7"/>
    <p:sldId id="298" r:id="rId8"/>
    <p:sldId id="311" r:id="rId9"/>
    <p:sldId id="261" r:id="rId10"/>
    <p:sldId id="280" r:id="rId11"/>
    <p:sldId id="315" r:id="rId12"/>
    <p:sldId id="301" r:id="rId13"/>
    <p:sldId id="302" r:id="rId14"/>
    <p:sldId id="303" r:id="rId15"/>
    <p:sldId id="318" r:id="rId16"/>
    <p:sldId id="320" r:id="rId17"/>
    <p:sldId id="312" r:id="rId18"/>
    <p:sldId id="316" r:id="rId19"/>
    <p:sldId id="313" r:id="rId20"/>
    <p:sldId id="314" r:id="rId21"/>
    <p:sldId id="305" r:id="rId22"/>
    <p:sldId id="308" r:id="rId23"/>
    <p:sldId id="306" r:id="rId24"/>
    <p:sldId id="307" r:id="rId25"/>
    <p:sldId id="317" r:id="rId26"/>
    <p:sldId id="321" r:id="rId27"/>
    <p:sldId id="274" r:id="rId28"/>
  </p:sldIdLst>
  <p:sldSz cx="9144000" cy="6858000" type="screen4x3"/>
  <p:notesSz cx="7010400" cy="9296400"/>
  <p:embeddedFontLst>
    <p:embeddedFont>
      <p:font typeface="Arial Black" pitchFamily="34" charset="0"/>
      <p:bold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Bernard MT Condensed" pitchFamily="18" charset="0"/>
      <p:regular r:id="rId3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184"/>
    <a:srgbClr val="0069AA"/>
    <a:srgbClr val="67BE3C"/>
    <a:srgbClr val="F2B51C"/>
    <a:srgbClr val="E31937"/>
    <a:srgbClr val="105783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4660"/>
  </p:normalViewPr>
  <p:slideViewPr>
    <p:cSldViewPr>
      <p:cViewPr>
        <p:scale>
          <a:sx n="100" d="100"/>
          <a:sy n="100" d="100"/>
        </p:scale>
        <p:origin x="-101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6/9/2012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6/9/2012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1663624"/>
            <a:ext cx="6400800" cy="6056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/>
                <a:cs typeface="Arial Black"/>
              </a:rPr>
              <a:t>Sponsors</a:t>
            </a:r>
          </a:p>
        </p:txBody>
      </p:sp>
      <p:pic>
        <p:nvPicPr>
          <p:cNvPr id="4" name="Picture 3" descr="teksyste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9" y="2269268"/>
            <a:ext cx="2602819" cy="1395891"/>
          </a:xfrm>
          <a:prstGeom prst="rect">
            <a:avLst/>
          </a:prstGeom>
        </p:spPr>
      </p:pic>
      <p:pic>
        <p:nvPicPr>
          <p:cNvPr id="5" name="Picture 4" descr="headspr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27" y="3771048"/>
            <a:ext cx="3569515" cy="1371646"/>
          </a:xfrm>
          <a:prstGeom prst="rect">
            <a:avLst/>
          </a:prstGeom>
        </p:spPr>
      </p:pic>
      <p:pic>
        <p:nvPicPr>
          <p:cNvPr id="6" name="Picture 5" descr="avenid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9" y="3968341"/>
            <a:ext cx="2558273" cy="1027778"/>
          </a:xfrm>
          <a:prstGeom prst="rect">
            <a:avLst/>
          </a:prstGeom>
        </p:spPr>
      </p:pic>
      <p:pic>
        <p:nvPicPr>
          <p:cNvPr id="7" name="Picture 6" descr="discountaspn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84" y="2241251"/>
            <a:ext cx="2941916" cy="1529797"/>
          </a:xfrm>
          <a:prstGeom prst="rect">
            <a:avLst/>
          </a:prstGeom>
        </p:spPr>
      </p:pic>
      <p:pic>
        <p:nvPicPr>
          <p:cNvPr id="10" name="Picture 9" descr="telerikLogo-web-450x18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4" y="5080172"/>
            <a:ext cx="3399091" cy="1655625"/>
          </a:xfrm>
          <a:prstGeom prst="rect">
            <a:avLst/>
          </a:prstGeom>
        </p:spPr>
      </p:pic>
      <p:pic>
        <p:nvPicPr>
          <p:cNvPr id="11" name="Picture 10" descr="guidboo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17" y="5161627"/>
            <a:ext cx="3766484" cy="1464962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Austin Code Camp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72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Interfaces and implementations – </a:t>
            </a:r>
            <a:r>
              <a:rPr lang="en-US" sz="2000" dirty="0" err="1" smtClean="0"/>
              <a:t>IShapeFactory</a:t>
            </a:r>
            <a:r>
              <a:rPr lang="en-US" sz="2000" dirty="0" smtClean="0"/>
              <a:t>, </a:t>
            </a:r>
            <a:r>
              <a:rPr lang="en-US" sz="2000" dirty="0" err="1" smtClean="0"/>
              <a:t>ShapeFactory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mental mapping – </a:t>
            </a:r>
            <a:r>
              <a:rPr lang="en-US" sz="2000" dirty="0" err="1" smtClean="0"/>
              <a:t>i</a:t>
            </a:r>
            <a:r>
              <a:rPr lang="en-US" sz="2000" dirty="0" smtClean="0"/>
              <a:t>, a, b,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overloaded constructors use static factory methods instead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Don’t be cute – e.g. </a:t>
            </a:r>
            <a:r>
              <a:rPr lang="en-US" sz="2000" dirty="0" err="1" smtClean="0"/>
              <a:t>EatMyShorts</a:t>
            </a:r>
            <a:r>
              <a:rPr lang="en-US" sz="2000" dirty="0" smtClean="0"/>
              <a:t> instead of Abort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word per concept – get, fetch, retrieve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solution domain names – </a:t>
            </a:r>
            <a:r>
              <a:rPr lang="en-US" sz="2000" dirty="0" err="1" smtClean="0"/>
              <a:t>JobsQueue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problem domain names – </a:t>
            </a:r>
            <a:r>
              <a:rPr lang="en-US" sz="2000" dirty="0" err="1" smtClean="0"/>
              <a:t>PartRequestService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Method names should describe everything they do in their name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Hint: If your method name is too long than your method may be doing to much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Functions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one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level of 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from the top down like a set of To paragraphs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Many Levels of Abstraction Example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public void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70C0"/>
                </a:solidFill>
              </a:rPr>
              <a:t>List&lt;</a:t>
            </a:r>
            <a:r>
              <a:rPr lang="en-US" sz="2000" dirty="0" err="1" smtClean="0">
                <a:solidFill>
                  <a:srgbClr val="0070C0"/>
                </a:solidFill>
              </a:rPr>
              <a:t>DataElement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/>
              <a:t>reports = new </a:t>
            </a:r>
            <a:r>
              <a:rPr lang="en-US" sz="2000" dirty="0" smtClean="0">
                <a:solidFill>
                  <a:srgbClr val="0070C0"/>
                </a:solidFill>
              </a:rPr>
              <a:t>List&lt;</a:t>
            </a:r>
            <a:r>
              <a:rPr lang="en-US" sz="2000" dirty="0" err="1" smtClean="0">
                <a:solidFill>
                  <a:srgbClr val="0070C0"/>
                </a:solidFill>
              </a:rPr>
              <a:t>DataElement</a:t>
            </a:r>
            <a:r>
              <a:rPr lang="en-US" sz="2000" dirty="0" smtClean="0">
                <a:solidFill>
                  <a:srgbClr val="0070C0"/>
                </a:solidFill>
              </a:rPr>
              <a:t>&gt;();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</a:rPr>
              <a:t>foreach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rawElement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/>
              <a:t> _</a:t>
            </a:r>
            <a:r>
              <a:rPr lang="en-US" sz="2000" dirty="0" err="1" smtClean="0"/>
              <a:t>someRepo.GetReportElements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            { 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>
                <a:solidFill>
                  <a:srgbClr val="0070C0"/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formattedElement</a:t>
            </a:r>
            <a:r>
              <a:rPr lang="en-US" sz="2000" dirty="0" smtClean="0"/>
              <a:t> = _</a:t>
            </a:r>
            <a:r>
              <a:rPr lang="en-US" sz="2000" dirty="0" err="1" smtClean="0"/>
              <a:t>formatter.Format</a:t>
            </a:r>
            <a:r>
              <a:rPr lang="en-US" sz="2000" dirty="0" smtClean="0"/>
              <a:t>(</a:t>
            </a:r>
            <a:r>
              <a:rPr lang="en-US" sz="2000" dirty="0" err="1" smtClean="0"/>
              <a:t>rawElement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reports.Add</a:t>
            </a:r>
            <a:r>
              <a:rPr lang="en-US" sz="2000" dirty="0" smtClean="0"/>
              <a:t>(_</a:t>
            </a:r>
            <a:r>
              <a:rPr lang="en-US" sz="2000" dirty="0" err="1" smtClean="0"/>
              <a:t>formatter.Format</a:t>
            </a:r>
            <a:r>
              <a:rPr lang="en-US" sz="2000" dirty="0" smtClean="0"/>
              <a:t>(</a:t>
            </a:r>
            <a:r>
              <a:rPr lang="en-US" sz="2000" dirty="0" err="1" smtClean="0"/>
              <a:t>rawElement</a:t>
            </a:r>
            <a:r>
              <a:rPr lang="en-US" sz="2000" dirty="0" smtClean="0"/>
              <a:t>));</a:t>
            </a:r>
          </a:p>
          <a:p>
            <a:pPr>
              <a:buNone/>
            </a:pPr>
            <a:r>
              <a:rPr lang="en-US" sz="2000" dirty="0" smtClean="0"/>
              <a:t>            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PrintSummaryReport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One Level of Abstraction Example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70C0"/>
                </a:solidFill>
              </a:rPr>
              <a:t>public void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70C0"/>
                </a:solidFill>
              </a:rPr>
              <a:t>List&lt;</a:t>
            </a:r>
            <a:r>
              <a:rPr lang="en-US" sz="2000" dirty="0" err="1" smtClean="0">
                <a:solidFill>
                  <a:srgbClr val="0070C0"/>
                </a:solidFill>
              </a:rPr>
              <a:t>DataElement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/>
              <a:t>reports = </a:t>
            </a:r>
            <a:r>
              <a:rPr lang="en-US" sz="2000" dirty="0" err="1" smtClean="0"/>
              <a:t>GetReports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PrintReports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PrintSummaryReport</a:t>
            </a:r>
            <a:r>
              <a:rPr lang="en-US" sz="2000" dirty="0" smtClean="0"/>
              <a:t>(reports);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1 – Fix This Code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null){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if(_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passwdHashSvc.HashMatches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          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1 – Abstraction Level Fix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{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DisplayMsg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2 – Name Fix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IsValidLoginOrDisplayMessage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password, out string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if(user != null &amp;&amp;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user.PasswordHash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{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3 – Second Cycle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password)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hashService.HashMatches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user.PasswordHash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password);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Null Object pattern implemented instead of checking for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Make the function shorter and more cohesive by removing any UI concerns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Failure to express ourselves in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Lie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are hard to maintain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The real truth is in the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Don’t comment -  Clean your code instead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to see if order qualifies for a discount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DISCOUNT_ITEM &amp;&amp;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Order.CustomerType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PREFERRED_CUSTOMER)</a:t>
            </a:r>
          </a:p>
          <a:p>
            <a:pPr marL="457200" indent="-45720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Order.QualifiesForDiscount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 if return code is … explain what this is doing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“F”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“P”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“N”)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//The function name is more expressive … using domain language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//Makes </a:t>
            </a:r>
            <a:r>
              <a:rPr lang="en-US" sz="1600" b="1" dirty="0" err="1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ReturnableItem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 searchable also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IsReturnableItem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Clean Code Intro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CleanCodeBookCo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06" y="685800"/>
            <a:ext cx="156650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Acceptable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Legal Comments – Copyright, etc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Informative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Explanation of intent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Warning of consequences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TODO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Amplification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Self Documentation – </a:t>
            </a:r>
            <a:r>
              <a:rPr lang="en-US" sz="2000" dirty="0" err="1" smtClean="0"/>
              <a:t>Javadocs</a:t>
            </a:r>
            <a:endParaRPr lang="en-US" sz="2000" dirty="0" smtClean="0"/>
          </a:p>
          <a:p>
            <a:pPr marL="857250" lvl="1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Unacceptable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Mumbling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Redundant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Misleading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Mandated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Journal Comments – Not necessary with source control systems**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Noise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Position Markers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Closing Brace Comments – Shorter Functions Instead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Attributions by line – Use Source Control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Commented out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Too Much Information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For Further Reading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/>
              <a:t>More melted ice with my beverage please!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Formatting</a:t>
            </a:r>
          </a:p>
          <a:p>
            <a:pPr marL="457200" indent="-457200">
              <a:buAutoNum type="arabicPeriod"/>
            </a:pPr>
            <a:r>
              <a:rPr lang="en-US" sz="2000" dirty="0" err="1" smtClean="0"/>
              <a:t>Objectst</a:t>
            </a:r>
            <a:r>
              <a:rPr lang="en-US" sz="2000" dirty="0" smtClean="0"/>
              <a:t> and Data Structures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Error Handling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Boundaries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Unit Tests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Etc…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Summary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/>
              <a:t>Good names are extremely important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It takes time to give your code elements but it saves much more tie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Functions should be short and do one thing only and do it well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Comments can be a smell that indicate there may be a better option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Clean as you go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Remember the boy scout principle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Inspiration for writing cleaner code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smtClean="0">
                <a:solidFill>
                  <a:schemeClr val="bg1"/>
                </a:solidFill>
              </a:rPr>
              <a:t>https</a:t>
            </a:r>
            <a:r>
              <a:rPr lang="en-US" sz="1800" dirty="0" smtClean="0">
                <a:solidFill>
                  <a:schemeClr val="bg1"/>
                </a:solidFill>
              </a:rPr>
              <a:t>://github.com/fernandozamoraj/Clean-Code-Presentation</a:t>
            </a: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r>
              <a:rPr lang="en-US" dirty="0" smtClean="0"/>
              <a:t>, PHP</a:t>
            </a:r>
            <a:endParaRPr lang="en-US" b="1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 – Clean Code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Just like martial arts has many masters with different styles, so does Clean Code **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</a:t>
            </a:r>
          </a:p>
          <a:p>
            <a:pPr marL="457200" indent="-457200">
              <a:buNone/>
            </a:pPr>
            <a:r>
              <a:rPr lang="en-US" sz="2000" dirty="0" smtClean="0"/>
              <a:t>   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ip_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752600"/>
            <a:ext cx="1397129" cy="2062163"/>
          </a:xfrm>
          <a:prstGeom prst="rect">
            <a:avLst/>
          </a:prstGeom>
        </p:spPr>
      </p:pic>
      <p:pic>
        <p:nvPicPr>
          <p:cNvPr id="7" name="Picture 6" descr="Bruce-Lee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1300018" cy="1428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Jeet</a:t>
            </a:r>
            <a:r>
              <a:rPr lang="en-US" dirty="0" smtClean="0"/>
              <a:t> </a:t>
            </a:r>
            <a:r>
              <a:rPr lang="en-US" dirty="0" err="1" smtClean="0"/>
              <a:t>Kune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Wing Chun</a:t>
            </a:r>
            <a:endParaRPr lang="en-US" dirty="0"/>
          </a:p>
        </p:txBody>
      </p:sp>
      <p:pic>
        <p:nvPicPr>
          <p:cNvPr id="10" name="Picture 9" descr="jackie ch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92" y="1905000"/>
            <a:ext cx="1358658" cy="18100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52800" y="33528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Drunken Master?</a:t>
            </a:r>
            <a:endParaRPr lang="en-US" dirty="0"/>
          </a:p>
        </p:txBody>
      </p:sp>
      <p:pic>
        <p:nvPicPr>
          <p:cNvPr id="13" name="Picture 12" descr="SteveMcConne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4495800"/>
            <a:ext cx="1219200" cy="1541419"/>
          </a:xfrm>
          <a:prstGeom prst="rect">
            <a:avLst/>
          </a:prstGeom>
        </p:spPr>
      </p:pic>
      <p:pic>
        <p:nvPicPr>
          <p:cNvPr id="14" name="Picture 13" descr="robert marti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267200"/>
            <a:ext cx="1371600" cy="1828800"/>
          </a:xfrm>
          <a:prstGeom prst="rect">
            <a:avLst/>
          </a:prstGeom>
        </p:spPr>
      </p:pic>
      <p:pic>
        <p:nvPicPr>
          <p:cNvPr id="15" name="Picture 14" descr="kent be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4495800"/>
            <a:ext cx="1109383" cy="1676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05000" y="57150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67200" y="5638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3200" y="5791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Principles and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Boy scout Principle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Always clean as you go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In line with: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343400"/>
            <a:ext cx="22098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S.O.L.I.D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962400" y="4038600"/>
            <a:ext cx="2819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REFACTOR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5257800"/>
            <a:ext cx="1219200" cy="457200"/>
          </a:xfrm>
          <a:prstGeom prst="roundRect">
            <a:avLst/>
          </a:prstGeom>
          <a:solidFill>
            <a:srgbClr val="67BE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4876800"/>
            <a:ext cx="12954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DRY</a:t>
            </a:r>
            <a:endParaRPr lang="en-US" sz="2800" dirty="0"/>
          </a:p>
        </p:txBody>
      </p:sp>
      <p:sp>
        <p:nvSpPr>
          <p:cNvPr id="10" name="Parallelogram 9"/>
          <p:cNvSpPr/>
          <p:nvPr/>
        </p:nvSpPr>
        <p:spPr>
          <a:xfrm>
            <a:off x="3505200" y="5943600"/>
            <a:ext cx="2438400" cy="609600"/>
          </a:xfrm>
          <a:prstGeom prst="parallelogram">
            <a:avLst/>
          </a:prstGeom>
          <a:solidFill>
            <a:srgbClr val="F2B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 Scout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Why is Clean Code Important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133600"/>
            <a:ext cx="8686800" cy="304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Fast productivity (during maintenance)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Technical Debt (It is costly to own a mess)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Productivity decreases asymptotically eventually down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Boy Scout Rule: Leave the code better than you found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Happier Developers: As the old saying goes:"Write your code as if the person that's going to maintain it is a psychotic serial killer who knows where you live.“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Writing Code is What We Do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0" y="1447800"/>
            <a:ext cx="2438400" cy="533400"/>
          </a:xfrm>
        </p:spPr>
        <p:txBody>
          <a:bodyPr/>
          <a:lstStyle/>
          <a:p>
            <a:pPr eaLnBrk="1" hangingPunct="1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T</a:t>
            </a:r>
            <a:r>
              <a:rPr lang="en-US" sz="4400" dirty="0" smtClean="0">
                <a:solidFill>
                  <a:srgbClr val="FF0000"/>
                </a:solidFill>
              </a:rPr>
              <a:t>es</a:t>
            </a:r>
            <a:r>
              <a:rPr lang="en-US" sz="4400" dirty="0" smtClean="0">
                <a:solidFill>
                  <a:srgbClr val="67BE3C"/>
                </a:solidFill>
              </a:rPr>
              <a:t>tab</a:t>
            </a:r>
            <a:r>
              <a:rPr lang="en-US" sz="4400" dirty="0" smtClean="0">
                <a:solidFill>
                  <a:srgbClr val="FFC000"/>
                </a:solidFill>
              </a:rPr>
              <a:t>le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Clean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752600" y="38862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legant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ernard MT Condensed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2362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itchFamily="34" charset="0"/>
              </a:rPr>
              <a:t>efficient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495800" y="1600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XPRESSIVE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438400" y="28956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EXPECTED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638800" y="34290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readable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486400" y="25908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maintainable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572000" y="4191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SELF DOCUMENTING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914400" y="5029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simple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0" y="1447800"/>
            <a:ext cx="2438400" cy="5334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Superlong</a:t>
            </a:r>
            <a:r>
              <a:rPr lang="en-US" sz="2000" b="1" dirty="0" smtClean="0">
                <a:solidFill>
                  <a:srgbClr val="FF0000"/>
                </a:solidFill>
              </a:rPr>
              <a:t> Methods</a:t>
            </a:r>
            <a:endParaRPr lang="en-US" sz="2000" dirty="0" smtClean="0">
              <a:solidFill>
                <a:srgbClr val="FFC000"/>
              </a:solidFill>
            </a:endParaRP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Bad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752600" y="3886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Flag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args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ernard MT Condensed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2362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itchFamily="34" charset="0"/>
              </a:rPr>
              <a:t>ad comments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495800" y="1600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Mixed Levels of Abstraction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762000" y="297180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Bad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func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names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638800" y="3429000"/>
            <a:ext cx="251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utput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486400" y="25908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Too many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114800" y="4800600"/>
            <a:ext cx="457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Unpronounceable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 Variables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457200" y="54864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Subtle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 name variations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Meaningful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small variations in names – s1, s2</a:t>
            </a:r>
          </a:p>
          <a:p>
            <a:pPr>
              <a:buNone/>
            </a:pPr>
            <a:r>
              <a:rPr lang="en-US" sz="2000" dirty="0" smtClean="0"/>
              <a:t>4. 	Meaningful Distinctions 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 smtClean="0"/>
              <a:t>(!</a:t>
            </a:r>
            <a:r>
              <a:rPr lang="en-US" sz="2000" dirty="0" err="1" smtClean="0"/>
              <a:t>fundsAvailable</a:t>
            </a:r>
            <a:r>
              <a:rPr lang="en-US" sz="2000" dirty="0" smtClean="0"/>
              <a:t> || </a:t>
            </a:r>
            <a:r>
              <a:rPr lang="en-US" sz="2000" dirty="0" err="1" smtClean="0"/>
              <a:t>availableFunds</a:t>
            </a:r>
            <a:r>
              <a:rPr lang="en-US" sz="2000" dirty="0" smtClean="0"/>
              <a:t> &lt; -0.004m)</a:t>
            </a:r>
          </a:p>
          <a:p>
            <a:pPr marL="457200" indent="-457200">
              <a:buNone/>
            </a:pPr>
            <a:r>
              <a:rPr lang="en-US" sz="2000" dirty="0" smtClean="0"/>
              <a:t>5. 	Pronounceable Names – (avoid abbreviations e.g. </a:t>
            </a:r>
            <a:r>
              <a:rPr lang="en-US" sz="2000" dirty="0" err="1" smtClean="0"/>
              <a:t>rptparam</a:t>
            </a:r>
            <a:r>
              <a:rPr lang="en-US" sz="2000" dirty="0" smtClean="0"/>
              <a:t>) </a:t>
            </a:r>
          </a:p>
          <a:p>
            <a:pPr marL="457200" indent="-457200">
              <a:buAutoNum type="arabicPeriod" startAt="6"/>
            </a:pPr>
            <a:r>
              <a:rPr lang="en-US" sz="2000" dirty="0" smtClean="0"/>
              <a:t>Searchable Names – MAX_DAYS instead of 999</a:t>
            </a:r>
          </a:p>
          <a:p>
            <a:pPr marL="457200" indent="-457200">
              <a:buAutoNum type="arabicPeriod" startAt="6"/>
            </a:pPr>
            <a:r>
              <a:rPr lang="en-US" sz="2000" dirty="0" smtClean="0"/>
              <a:t>Function Names are verbs</a:t>
            </a:r>
          </a:p>
          <a:p>
            <a:pPr marL="457200" indent="-457200">
              <a:buNone/>
            </a:pPr>
            <a:r>
              <a:rPr lang="en-US" sz="2000" dirty="0" smtClean="0"/>
              <a:t>9.	Data fields and Classes are nouns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9302</TotalTime>
  <Words>997</Words>
  <Application>Microsoft Office PowerPoint</Application>
  <PresentationFormat>On-screen Show (4:3)</PresentationFormat>
  <Paragraphs>298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Bernard MT Condensed</vt:lpstr>
      <vt:lpstr>Courier New</vt:lpstr>
      <vt:lpstr>Powerpoint template</vt:lpstr>
      <vt:lpstr>Austin Code Camp 2012</vt:lpstr>
      <vt:lpstr>Slide 2</vt:lpstr>
      <vt:lpstr>About Me</vt:lpstr>
      <vt:lpstr>Philosophy – Clean Code </vt:lpstr>
      <vt:lpstr>Philosophy </vt:lpstr>
      <vt:lpstr>Why is Clean Code Important</vt:lpstr>
      <vt:lpstr>Clean Code</vt:lpstr>
      <vt:lpstr>Bad Code</vt:lpstr>
      <vt:lpstr>Choosing Names</vt:lpstr>
      <vt:lpstr>Choosing Names</vt:lpstr>
      <vt:lpstr>Functions Rules</vt:lpstr>
      <vt:lpstr>Many Levels of Abstraction Example</vt:lpstr>
      <vt:lpstr>One Level of Abstraction Example</vt:lpstr>
      <vt:lpstr>Exercise Part 1 – Fix This Code</vt:lpstr>
      <vt:lpstr>Exercise Part 1 – Abstraction Level Fix</vt:lpstr>
      <vt:lpstr>Exercise Part 2 – Name Fix</vt:lpstr>
      <vt:lpstr>Exercise Part 3 – Second Cycle</vt:lpstr>
      <vt:lpstr>Comments</vt:lpstr>
      <vt:lpstr>Comments</vt:lpstr>
      <vt:lpstr>Acceptable Comments</vt:lpstr>
      <vt:lpstr>Unacceptable Comments</vt:lpstr>
      <vt:lpstr>For Further Reading </vt:lpstr>
      <vt:lpstr>Summary 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</cp:lastModifiedBy>
  <cp:revision>598</cp:revision>
  <dcterms:created xsi:type="dcterms:W3CDTF">2008-08-01T13:50:33Z</dcterms:created>
  <dcterms:modified xsi:type="dcterms:W3CDTF">2012-06-09T11:35:03Z</dcterms:modified>
</cp:coreProperties>
</file>