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4"/>
  </p:notesMasterIdLst>
  <p:handoutMasterIdLst>
    <p:handoutMasterId r:id="rId25"/>
  </p:handoutMasterIdLst>
  <p:sldIdLst>
    <p:sldId id="256" r:id="rId5"/>
    <p:sldId id="309" r:id="rId6"/>
    <p:sldId id="280" r:id="rId7"/>
    <p:sldId id="300" r:id="rId8"/>
    <p:sldId id="261" r:id="rId9"/>
    <p:sldId id="298" r:id="rId10"/>
    <p:sldId id="311" r:id="rId11"/>
    <p:sldId id="301" r:id="rId12"/>
    <p:sldId id="302" r:id="rId13"/>
    <p:sldId id="310" r:id="rId14"/>
    <p:sldId id="303" r:id="rId15"/>
    <p:sldId id="313" r:id="rId16"/>
    <p:sldId id="312" r:id="rId17"/>
    <p:sldId id="304" r:id="rId18"/>
    <p:sldId id="305" r:id="rId19"/>
    <p:sldId id="308" r:id="rId20"/>
    <p:sldId id="306" r:id="rId21"/>
    <p:sldId id="307" r:id="rId22"/>
    <p:sldId id="274" r:id="rId23"/>
  </p:sldIdLst>
  <p:sldSz cx="9144000" cy="6858000" type="screen4x3"/>
  <p:notesSz cx="7010400" cy="9296400"/>
  <p:embeddedFontLs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51C"/>
    <a:srgbClr val="67BE3C"/>
    <a:srgbClr val="E31937"/>
    <a:srgbClr val="0069AA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60"/>
  </p:normalViewPr>
  <p:slideViewPr>
    <p:cSldViewPr>
      <p:cViewPr>
        <p:scale>
          <a:sx n="75" d="100"/>
          <a:sy n="75" d="100"/>
        </p:scale>
        <p:origin x="-118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spc="60" dirty="0" err="1" smtClean="0">
                <a:solidFill>
                  <a:schemeClr val="bg1"/>
                </a:solidFill>
                <a:latin typeface="Calibri" pitchFamily="34" charset="0"/>
              </a:rPr>
              <a:t>OnClean</a:t>
            </a: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 Code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3581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Taming the spaghetti monster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CleanCodeBookCo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006" y="685800"/>
            <a:ext cx="156650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Exercises Part I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Create method with implementation</a:t>
            </a:r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Class Name:  </a:t>
            </a:r>
            <a:r>
              <a:rPr lang="en-US" sz="2000" dirty="0" smtClean="0"/>
              <a:t>you decide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Method Name: </a:t>
            </a:r>
            <a:r>
              <a:rPr lang="en-US" sz="2000" dirty="0" err="1" smtClean="0"/>
              <a:t>MeetsMinimumAgeRequirements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Return Value: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Parameters: </a:t>
            </a:r>
            <a:r>
              <a:rPr lang="en-US" sz="2000" dirty="0" smtClean="0"/>
              <a:t>Date of Birth,  Minimum Age, Today’s Date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AutoNum type="arabicPeriod" startAt="2"/>
            </a:pPr>
            <a:r>
              <a:rPr lang="en-US" sz="2000" dirty="0" smtClean="0"/>
              <a:t>Create a method that calls   and protected method </a:t>
            </a:r>
          </a:p>
          <a:p>
            <a:pPr marL="457200" indent="-457200">
              <a:buNone/>
            </a:pPr>
            <a:r>
              <a:rPr lang="en-US" sz="2000" dirty="0" smtClean="0"/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PlaceOrder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qty)</a:t>
            </a:r>
          </a:p>
          <a:p>
            <a:pPr marL="457200" indent="-457200">
              <a:buNone/>
            </a:pPr>
            <a:r>
              <a:rPr lang="en-US" sz="2000" dirty="0" smtClean="0"/>
              <a:t> 	</a:t>
            </a:r>
            <a:r>
              <a:rPr lang="en-US" sz="2000" b="1" dirty="0" smtClean="0"/>
              <a:t>Class Name (hint):  </a:t>
            </a:r>
            <a:r>
              <a:rPr lang="en-US" sz="2000" dirty="0" smtClean="0"/>
              <a:t>Order Service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Method Name: </a:t>
            </a:r>
            <a:r>
              <a:rPr lang="en-US" sz="2000" dirty="0" smtClean="0"/>
              <a:t>Replenish</a:t>
            </a:r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Return Value: </a:t>
            </a:r>
            <a:r>
              <a:rPr lang="en-US" sz="2000" dirty="0" smtClean="0"/>
              <a:t>void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Parameters: </a:t>
            </a:r>
            <a:r>
              <a:rPr lang="en-US" sz="2000" dirty="0" smtClean="0"/>
              <a:t>you decide</a:t>
            </a:r>
          </a:p>
          <a:p>
            <a:pPr marL="857250" lvl="1" indent="-457200">
              <a:buNone/>
            </a:pPr>
            <a:r>
              <a:rPr lang="en-US" sz="2000" dirty="0" smtClean="0"/>
              <a:t>  Hint: Ordering service must be determine how much to order based on existing quantity and optimum on hand </a:t>
            </a:r>
            <a:r>
              <a:rPr lang="en-US" sz="2000" dirty="0" err="1" smtClean="0"/>
              <a:t>quanities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Functions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one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level of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from the top down like a set of To paragraphs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Fix This Code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54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Scenario A:</a:t>
            </a:r>
            <a:r>
              <a:rPr lang="en-US" sz="2400" dirty="0" smtClean="0">
                <a:latin typeface="+mn-lt"/>
              </a:rPr>
              <a:t>  You have been tasked to find a bug in the code.  The users have identified that users cannot log in.  Whenever they try to login with a valid user name and password the system just stays on the login screen.   Whenever they enter an invalid user or password they get a message indicating that the login is not valid.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b="1" dirty="0" smtClean="0">
                <a:latin typeface="+mn-lt"/>
              </a:rPr>
              <a:t>Scenario B:  </a:t>
            </a:r>
            <a:r>
              <a:rPr lang="en-US" sz="2400" dirty="0" smtClean="0">
                <a:latin typeface="+mn-lt"/>
              </a:rPr>
              <a:t>The users have also complained that when logging in from the handheld, they don’t get a message in either case.  Instead the application throws a time out exception without allowing them to log in.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You discovered the function where the bug occurs and you discover that the function is shared by both logins.  </a:t>
            </a:r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Fix This Code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CheckLogin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null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if(_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passwdHashSvc.HashMatches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result = true;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          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result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else{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result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   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8. 	- Switch Statements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Reduce switch statements to single location by factory and polymorphism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Use polymorphic classes</a:t>
            </a:r>
          </a:p>
          <a:p>
            <a:pPr marL="457200" indent="-457200">
              <a:buNone/>
            </a:pPr>
            <a:r>
              <a:rPr lang="en-US" sz="2000" dirty="0" smtClean="0"/>
              <a:t>9.	Use Descriptive Names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Describe what the function is doing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Don’t be afraid to make it long</a:t>
            </a:r>
          </a:p>
          <a:p>
            <a:pPr marL="457200" indent="-457200">
              <a:buNone/>
            </a:pPr>
            <a:r>
              <a:rPr lang="en-US" sz="2000" dirty="0" smtClean="0"/>
              <a:t>10. 	Be consistent in your names </a:t>
            </a:r>
          </a:p>
          <a:p>
            <a:pPr marL="457200" indent="-457200">
              <a:buNone/>
            </a:pPr>
            <a:r>
              <a:rPr lang="en-US" sz="2000" dirty="0" smtClean="0"/>
              <a:t>11.	Function Arguments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Ideal number is zero (</a:t>
            </a:r>
            <a:r>
              <a:rPr lang="en-US" sz="2000" dirty="0" err="1" smtClean="0"/>
              <a:t>nidalic</a:t>
            </a:r>
            <a:r>
              <a:rPr lang="en-US" sz="200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One (monadic) – To transform is ok, but not as flag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Two (dyadic)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Three should be avoided where possible</a:t>
            </a:r>
          </a:p>
          <a:p>
            <a:pPr marL="457200" indent="-457200">
              <a:buNone/>
            </a:pPr>
            <a:r>
              <a:rPr lang="en-US" sz="2000" dirty="0" smtClean="0"/>
              <a:t>12.	Have no side effects</a:t>
            </a:r>
          </a:p>
          <a:p>
            <a:pPr marL="457200" indent="-457200">
              <a:buNone/>
            </a:pPr>
            <a:r>
              <a:rPr lang="en-US" sz="2000" dirty="0" smtClean="0"/>
              <a:t>13.	Return, Break, Continue do not have bad effect on small functions (Structured Programming)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Failure to express ourselves in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Lie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are hard to maintain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The real truth is in the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Don’t comment -  Clean your code instead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 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to see if order qualifies for a discount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= DISCOUNT_ITEM &amp;&amp;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Order.CustomerType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PREFERRED_CUSTOMER)</a:t>
            </a:r>
          </a:p>
          <a:p>
            <a:pPr marL="457200" indent="-45720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2. 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Order.QualifiesForDiscount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"D”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"L”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"K”)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//The function name is more expressive … using domain language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US" sz="1600" b="1" dirty="0" err="1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RecoverableItem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 searchable also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IsRecoverableItem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Acceptable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Legal Comments – Copyright, etc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Informative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Explanation of intent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Warning of consequences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TODO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Amplification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Self Documentation – </a:t>
            </a:r>
            <a:r>
              <a:rPr lang="en-US" sz="2000" dirty="0" err="1" smtClean="0"/>
              <a:t>Javadocs</a:t>
            </a:r>
            <a:endParaRPr lang="en-US" sz="2000" dirty="0" smtClean="0"/>
          </a:p>
          <a:p>
            <a:pPr marL="857250" lvl="1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Unacceptable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Mumbling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Redundant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Misleading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Mandated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Journal Comments – Not necessary with source control systems**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Noise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Position Markers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Closing Brace Comments – Shorter Functions Instead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Attributions by line – Use Source Control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Commented out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Too Much Information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US" sz="2000" dirty="0" smtClean="0"/>
              <a:t>hat is clean code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US" sz="2000" dirty="0" smtClean="0"/>
              <a:t>hy it’s important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US" sz="2000" dirty="0" smtClean="0"/>
              <a:t>hilosophy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2000" dirty="0" smtClean="0"/>
              <a:t>over a few topics on how to write cleaner code</a:t>
            </a:r>
          </a:p>
          <a:p>
            <a:pPr lvl="1" eaLnBrk="1" hangingPunct="1"/>
            <a:r>
              <a:rPr lang="en-US" sz="2000" dirty="0" smtClean="0"/>
              <a:t>Names</a:t>
            </a:r>
          </a:p>
          <a:p>
            <a:pPr lvl="1" eaLnBrk="1" hangingPunct="1"/>
            <a:r>
              <a:rPr lang="en-US" sz="2000" dirty="0" smtClean="0"/>
              <a:t>Functions</a:t>
            </a:r>
          </a:p>
          <a:p>
            <a:pPr lvl="1" eaLnBrk="1" hangingPunct="1"/>
            <a:r>
              <a:rPr lang="en-US" sz="2000" dirty="0" smtClean="0"/>
              <a:t>Comments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000" dirty="0" smtClean="0"/>
              <a:t>ead code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sz="2000" dirty="0" smtClean="0"/>
              <a:t>ave Fun – </a:t>
            </a:r>
            <a:r>
              <a:rPr lang="en-US" sz="2000" dirty="0" smtClean="0">
                <a:solidFill>
                  <a:srgbClr val="FF0000"/>
                </a:solidFill>
              </a:rPr>
              <a:t>there is no such thing as perfect code!!!!!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xercises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2000" dirty="0" smtClean="0"/>
              <a:t>estable and tested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legant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fficient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xpressive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xpected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000" dirty="0" smtClean="0"/>
              <a:t>eadable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sz="2000" dirty="0" smtClean="0"/>
              <a:t>inimal Dependencies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sz="2000" dirty="0" smtClean="0"/>
              <a:t>aintainable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2000" dirty="0" smtClean="0"/>
              <a:t>elf Documenting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2000" dirty="0" smtClean="0"/>
              <a:t>imple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Clean Code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Inappropriate Information (Regions)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Obsolete Comments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Redundant Comments</a:t>
            </a:r>
            <a:endParaRPr lang="en-US" sz="2000" dirty="0" smtClean="0">
              <a:cs typeface="Arial" pitchFamily="34" charset="0"/>
            </a:endParaRP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Poorly Written Comments</a:t>
            </a:r>
            <a:endParaRPr lang="en-US" sz="2000" dirty="0" smtClean="0">
              <a:cs typeface="Arial" pitchFamily="34" charset="0"/>
            </a:endParaRP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Commented out code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Too many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Output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Flag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Dead functions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Duplication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Incorrect Behavior and Boundaries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Code at wrong level of abstraction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Base classes depending on their derivatives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Too much information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….</a:t>
            </a:r>
            <a:endParaRPr lang="en-US" sz="2000" dirty="0" smtClean="0">
              <a:cs typeface="Arial" pitchFamily="34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Bad Code –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Why is Clean Code Important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133600"/>
            <a:ext cx="8686800" cy="304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Maintains fast 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 is costly to own a mess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Productivity decreases asymptotically eventually down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Boy Scout Rule: Leave the code better than you found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 the old saying goes:"Write your code as if the person that's going to maintain it is a psychotic serial killer who knows where you live.“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Happier Developers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Just like martial arts has many masters with different styles, so does Clean Code **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</a:t>
            </a:r>
          </a:p>
          <a:p>
            <a:pPr marL="457200" indent="-457200">
              <a:buNone/>
            </a:pPr>
            <a:r>
              <a:rPr lang="en-US" sz="2000" dirty="0" smtClean="0"/>
              <a:t>   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ip_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52600"/>
            <a:ext cx="1397129" cy="2062163"/>
          </a:xfrm>
          <a:prstGeom prst="rect">
            <a:avLst/>
          </a:prstGeom>
        </p:spPr>
      </p:pic>
      <p:pic>
        <p:nvPicPr>
          <p:cNvPr id="7" name="Picture 6" descr="Bruce-Lee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1300018" cy="1428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Jeet</a:t>
            </a:r>
            <a:r>
              <a:rPr lang="en-US" dirty="0" smtClean="0"/>
              <a:t> </a:t>
            </a:r>
            <a:r>
              <a:rPr lang="en-US" dirty="0" err="1" smtClean="0"/>
              <a:t>Kune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Wing Chun</a:t>
            </a:r>
            <a:endParaRPr lang="en-US" dirty="0"/>
          </a:p>
        </p:txBody>
      </p:sp>
      <p:pic>
        <p:nvPicPr>
          <p:cNvPr id="10" name="Picture 9" descr="jackie ch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92" y="1905000"/>
            <a:ext cx="1358658" cy="18100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52800" y="33528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Drunken Master?</a:t>
            </a:r>
            <a:endParaRPr lang="en-US" dirty="0"/>
          </a:p>
        </p:txBody>
      </p:sp>
      <p:pic>
        <p:nvPicPr>
          <p:cNvPr id="13" name="Picture 12" descr="SteveMcConne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495800"/>
            <a:ext cx="1219200" cy="1541419"/>
          </a:xfrm>
          <a:prstGeom prst="rect">
            <a:avLst/>
          </a:prstGeom>
        </p:spPr>
      </p:pic>
      <p:pic>
        <p:nvPicPr>
          <p:cNvPr id="14" name="Picture 13" descr="robert marti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267200"/>
            <a:ext cx="1371600" cy="1828800"/>
          </a:xfrm>
          <a:prstGeom prst="rect">
            <a:avLst/>
          </a:prstGeom>
        </p:spPr>
      </p:pic>
      <p:pic>
        <p:nvPicPr>
          <p:cNvPr id="15" name="Picture 14" descr="kent be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4495800"/>
            <a:ext cx="1109383" cy="1676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5000" y="5715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7200" y="5638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3200" y="5791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Principles and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Code is a living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Treat writing code as a craftsman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343400"/>
            <a:ext cx="22098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S.O.L.I.D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962400" y="4038600"/>
            <a:ext cx="2819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REFACTOR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5257800"/>
            <a:ext cx="1219200" cy="457200"/>
          </a:xfrm>
          <a:prstGeom prst="roundRect">
            <a:avLst/>
          </a:prstGeom>
          <a:solidFill>
            <a:srgbClr val="67BE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4876800"/>
            <a:ext cx="12954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DRY</a:t>
            </a:r>
            <a:endParaRPr lang="en-US" sz="2800" dirty="0"/>
          </a:p>
        </p:txBody>
      </p:sp>
      <p:sp>
        <p:nvSpPr>
          <p:cNvPr id="10" name="Parallelogram 9"/>
          <p:cNvSpPr/>
          <p:nvPr/>
        </p:nvSpPr>
        <p:spPr>
          <a:xfrm>
            <a:off x="3505200" y="5943600"/>
            <a:ext cx="2438400" cy="609600"/>
          </a:xfrm>
          <a:prstGeom prst="parallelogram">
            <a:avLst/>
          </a:prstGeom>
          <a:solidFill>
            <a:srgbClr val="F2B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 Scout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Meaningful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Disinformation – hp,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small variations in names – s1, s2</a:t>
            </a:r>
          </a:p>
          <a:p>
            <a:pPr>
              <a:buNone/>
            </a:pPr>
            <a:r>
              <a:rPr lang="en-US" sz="2000" dirty="0" smtClean="0"/>
              <a:t>4. 	Meaningful Distinctions 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 smtClean="0"/>
              <a:t>(!</a:t>
            </a:r>
            <a:r>
              <a:rPr lang="en-US" sz="2000" dirty="0" err="1" smtClean="0"/>
              <a:t>fundsAvailable</a:t>
            </a:r>
            <a:r>
              <a:rPr lang="en-US" sz="2000" dirty="0" smtClean="0"/>
              <a:t> || </a:t>
            </a:r>
            <a:r>
              <a:rPr lang="en-US" sz="2000" dirty="0" err="1" smtClean="0"/>
              <a:t>availableFunds</a:t>
            </a:r>
            <a:r>
              <a:rPr lang="en-US" sz="2000" dirty="0" smtClean="0"/>
              <a:t> &lt; -0.004m)</a:t>
            </a:r>
          </a:p>
          <a:p>
            <a:pPr marL="457200" indent="-457200">
              <a:buNone/>
            </a:pPr>
            <a:r>
              <a:rPr lang="en-US" sz="2000" dirty="0" smtClean="0"/>
              <a:t>5. 	Pronounceable Names - </a:t>
            </a:r>
            <a:r>
              <a:rPr lang="en-US" sz="2000" dirty="0" err="1" smtClean="0"/>
              <a:t>rptparam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6.	Searchable Names – MAX_DAYS instead of 999</a:t>
            </a:r>
          </a:p>
          <a:p>
            <a:pPr marL="457200" indent="-457200">
              <a:buNone/>
            </a:pPr>
            <a:r>
              <a:rPr lang="en-US" sz="2000" dirty="0" smtClean="0"/>
              <a:t>7. 	Avoid Encodings – e.g. Hungarian notation </a:t>
            </a:r>
            <a:r>
              <a:rPr lang="en-US" sz="2000" dirty="0" err="1" smtClean="0"/>
              <a:t>strName</a:t>
            </a:r>
            <a:r>
              <a:rPr lang="en-US" sz="2000" dirty="0" smtClean="0"/>
              <a:t>, </a:t>
            </a:r>
            <a:r>
              <a:rPr lang="en-US" sz="2000" dirty="0" err="1" smtClean="0"/>
              <a:t>strFName</a:t>
            </a:r>
            <a:r>
              <a:rPr lang="en-US" sz="2000" dirty="0" smtClean="0"/>
              <a:t>, Compiler</a:t>
            </a:r>
          </a:p>
          <a:p>
            <a:pPr marL="457200" indent="-457200">
              <a:buNone/>
            </a:pPr>
            <a:r>
              <a:rPr lang="en-US" sz="2000" dirty="0" smtClean="0"/>
              <a:t>8.	Function Names are verbs</a:t>
            </a:r>
          </a:p>
          <a:p>
            <a:pPr marL="457200" indent="-457200">
              <a:buNone/>
            </a:pPr>
            <a:r>
              <a:rPr lang="en-US" sz="2000" dirty="0" smtClean="0"/>
              <a:t>9.	Data fields are nouns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Interfaces and implementations – </a:t>
            </a:r>
            <a:r>
              <a:rPr lang="en-US" sz="2000" dirty="0" err="1" smtClean="0"/>
              <a:t>IShapeFactory</a:t>
            </a:r>
            <a:r>
              <a:rPr lang="en-US" sz="2000" dirty="0" smtClean="0"/>
              <a:t>, </a:t>
            </a:r>
            <a:r>
              <a:rPr lang="en-US" sz="2000" dirty="0" err="1" smtClean="0"/>
              <a:t>ShapeFactory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mental mapping – </a:t>
            </a:r>
            <a:r>
              <a:rPr lang="en-US" sz="2000" dirty="0" err="1" smtClean="0"/>
              <a:t>i</a:t>
            </a:r>
            <a:r>
              <a:rPr lang="en-US" sz="2000" dirty="0" smtClean="0"/>
              <a:t>, a, b,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names should have noun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Functions should have verb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overloaded constructors use static factory methods instead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Don’t be cute – e.g. </a:t>
            </a:r>
            <a:r>
              <a:rPr lang="en-US" sz="2000" dirty="0" err="1" smtClean="0"/>
              <a:t>EatMyShorts</a:t>
            </a:r>
            <a:r>
              <a:rPr lang="en-US" sz="2000" dirty="0" smtClean="0"/>
              <a:t> instead of Abort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word per concept – get, fetch, retrieve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solution domain names – </a:t>
            </a:r>
            <a:r>
              <a:rPr lang="en-US" sz="2000" dirty="0" err="1" smtClean="0"/>
              <a:t>JobsQueue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problem domain names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gratuitous content – Gas Station Deluxe </a:t>
            </a:r>
            <a:r>
              <a:rPr lang="en-US" sz="2000" dirty="0" err="1" smtClean="0"/>
              <a:t>gsdAccount</a:t>
            </a:r>
            <a:r>
              <a:rPr lang="en-US" sz="2000" dirty="0" smtClean="0"/>
              <a:t>, </a:t>
            </a:r>
            <a:r>
              <a:rPr lang="en-US" sz="2000" dirty="0" err="1" smtClean="0"/>
              <a:t>gsdName</a:t>
            </a:r>
            <a:r>
              <a:rPr lang="en-US" sz="2000" dirty="0" smtClean="0"/>
              <a:t>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Method names should describe everything they do in their name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Hint: If your method name is funky than probably your implementation is as well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6828</TotalTime>
  <Words>779</Words>
  <Application>Microsoft Office PowerPoint</Application>
  <PresentationFormat>On-screen Show (4:3)</PresentationFormat>
  <Paragraphs>261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Powerpoint template</vt:lpstr>
      <vt:lpstr>Slide 1</vt:lpstr>
      <vt:lpstr>Agenda</vt:lpstr>
      <vt:lpstr>Clean Code What is it?</vt:lpstr>
      <vt:lpstr>Bad Code – What is it?</vt:lpstr>
      <vt:lpstr>Why is Clean Code Important</vt:lpstr>
      <vt:lpstr>Philosophy </vt:lpstr>
      <vt:lpstr>Philosophy </vt:lpstr>
      <vt:lpstr>Choosing Names</vt:lpstr>
      <vt:lpstr>Choosing Names</vt:lpstr>
      <vt:lpstr>Exercises Part I</vt:lpstr>
      <vt:lpstr>Functions Rules</vt:lpstr>
      <vt:lpstr>Exercise Part 2 – Fix This Code</vt:lpstr>
      <vt:lpstr>Exercise Part 2 – Fix This Code</vt:lpstr>
      <vt:lpstr>Function Rules</vt:lpstr>
      <vt:lpstr>Comments</vt:lpstr>
      <vt:lpstr>Comments</vt:lpstr>
      <vt:lpstr>Acceptable Comments</vt:lpstr>
      <vt:lpstr>Unacceptable Comments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</cp:lastModifiedBy>
  <cp:revision>393</cp:revision>
  <dcterms:created xsi:type="dcterms:W3CDTF">2008-08-01T13:50:33Z</dcterms:created>
  <dcterms:modified xsi:type="dcterms:W3CDTF">2011-09-13T06:08:52Z</dcterms:modified>
</cp:coreProperties>
</file>