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slideLayouts/slideLayout13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9" r:id="rId11"/>
    <p:sldId id="270" r:id="rId12"/>
    <p:sldId id="264" r:id="rId13"/>
    <p:sldId id="265" r:id="rId14"/>
    <p:sldId id="271" r:id="rId15"/>
    <p:sldId id="272" r:id="rId16"/>
    <p:sldId id="273" r:id="rId17"/>
    <p:sldId id="266" r:id="rId18"/>
    <p:sldId id="274" r:id="rId19"/>
    <p:sldId id="267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14" Type="http://schemas.openxmlformats.org/officeDocument/2006/relationships/slide" Target="slides/slide13.xml"/><Relationship Id="rId23" Type="http://schemas.openxmlformats.org/officeDocument/2006/relationships/presProps" Target="presProps.xml"/><Relationship Id="rId4" Type="http://schemas.openxmlformats.org/officeDocument/2006/relationships/slide" Target="slides/slide3.xml"/><Relationship Id="rId26" Type="http://schemas.openxmlformats.org/officeDocument/2006/relationships/tableStyles" Target="tableStyle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printerSettings" Target="printerSettings/printerSettings1.bin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388" y="739588"/>
            <a:ext cx="8513762" cy="2729753"/>
          </a:xfrm>
        </p:spPr>
        <p:txBody>
          <a:bodyPr>
            <a:noAutofit/>
          </a:bodyPr>
          <a:lstStyle>
            <a:lvl1pPr algn="l">
              <a:lnSpc>
                <a:spcPts val="10800"/>
              </a:lnSpc>
              <a:defRPr sz="10000" b="1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388" y="3505200"/>
            <a:ext cx="4683050" cy="1344706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4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75294"/>
            <a:ext cx="1600200" cy="365125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fld id="{51311857-C435-284E-AE59-863734767551}" type="datetimeFigureOut">
              <a:rPr lang="en-US" smtClean="0"/>
              <a:pPr/>
              <a:t>5/8/10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275294"/>
            <a:ext cx="5638800" cy="365125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275294"/>
            <a:ext cx="6096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D0E412B5-CCA7-484F-B932-046E8E639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3" y="1227427"/>
            <a:ext cx="3657600" cy="566738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94096">
            <a:off x="4845353" y="975801"/>
            <a:ext cx="3496570" cy="4747249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3" y="1799793"/>
            <a:ext cx="3657600" cy="399140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857-C435-284E-AE59-863734767551}" type="datetimeFigureOut">
              <a:rPr lang="en-US" smtClean="0"/>
              <a:pPr/>
              <a:t>5/8/10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12B5-CCA7-484F-B932-046E8E639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857-C435-284E-AE59-863734767551}" type="datetimeFigureOut">
              <a:rPr lang="en-US" smtClean="0"/>
              <a:pPr/>
              <a:t>5/8/10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12B5-CCA7-484F-B932-046E8E6397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19004">
            <a:off x="2075968" y="741009"/>
            <a:ext cx="4914362" cy="3240064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 rot="21346724">
            <a:off x="436037" y="494284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857-C435-284E-AE59-863734767551}" type="datetimeFigureOut">
              <a:rPr lang="en-US" smtClean="0"/>
              <a:pPr/>
              <a:t>5/8/10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12B5-CCA7-484F-B932-046E8E6397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152337">
            <a:off x="4118577" y="735553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857-C435-284E-AE59-863734767551}" type="datetimeFigureOut">
              <a:rPr lang="en-US" smtClean="0"/>
              <a:pPr/>
              <a:t>5/8/10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12B5-CCA7-484F-B932-046E8E639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685801"/>
            <a:ext cx="757518" cy="5440680"/>
          </a:xfrm>
        </p:spPr>
        <p:txBody>
          <a:bodyPr vert="eaVert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685801"/>
            <a:ext cx="6561137" cy="5440680"/>
          </a:xfr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857-C435-284E-AE59-863734767551}" type="datetimeFigureOut">
              <a:rPr lang="en-US" smtClean="0"/>
              <a:pPr/>
              <a:t>5/8/10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12B5-CCA7-484F-B932-046E8E639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22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857-C435-284E-AE59-863734767551}" type="datetimeFigureOut">
              <a:rPr lang="en-US" smtClean="0"/>
              <a:pPr/>
              <a:t>5/8/10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12B5-CCA7-484F-B932-046E8E639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8355714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4428426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 rot="21263043">
            <a:off x="5231118" y="261015"/>
            <a:ext cx="3433660" cy="4204035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012" y="2057400"/>
            <a:ext cx="3863788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6" y="2057400"/>
            <a:ext cx="3867912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857-C435-284E-AE59-863734767551}" type="datetimeFigureOut">
              <a:rPr lang="en-US" smtClean="0"/>
              <a:pPr/>
              <a:t>5/8/10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12B5-CCA7-484F-B932-046E8E639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545" y="1546412"/>
            <a:ext cx="3867912" cy="464950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313" y="1545018"/>
            <a:ext cx="3867912" cy="466344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313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857-C435-284E-AE59-863734767551}" type="datetimeFigureOut">
              <a:rPr lang="en-US" smtClean="0"/>
              <a:pPr/>
              <a:t>5/8/10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12B5-CCA7-484F-B932-046E8E6397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857-C435-284E-AE59-863734767551}" type="datetimeFigureOut">
              <a:rPr lang="en-US" smtClean="0"/>
              <a:pPr/>
              <a:t>5/8/10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12B5-CCA7-484F-B932-046E8E639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857-C435-284E-AE59-863734767551}" type="datetimeFigureOut">
              <a:rPr lang="en-US" smtClean="0"/>
              <a:pPr/>
              <a:t>5/8/10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12B5-CCA7-484F-B932-046E8E639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1720103"/>
            <a:ext cx="3657600" cy="116205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650" y="658906"/>
            <a:ext cx="3819338" cy="546725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5" y="2877671"/>
            <a:ext cx="3657600" cy="233978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1857-C435-284E-AE59-863734767551}" type="datetimeFigureOut">
              <a:rPr lang="en-US" smtClean="0"/>
              <a:pPr/>
              <a:t>5/8/10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412B5-CCA7-484F-B932-046E8E639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358" y="2044700"/>
            <a:ext cx="7167284" cy="408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7529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1311857-C435-284E-AE59-863734767551}" type="datetimeFigureOut">
              <a:rPr lang="en-US" smtClean="0"/>
              <a:pPr/>
              <a:t>5/8/10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318" y="6275294"/>
            <a:ext cx="5643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27529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D0E412B5-CCA7-484F-B932-046E8E639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Picasso’s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6388" y="3505200"/>
            <a:ext cx="7081608" cy="2953944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A framing shop inventory tracking program created in partial fulfillment of CIS 545, Extensible Markup Language</a:t>
            </a:r>
          </a:p>
          <a:p>
            <a:endParaRPr lang="en-US" dirty="0" smtClean="0"/>
          </a:p>
          <a:p>
            <a:r>
              <a:rPr lang="en-US" dirty="0" smtClean="0"/>
              <a:t>Group Members:</a:t>
            </a:r>
          </a:p>
          <a:p>
            <a:r>
              <a:rPr lang="en-US" dirty="0" smtClean="0"/>
              <a:t>Manfred Ayers</a:t>
            </a:r>
          </a:p>
          <a:p>
            <a:r>
              <a:rPr lang="en-US" dirty="0" smtClean="0"/>
              <a:t>Letitia Murdoch</a:t>
            </a:r>
          </a:p>
          <a:p>
            <a:r>
              <a:rPr lang="en-US" dirty="0" smtClean="0"/>
              <a:t>Mark Thompson</a:t>
            </a:r>
          </a:p>
          <a:p>
            <a:r>
              <a:rPr lang="en-US" dirty="0" smtClean="0"/>
              <a:t>Fernando Zamora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Elements with Attributes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Catalog Item </a:t>
            </a:r>
          </a:p>
          <a:p>
            <a:pPr lvl="1"/>
            <a:r>
              <a:rPr lang="en-US" dirty="0" smtClean="0"/>
              <a:t>Id </a:t>
            </a:r>
          </a:p>
          <a:p>
            <a:pPr lvl="1"/>
            <a:r>
              <a:rPr lang="en-US" dirty="0" smtClean="0"/>
              <a:t>Vendor Id </a:t>
            </a:r>
          </a:p>
          <a:p>
            <a:pPr lvl="1"/>
            <a:r>
              <a:rPr lang="en-US" dirty="0" smtClean="0"/>
              <a:t>Unit Cost </a:t>
            </a:r>
          </a:p>
          <a:p>
            <a:pPr lvl="1"/>
            <a:r>
              <a:rPr lang="en-US" dirty="0" smtClean="0"/>
              <a:t>Category </a:t>
            </a:r>
          </a:p>
          <a:p>
            <a:pPr lvl="2"/>
            <a:r>
              <a:rPr lang="en-US" dirty="0" smtClean="0"/>
              <a:t>Single Item </a:t>
            </a:r>
          </a:p>
          <a:p>
            <a:pPr lvl="2"/>
            <a:r>
              <a:rPr lang="en-US" dirty="0" smtClean="0"/>
              <a:t>Boxed Item</a:t>
            </a:r>
          </a:p>
          <a:p>
            <a:pPr lvl="3"/>
            <a:r>
              <a:rPr lang="en-US" dirty="0" smtClean="0"/>
              <a:t>Quantity in Box </a:t>
            </a:r>
            <a:endParaRPr lang="en-US" sz="1600" dirty="0" smtClean="0"/>
          </a:p>
          <a:p>
            <a:pPr lvl="3"/>
            <a:r>
              <a:rPr lang="en-US" dirty="0" smtClean="0"/>
              <a:t>Box Cost </a:t>
            </a:r>
            <a:endParaRPr lang="en-US" sz="1600" dirty="0" smtClean="0"/>
          </a:p>
          <a:p>
            <a:pPr lvl="2"/>
            <a:r>
              <a:rPr lang="en-US" dirty="0" smtClean="0"/>
              <a:t>Volume Item </a:t>
            </a:r>
            <a:endParaRPr lang="en-US" sz="1600" dirty="0" smtClean="0"/>
          </a:p>
          <a:p>
            <a:pPr lvl="3"/>
            <a:r>
              <a:rPr lang="en-US" dirty="0" smtClean="0"/>
              <a:t>Unit of Measure </a:t>
            </a:r>
            <a:endParaRPr lang="en-US" sz="1600" dirty="0" smtClean="0"/>
          </a:p>
          <a:p>
            <a:pPr lvl="3"/>
            <a:r>
              <a:rPr lang="en-US" dirty="0" smtClean="0"/>
              <a:t>Minimum Quantity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Catalog Item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Catalog Item Id </a:t>
            </a:r>
          </a:p>
          <a:p>
            <a:pPr lvl="1"/>
            <a:r>
              <a:rPr lang="en-US" dirty="0" smtClean="0"/>
              <a:t>Comments </a:t>
            </a:r>
          </a:p>
          <a:p>
            <a:pPr lvl="1"/>
            <a:r>
              <a:rPr lang="en-US" dirty="0" smtClean="0"/>
              <a:t>Inventory Location </a:t>
            </a:r>
          </a:p>
          <a:p>
            <a:pPr lvl="2"/>
            <a:r>
              <a:rPr lang="en-US" dirty="0" smtClean="0"/>
              <a:t>Name </a:t>
            </a:r>
          </a:p>
          <a:p>
            <a:pPr lvl="2"/>
            <a:r>
              <a:rPr lang="en-US" dirty="0" smtClean="0"/>
              <a:t>Description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XSD Schema explained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Catalog screen</a:t>
            </a:r>
            <a:endParaRPr lang="en-US" dirty="0"/>
          </a:p>
        </p:txBody>
      </p:sp>
      <p:pic>
        <p:nvPicPr>
          <p:cNvPr id="4" name="Content Placeholder 3" descr="catalogscreen.png"/>
          <p:cNvPicPr>
            <a:picLocks noGrp="1"/>
          </p:cNvPicPr>
          <p:nvPr>
            <p:ph idx="1"/>
          </p:nvPr>
        </p:nvPicPr>
        <p:blipFill>
          <a:blip r:embed="rId2" cstate="print"/>
          <a:srcRect l="-20284" r="-20284"/>
          <a:stretch>
            <a:fillRect/>
          </a:stretch>
        </p:blipFill>
        <p:spPr bwMode="auto">
          <a:xfrm>
            <a:off x="349665" y="1371600"/>
            <a:ext cx="8000137" cy="49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System</a:t>
            </a:r>
            <a:endParaRPr lang="en-US" dirty="0"/>
          </a:p>
        </p:txBody>
      </p:sp>
      <p:pic>
        <p:nvPicPr>
          <p:cNvPr id="4" name="Content Placeholder 3" descr="inventoryscreen.png"/>
          <p:cNvPicPr>
            <a:picLocks noGrp="1"/>
          </p:cNvPicPr>
          <p:nvPr>
            <p:ph idx="1"/>
          </p:nvPr>
        </p:nvPicPr>
        <p:blipFill>
          <a:blip r:embed="rId2" cstate="print"/>
          <a:srcRect l="-20147" r="-20147"/>
          <a:stretch>
            <a:fillRect/>
          </a:stretch>
        </p:blipFill>
        <p:spPr bwMode="auto">
          <a:xfrm>
            <a:off x="612775" y="1371600"/>
            <a:ext cx="7883509" cy="502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fully supports the data validation required by the </a:t>
            </a:r>
            <a:r>
              <a:rPr lang="en-US" dirty="0" err="1" smtClean="0"/>
              <a:t>products.xsd</a:t>
            </a:r>
            <a:r>
              <a:rPr lang="en-US" dirty="0" smtClean="0"/>
              <a:t> schema </a:t>
            </a:r>
          </a:p>
          <a:p>
            <a:r>
              <a:rPr lang="en-US" dirty="0" smtClean="0"/>
              <a:t>written in C# using the 3.5 .Net framework </a:t>
            </a:r>
          </a:p>
          <a:p>
            <a:r>
              <a:rPr lang="en-US" dirty="0" smtClean="0"/>
              <a:t>includes the following tiers: </a:t>
            </a:r>
          </a:p>
          <a:p>
            <a:pPr lvl="1"/>
            <a:r>
              <a:rPr lang="en-US" dirty="0" smtClean="0"/>
              <a:t>Database – In the form of an XML data file </a:t>
            </a:r>
          </a:p>
          <a:p>
            <a:pPr lvl="1"/>
            <a:r>
              <a:rPr lang="en-US" dirty="0" smtClean="0"/>
              <a:t>Data Access Layer – The mechanism to read the file was file IO </a:t>
            </a:r>
          </a:p>
          <a:p>
            <a:pPr lvl="1"/>
            <a:r>
              <a:rPr lang="en-US" dirty="0" smtClean="0"/>
              <a:t>The Model was in the form of Plain Old C-Sharp Objects (</a:t>
            </a:r>
            <a:r>
              <a:rPr lang="en-US" dirty="0" err="1" smtClean="0"/>
              <a:t>POCOs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The UI Layer was in the form of a windows form with three tabs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Entry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the creation of a new inventory database.</a:t>
            </a:r>
          </a:p>
          <a:p>
            <a:r>
              <a:rPr lang="en-US" dirty="0" smtClean="0"/>
              <a:t>allows all basic Create, Read, Update and Delete (CRUD) operation </a:t>
            </a:r>
          </a:p>
          <a:p>
            <a:r>
              <a:rPr lang="en-US" dirty="0" smtClean="0"/>
              <a:t>Sample Output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XML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Ability to Display the vendor, unit price, and description </a:t>
            </a:r>
          </a:p>
          <a:p>
            <a:pPr lvl="1"/>
            <a:r>
              <a:rPr lang="en-US" dirty="0" smtClean="0"/>
              <a:t>Alternating colors for rows </a:t>
            </a:r>
          </a:p>
          <a:p>
            <a:r>
              <a:rPr lang="en-US" dirty="0" smtClean="0"/>
              <a:t>the catalog items are dispersed across three different paths of the XML tree: </a:t>
            </a:r>
          </a:p>
          <a:p>
            <a:pPr lvl="1"/>
            <a:r>
              <a:rPr lang="en-US" dirty="0" err="1" smtClean="0"/>
              <a:t>ProductGraph/Catalog/CatalogItems/CatalogItem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ProductGraph/Catalog/BoxedItems/BoxedItem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ProductGraph/Catalog/VolumeItems/VolumeItem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375781"/>
            <a:ext cx="7918450" cy="995819"/>
          </a:xfrm>
        </p:spPr>
        <p:txBody>
          <a:bodyPr>
            <a:noAutofit/>
          </a:bodyPr>
          <a:lstStyle/>
          <a:p>
            <a:r>
              <a:rPr lang="en-US" sz="3500" dirty="0" smtClean="0"/>
              <a:t>Sample HTML Report after transformation </a:t>
            </a:r>
            <a:endParaRPr lang="en-US" sz="3500" dirty="0"/>
          </a:p>
        </p:txBody>
      </p:sp>
      <p:pic>
        <p:nvPicPr>
          <p:cNvPr id="4" name="Content Placeholder 3" descr="htmlscreenshot.png"/>
          <p:cNvPicPr>
            <a:picLocks noGrp="1"/>
          </p:cNvPicPr>
          <p:nvPr>
            <p:ph idx="1"/>
          </p:nvPr>
        </p:nvPicPr>
        <p:blipFill>
          <a:blip r:embed="rId2" cstate="print"/>
          <a:srcRect l="-13667" r="-13667"/>
          <a:stretch>
            <a:fillRect/>
          </a:stretch>
        </p:blipFill>
        <p:spPr bwMode="auto">
          <a:xfrm>
            <a:off x="612775" y="1645661"/>
            <a:ext cx="7715045" cy="482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XLS necessary to transform the XML,</a:t>
            </a:r>
          </a:p>
          <a:p>
            <a:r>
              <a:rPr lang="en-US" dirty="0" smtClean="0"/>
              <a:t>Cascading Style Sheet configuration to properly format the HTML content. </a:t>
            </a:r>
          </a:p>
          <a:p>
            <a:r>
              <a:rPr lang="en-US" dirty="0" smtClean="0"/>
              <a:t>CSS code enabled us to perform the following feats. </a:t>
            </a:r>
          </a:p>
          <a:p>
            <a:pPr lvl="1"/>
            <a:r>
              <a:rPr lang="en-US" dirty="0" smtClean="0"/>
              <a:t>Format the Title Appropriately in upper case </a:t>
            </a:r>
          </a:p>
          <a:p>
            <a:pPr lvl="1"/>
            <a:r>
              <a:rPr lang="en-US" dirty="0" smtClean="0"/>
              <a:t>Format all Level 1 Headers </a:t>
            </a:r>
          </a:p>
          <a:p>
            <a:pPr lvl="1"/>
            <a:r>
              <a:rPr lang="en-US" dirty="0" smtClean="0"/>
              <a:t>Format all Level 2 Headers </a:t>
            </a:r>
          </a:p>
          <a:p>
            <a:pPr lvl="1"/>
            <a:r>
              <a:rPr lang="en-US" dirty="0" smtClean="0"/>
              <a:t>Format our figures to a uniform size </a:t>
            </a:r>
          </a:p>
          <a:p>
            <a:pPr lvl="1"/>
            <a:r>
              <a:rPr lang="en-US" dirty="0" smtClean="0"/>
              <a:t>Provide the proper spacing between sections </a:t>
            </a:r>
          </a:p>
          <a:p>
            <a:pPr lvl="1"/>
            <a:r>
              <a:rPr lang="en-US" dirty="0" smtClean="0"/>
              <a:t>Properly size the paragraphs </a:t>
            </a:r>
          </a:p>
          <a:p>
            <a:pPr lvl="1"/>
            <a:r>
              <a:rPr lang="en-US" dirty="0" smtClean="0"/>
              <a:t>Properly indent the bulleted lists base on level </a:t>
            </a:r>
          </a:p>
          <a:p>
            <a:pPr lvl="1"/>
            <a:r>
              <a:rPr lang="en-US" dirty="0" smtClean="0"/>
              <a:t>Properly format the bibliography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Chicago Manual of Style Paper Schema</a:t>
            </a:r>
            <a:endParaRPr lang="en-US" dirty="0"/>
          </a:p>
        </p:txBody>
      </p:sp>
      <p:pic>
        <p:nvPicPr>
          <p:cNvPr id="4" name="Content Placeholder 3" descr="ChicagoStylePaperSchema.png"/>
          <p:cNvPicPr>
            <a:picLocks noGrp="1"/>
          </p:cNvPicPr>
          <p:nvPr>
            <p:ph idx="1"/>
          </p:nvPr>
        </p:nvPicPr>
        <p:blipFill>
          <a:blip r:embed="rId2" cstate="print"/>
          <a:srcRect t="-4119" b="-4119"/>
          <a:stretch>
            <a:fillRect/>
          </a:stretch>
        </p:blipFill>
        <p:spPr bwMode="auto">
          <a:xfrm>
            <a:off x="819894" y="1632704"/>
            <a:ext cx="7542867" cy="482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family-owned framing business</a:t>
            </a:r>
          </a:p>
          <a:p>
            <a:r>
              <a:rPr lang="en-US" dirty="0" smtClean="0"/>
              <a:t>Provides custom framing needs for the Temple, Killeen and surrounding areas.</a:t>
            </a:r>
          </a:p>
          <a:p>
            <a:r>
              <a:rPr lang="en-US" dirty="0" smtClean="0"/>
              <a:t>Picasso’s attempts to cut every mat, molding, and sheet of glass to the exact requirements the customer desires. </a:t>
            </a:r>
          </a:p>
          <a:p>
            <a:r>
              <a:rPr lang="en-US" dirty="0" smtClean="0"/>
              <a:t>prepared to stock the most common supplies and custom ordered supplies 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your attention!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Description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turnaround span of five days from order to delivery </a:t>
            </a:r>
          </a:p>
          <a:p>
            <a:r>
              <a:rPr lang="en-US" dirty="0" smtClean="0"/>
              <a:t>Special turnaround time can be as much as two weeks longer than normal </a:t>
            </a:r>
          </a:p>
          <a:p>
            <a:r>
              <a:rPr lang="en-US" dirty="0" smtClean="0"/>
              <a:t>Picasso’s must take all costs incurred into account in order to price the items adequately </a:t>
            </a:r>
          </a:p>
          <a:p>
            <a:r>
              <a:rPr lang="en-US" dirty="0" smtClean="0"/>
              <a:t>cost of these supply items is a significant consideration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Framing Equipment and Supplies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 smtClean="0"/>
              <a:t>3 Mat Cutters - Fletcher </a:t>
            </a:r>
          </a:p>
          <a:p>
            <a:pPr lvl="0"/>
            <a:r>
              <a:rPr lang="en-US" dirty="0" smtClean="0"/>
              <a:t>1 Molding Chopper </a:t>
            </a:r>
          </a:p>
          <a:p>
            <a:pPr lvl="0"/>
            <a:r>
              <a:rPr lang="en-US" dirty="0" smtClean="0"/>
              <a:t>1 molding Miter Saw </a:t>
            </a:r>
          </a:p>
          <a:p>
            <a:pPr lvl="0"/>
            <a:r>
              <a:rPr lang="en-US" dirty="0" smtClean="0"/>
              <a:t>1 Computerized Matt Cutting Machine – Wizard Model 8000 </a:t>
            </a:r>
          </a:p>
          <a:p>
            <a:pPr lvl="0"/>
            <a:r>
              <a:rPr lang="en-US" dirty="0" smtClean="0"/>
              <a:t>1 Oval Mat/Glass Cutter </a:t>
            </a:r>
          </a:p>
          <a:p>
            <a:pPr lvl="0"/>
            <a:r>
              <a:rPr lang="en-US" dirty="0" smtClean="0"/>
              <a:t>1 Regular Glass Cutter </a:t>
            </a:r>
          </a:p>
          <a:p>
            <a:pPr lvl="0"/>
            <a:r>
              <a:rPr lang="en-US" dirty="0" smtClean="0"/>
              <a:t>Dry Mount Press </a:t>
            </a:r>
          </a:p>
          <a:p>
            <a:pPr lvl="0"/>
            <a:r>
              <a:rPr lang="en-US" dirty="0" smtClean="0"/>
              <a:t>2 Miter Vice </a:t>
            </a:r>
          </a:p>
          <a:p>
            <a:pPr lvl="0"/>
            <a:r>
              <a:rPr lang="en-US" dirty="0" smtClean="0"/>
              <a:t>Other hand tools such as tape guns, multi-point drivers, wire cutters, screw drivers, utility knives, pencils, etc,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Framing Equipment and Supplies Continued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Mats varied by different colors and types </a:t>
            </a:r>
          </a:p>
          <a:p>
            <a:pPr lvl="0"/>
            <a:r>
              <a:rPr lang="en-US" dirty="0" smtClean="0"/>
              <a:t>molding – This is the actual pieces used for the frame </a:t>
            </a:r>
          </a:p>
          <a:p>
            <a:pPr lvl="0"/>
            <a:r>
              <a:rPr lang="en-US" dirty="0" smtClean="0"/>
              <a:t>Glass – There are several types and sizes </a:t>
            </a:r>
          </a:p>
          <a:p>
            <a:pPr lvl="0"/>
            <a:r>
              <a:rPr lang="en-US" dirty="0" smtClean="0"/>
              <a:t>Foam Core Backing </a:t>
            </a:r>
          </a:p>
          <a:p>
            <a:pPr lvl="0"/>
            <a:r>
              <a:rPr lang="en-US" dirty="0" smtClean="0"/>
              <a:t>Glue </a:t>
            </a:r>
          </a:p>
          <a:p>
            <a:pPr lvl="0"/>
            <a:r>
              <a:rPr lang="en-US" dirty="0" smtClean="0"/>
              <a:t>Glass Cleaner </a:t>
            </a:r>
          </a:p>
          <a:p>
            <a:pPr lvl="0"/>
            <a:r>
              <a:rPr lang="en-US" dirty="0" smtClean="0"/>
              <a:t>Hanging Wire and Screws </a:t>
            </a:r>
          </a:p>
          <a:p>
            <a:pPr lvl="0"/>
            <a:r>
              <a:rPr lang="en-US" dirty="0" smtClean="0"/>
              <a:t>Pencils </a:t>
            </a:r>
          </a:p>
          <a:p>
            <a:pPr lvl="0"/>
            <a:r>
              <a:rPr lang="en-US" dirty="0" smtClean="0"/>
              <a:t>Other miscellaneous items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Inventory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artifacts within the system are:</a:t>
            </a:r>
          </a:p>
          <a:p>
            <a:r>
              <a:rPr lang="en-US" dirty="0" smtClean="0"/>
              <a:t> the </a:t>
            </a:r>
            <a:r>
              <a:rPr lang="en-US" dirty="0" err="1" smtClean="0"/>
              <a:t>picassosinventory.xsd</a:t>
            </a:r>
            <a:endParaRPr lang="en-US" dirty="0" smtClean="0"/>
          </a:p>
          <a:p>
            <a:r>
              <a:rPr lang="en-US" dirty="0" smtClean="0"/>
              <a:t>XML data </a:t>
            </a:r>
          </a:p>
          <a:p>
            <a:r>
              <a:rPr lang="en-US" dirty="0" err="1" smtClean="0"/>
              <a:t>picassoinventory.xsl</a:t>
            </a:r>
            <a:r>
              <a:rPr lang="en-US" dirty="0" smtClean="0"/>
              <a:t> </a:t>
            </a:r>
            <a:r>
              <a:rPr lang="en-US" dirty="0" err="1" smtClean="0"/>
              <a:t>stylesheet</a:t>
            </a:r>
            <a:r>
              <a:rPr lang="en-US" dirty="0" smtClean="0"/>
              <a:t> to enable viewing of the system through a browser</a:t>
            </a:r>
          </a:p>
          <a:p>
            <a:r>
              <a:rPr lang="en-US" b="1" dirty="0" smtClean="0"/>
              <a:t>Picasso Inventory System</a:t>
            </a:r>
            <a:r>
              <a:rPr lang="en-US" dirty="0" smtClean="0"/>
              <a:t> which enables the </a:t>
            </a:r>
            <a:r>
              <a:rPr lang="en-US" b="1" dirty="0" smtClean="0"/>
              <a:t>CRUD</a:t>
            </a:r>
            <a:r>
              <a:rPr lang="en-US" dirty="0" smtClean="0"/>
              <a:t> (Create, Update, Read, Delete)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Schema</a:t>
            </a:r>
            <a:endParaRPr lang="en-US" dirty="0"/>
          </a:p>
        </p:txBody>
      </p:sp>
      <p:pic>
        <p:nvPicPr>
          <p:cNvPr id="4" name="Content Placeholder 3" descr="InventorySchemaHighLevel.png"/>
          <p:cNvPicPr>
            <a:picLocks noGrp="1"/>
          </p:cNvPicPr>
          <p:nvPr>
            <p:ph idx="1"/>
          </p:nvPr>
        </p:nvPicPr>
        <p:blipFill>
          <a:blip r:embed="rId2" cstate="print"/>
          <a:srcRect l="-2894" r="-289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with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Vendors </a:t>
            </a:r>
          </a:p>
          <a:p>
            <a:pPr lvl="1"/>
            <a:r>
              <a:rPr lang="en-US" dirty="0" smtClean="0"/>
              <a:t>Id </a:t>
            </a:r>
          </a:p>
          <a:p>
            <a:pPr lvl="1"/>
            <a:r>
              <a:rPr lang="en-US" dirty="0" smtClean="0"/>
              <a:t>Name </a:t>
            </a:r>
          </a:p>
          <a:p>
            <a:pPr lvl="1"/>
            <a:r>
              <a:rPr lang="en-US" dirty="0" smtClean="0"/>
              <a:t>Contact Person </a:t>
            </a:r>
          </a:p>
          <a:p>
            <a:pPr lvl="1"/>
            <a:r>
              <a:rPr lang="en-US" dirty="0" smtClean="0"/>
              <a:t>Phone Number </a:t>
            </a:r>
          </a:p>
          <a:p>
            <a:pPr lvl="1"/>
            <a:r>
              <a:rPr lang="en-US" dirty="0" smtClean="0"/>
              <a:t>Comments </a:t>
            </a:r>
          </a:p>
          <a:p>
            <a:pPr lvl="1"/>
            <a:r>
              <a:rPr lang="en-US" dirty="0" smtClean="0"/>
              <a:t>Address </a:t>
            </a:r>
          </a:p>
          <a:p>
            <a:pPr lvl="1"/>
            <a:r>
              <a:rPr lang="en-US" dirty="0" smtClean="0"/>
              <a:t>Street </a:t>
            </a:r>
          </a:p>
          <a:p>
            <a:pPr lvl="1"/>
            <a:r>
              <a:rPr lang="en-US" dirty="0" smtClean="0"/>
              <a:t>City </a:t>
            </a:r>
          </a:p>
          <a:p>
            <a:pPr lvl="1"/>
            <a:r>
              <a:rPr lang="en-US" dirty="0" smtClean="0"/>
              <a:t>State </a:t>
            </a:r>
          </a:p>
          <a:p>
            <a:pPr lvl="1"/>
            <a:r>
              <a:rPr lang="en-US" dirty="0" smtClean="0"/>
              <a:t>Zip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Screen</a:t>
            </a:r>
            <a:endParaRPr lang="en-US" dirty="0"/>
          </a:p>
        </p:txBody>
      </p:sp>
      <p:pic>
        <p:nvPicPr>
          <p:cNvPr id="4" name="Content Placeholder 3" descr="vendorscreen.png"/>
          <p:cNvPicPr>
            <a:picLocks noGrp="1"/>
          </p:cNvPicPr>
          <p:nvPr>
            <p:ph idx="1"/>
          </p:nvPr>
        </p:nvPicPr>
        <p:blipFill>
          <a:blip r:embed="rId2" cstate="print"/>
          <a:srcRect l="-20284" r="-20284"/>
          <a:stretch>
            <a:fillRect/>
          </a:stretch>
        </p:blipFill>
        <p:spPr bwMode="auto">
          <a:xfrm>
            <a:off x="612775" y="1371600"/>
            <a:ext cx="8173240" cy="531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54638C"/>
      </a:dk2>
      <a:lt2>
        <a:srgbClr val="8D9AB3"/>
      </a:lt2>
      <a:accent1>
        <a:srgbClr val="FFAF03"/>
      </a:accent1>
      <a:accent2>
        <a:srgbClr val="FDE689"/>
      </a:accent2>
      <a:accent3>
        <a:srgbClr val="9E82E7"/>
      </a:accent3>
      <a:accent4>
        <a:srgbClr val="9735BB"/>
      </a:accent4>
      <a:accent5>
        <a:srgbClr val="BF2B2B"/>
      </a:accent5>
      <a:accent6>
        <a:srgbClr val="ED7307"/>
      </a:accent6>
      <a:hlink>
        <a:srgbClr val="FFAF03"/>
      </a:hlink>
      <a:folHlink>
        <a:srgbClr val="FDE689"/>
      </a:folHlink>
    </a:clrScheme>
    <a:fontScheme name="Twilight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0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60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38100" dist="12700" dir="5400000">
              <a:srgbClr val="FFFFFF">
                <a:alpha val="75000"/>
              </a:srgbClr>
            </a:innerShdw>
            <a:outerShdw blurRad="88900" dist="50800" dir="5400000" sx="102000" sy="102000" algn="tr" rotWithShape="0">
              <a:srgbClr val="808080">
                <a:alpha val="50000"/>
              </a:srgbClr>
            </a:outerShdw>
          </a:effectLst>
        </a:effectStyle>
        <a:effectStyle>
          <a:effectLst>
            <a:outerShdw blurRad="317500" dist="762000" dir="5400000" sy="4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l"/>
          </a:scene3d>
          <a:sp3d extrusionH="12700" prstMaterial="softEdge">
            <a:bevelT w="38100" h="127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200000"/>
              </a:schemeClr>
              <a:schemeClr val="phClr">
                <a:tint val="3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200000"/>
              </a:schemeClr>
              <a:schemeClr val="phClr">
                <a:tint val="5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141</TotalTime>
  <Words>616</Words>
  <Application>Microsoft Macintosh PowerPoint</Application>
  <PresentationFormat>On-screen Show (4:3)</PresentationFormat>
  <Paragraphs>118</Paragraphs>
  <Slides>20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Twilight</vt:lpstr>
      <vt:lpstr>Picasso’s</vt:lpstr>
      <vt:lpstr>Business Description</vt:lpstr>
      <vt:lpstr>Business Description Continued</vt:lpstr>
      <vt:lpstr>Framing Equipment and Supplies</vt:lpstr>
      <vt:lpstr>Framing Equipment and Supplies Continued </vt:lpstr>
      <vt:lpstr>The Inventory System</vt:lpstr>
      <vt:lpstr>Inventory Schema</vt:lpstr>
      <vt:lpstr>Element with Attributes</vt:lpstr>
      <vt:lpstr>Vendor Screen</vt:lpstr>
      <vt:lpstr>Elements with Attributes Continued</vt:lpstr>
      <vt:lpstr>Catalog Item ID</vt:lpstr>
      <vt:lpstr>Catalog screen</vt:lpstr>
      <vt:lpstr>Inventory System</vt:lpstr>
      <vt:lpstr>Database Entry</vt:lpstr>
      <vt:lpstr>Database Entry Continued</vt:lpstr>
      <vt:lpstr>Inventory XML Transformation</vt:lpstr>
      <vt:lpstr>Sample HTML Report after transformation </vt:lpstr>
      <vt:lpstr>Paper Transformation</vt:lpstr>
      <vt:lpstr>Chicago Manual of Style Paper Schema</vt:lpstr>
      <vt:lpstr>Questions?</vt:lpstr>
    </vt:vector>
  </TitlesOfParts>
  <Company>Killeen Independent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Picasso’s</dc:title>
  <dc:creator>Killeen ISD</dc:creator>
  <cp:lastModifiedBy>Killeen ISD</cp:lastModifiedBy>
  <cp:revision>7</cp:revision>
  <dcterms:created xsi:type="dcterms:W3CDTF">2010-05-08T14:30:52Z</dcterms:created>
  <dcterms:modified xsi:type="dcterms:W3CDTF">2010-05-08T14:31:11Z</dcterms:modified>
</cp:coreProperties>
</file>