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emf" ContentType="image/x-emf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24"/>
  </p:notesMasterIdLst>
  <p:handoutMasterIdLst>
    <p:handoutMasterId r:id="rId25"/>
  </p:handoutMasterIdLst>
  <p:sldIdLst>
    <p:sldId id="256" r:id="rId5"/>
    <p:sldId id="309" r:id="rId6"/>
    <p:sldId id="326" r:id="rId7"/>
    <p:sldId id="327" r:id="rId8"/>
    <p:sldId id="311" r:id="rId9"/>
    <p:sldId id="261" r:id="rId10"/>
    <p:sldId id="280" r:id="rId11"/>
    <p:sldId id="315" r:id="rId12"/>
    <p:sldId id="317" r:id="rId13"/>
    <p:sldId id="318" r:id="rId14"/>
    <p:sldId id="319" r:id="rId15"/>
    <p:sldId id="321" r:id="rId16"/>
    <p:sldId id="322" r:id="rId17"/>
    <p:sldId id="323" r:id="rId18"/>
    <p:sldId id="328" r:id="rId19"/>
    <p:sldId id="324" r:id="rId20"/>
    <p:sldId id="325" r:id="rId21"/>
    <p:sldId id="329" r:id="rId22"/>
    <p:sldId id="274" r:id="rId23"/>
  </p:sldIdLst>
  <p:sldSz cx="9144000" cy="6858000" type="screen4x3"/>
  <p:notesSz cx="7010400" cy="9296400"/>
  <p:embeddedFontLst>
    <p:embeddedFont>
      <p:font typeface="Calibri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ernandoz" initials="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AA"/>
    <a:srgbClr val="67BE3C"/>
    <a:srgbClr val="F2B51C"/>
    <a:srgbClr val="E31937"/>
    <a:srgbClr val="105783"/>
    <a:srgbClr val="260184"/>
    <a:srgbClr val="A4C397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5" autoAdjust="0"/>
    <p:restoredTop sz="94660"/>
  </p:normalViewPr>
  <p:slideViewPr>
    <p:cSldViewPr>
      <p:cViewPr>
        <p:scale>
          <a:sx n="100" d="100"/>
          <a:sy n="100" d="100"/>
        </p:scale>
        <p:origin x="-1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sign_pattern_(computer_science)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www.martinfowler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tdevsvt22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ernandozamoraj@github.com/fernandozamoraj/design-patterns-presentation.gi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4800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Design Patterns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5029200"/>
            <a:ext cx="50292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Fernando Zamora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Twitter: @</a:t>
            </a: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fernandozamoraj</a:t>
            </a:r>
            <a:endParaRPr lang="en-US" sz="2000" dirty="0" smtClean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Blog: fernandozamorajimenez.blogspot.com</a:t>
            </a:r>
          </a:p>
          <a:p>
            <a:pPr>
              <a:defRPr/>
            </a:pP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Github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: https://github.com/fernandozamoraj</a:t>
            </a:r>
          </a:p>
          <a:p>
            <a:pPr>
              <a:defRPr/>
            </a:pP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Behavioral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Strategy </a:t>
            </a:r>
            <a:r>
              <a:rPr lang="en-US" dirty="0" smtClean="0"/>
              <a:t>– Client chooses  concrete implementation</a:t>
            </a:r>
          </a:p>
          <a:p>
            <a:r>
              <a:rPr lang="en-US" b="1" dirty="0" smtClean="0"/>
              <a:t>State </a:t>
            </a:r>
            <a:r>
              <a:rPr lang="en-US" dirty="0" smtClean="0"/>
              <a:t>– Context changes from state to state</a:t>
            </a:r>
          </a:p>
          <a:p>
            <a:r>
              <a:rPr lang="en-US" b="1" dirty="0" smtClean="0"/>
              <a:t>Template Method </a:t>
            </a:r>
            <a:r>
              <a:rPr lang="en-US" dirty="0" smtClean="0"/>
              <a:t>– Template algorithm with certain steps to be handled elsewhere</a:t>
            </a:r>
          </a:p>
          <a:p>
            <a:r>
              <a:rPr lang="en-US" b="1" dirty="0" smtClean="0"/>
              <a:t>Chain of Responsibility </a:t>
            </a:r>
            <a:r>
              <a:rPr lang="en-US" dirty="0" smtClean="0"/>
              <a:t>– List of handler objects and handling stops at first successful handling</a:t>
            </a:r>
          </a:p>
          <a:p>
            <a:r>
              <a:rPr lang="en-US" b="1" dirty="0" err="1" smtClean="0"/>
              <a:t>Iterator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foreach</a:t>
            </a:r>
            <a:r>
              <a:rPr lang="en-US" dirty="0" smtClean="0"/>
              <a:t> case closed</a:t>
            </a:r>
          </a:p>
          <a:p>
            <a:r>
              <a:rPr lang="en-US" b="1" dirty="0" smtClean="0"/>
              <a:t>Mediator </a:t>
            </a:r>
            <a:r>
              <a:rPr lang="en-US" dirty="0" smtClean="0"/>
              <a:t>– enables communications of objects without those objects knowing each other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Behavioral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Observer </a:t>
            </a:r>
            <a:r>
              <a:rPr lang="en-US" dirty="0" smtClean="0"/>
              <a:t>– Publisher Subscriber System</a:t>
            </a:r>
          </a:p>
          <a:p>
            <a:r>
              <a:rPr lang="en-US" b="1" dirty="0" smtClean="0"/>
              <a:t>Visitor </a:t>
            </a:r>
            <a:r>
              <a:rPr lang="en-US" dirty="0" smtClean="0"/>
              <a:t>– Defines and performs new operations on all elements of an existing structure</a:t>
            </a:r>
          </a:p>
          <a:p>
            <a:r>
              <a:rPr lang="en-US" b="1" dirty="0" smtClean="0"/>
              <a:t>Interpreter </a:t>
            </a:r>
            <a:r>
              <a:rPr lang="en-US" dirty="0" smtClean="0"/>
              <a:t>– ?</a:t>
            </a:r>
          </a:p>
          <a:p>
            <a:r>
              <a:rPr lang="en-US" b="1" dirty="0" smtClean="0"/>
              <a:t>Memento </a:t>
            </a:r>
            <a:r>
              <a:rPr lang="en-US" dirty="0" smtClean="0"/>
              <a:t>– Captures the state of an object’s internal state and saves externally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Observer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Publisher/Subscriber</a:t>
            </a:r>
          </a:p>
          <a:p>
            <a:pPr>
              <a:buNone/>
            </a:pPr>
            <a:r>
              <a:rPr lang="en-US" dirty="0" err="1" smtClean="0"/>
              <a:t>Notifier</a:t>
            </a:r>
            <a:r>
              <a:rPr lang="en-US" dirty="0" smtClean="0"/>
              <a:t>/Handler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895600"/>
            <a:ext cx="505547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Singleton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Single Instance across the application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676400"/>
            <a:ext cx="38385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Chain of Responsibility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List of handlers set in sequence of priority</a:t>
            </a:r>
          </a:p>
          <a:p>
            <a:pPr>
              <a:buNone/>
            </a:pPr>
            <a:r>
              <a:rPr lang="en-US" dirty="0" smtClean="0"/>
              <a:t>Extensible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133600"/>
            <a:ext cx="433387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Mid Summary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Factory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Group – Creational</a:t>
            </a:r>
          </a:p>
          <a:p>
            <a:pPr>
              <a:buNone/>
            </a:pPr>
            <a:r>
              <a:rPr lang="en-US" dirty="0" smtClean="0"/>
              <a:t>Role -  Implement the concept of factories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514600"/>
            <a:ext cx="54578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Strategy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Group: Behavioral</a:t>
            </a:r>
          </a:p>
          <a:p>
            <a:pPr>
              <a:buNone/>
            </a:pPr>
            <a:r>
              <a:rPr lang="en-US" dirty="0" smtClean="0"/>
              <a:t>Extract Strategy out of context to simply client and maintain cohesion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819400"/>
            <a:ext cx="4343400" cy="195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Summary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List all the design patterns</a:t>
            </a:r>
          </a:p>
          <a:p>
            <a:r>
              <a:rPr lang="en-US" dirty="0" smtClean="0"/>
              <a:t>List the groups/categories of patterns</a:t>
            </a:r>
          </a:p>
          <a:p>
            <a:r>
              <a:rPr lang="en-US" dirty="0" smtClean="0"/>
              <a:t>Additional Resources</a:t>
            </a:r>
          </a:p>
          <a:p>
            <a:pPr lvl="1"/>
            <a:r>
              <a:rPr lang="en-US" dirty="0" smtClean="0"/>
              <a:t>Head First Design Patterns</a:t>
            </a:r>
          </a:p>
          <a:p>
            <a:pPr lvl="1"/>
            <a:r>
              <a:rPr lang="en-US" dirty="0" smtClean="0"/>
              <a:t>Design Patterns in C#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GoF</a:t>
            </a:r>
            <a:r>
              <a:rPr lang="en-US" dirty="0" smtClean="0"/>
              <a:t> Design Patterns is Outdated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http://en.wikipedia.org/wiki/Design_pattern_(computer_science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http://www.martinfowler.com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1219200"/>
            <a:ext cx="1447800" cy="1747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9000" y="1219200"/>
            <a:ext cx="1524000" cy="175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Fernando Zamora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Personal Blog, Etc: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http://fernandozamorajimenez.blogspot.com/</a:t>
            </a:r>
            <a:br>
              <a:rPr lang="en-US" sz="1800" dirty="0" smtClean="0">
                <a:solidFill>
                  <a:schemeClr val="bg1"/>
                </a:solidFill>
              </a:rPr>
            </a:b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fernando.zamora.jimenez@gmail.com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fernandozamoraj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181600"/>
          </a:xfrm>
        </p:spPr>
        <p:txBody>
          <a:bodyPr/>
          <a:lstStyle/>
          <a:p>
            <a:pPr eaLnBrk="1" hangingPunct="1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Fernando Zamora</a:t>
            </a:r>
            <a:endParaRPr lang="en-US" sz="20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b="1" dirty="0" smtClean="0"/>
              <a:t>Developer</a:t>
            </a:r>
          </a:p>
          <a:p>
            <a:pPr eaLnBrk="1" hangingPunct="1"/>
            <a:r>
              <a:rPr lang="en-US" b="1" dirty="0" smtClean="0"/>
              <a:t>Aspiring Craftsman</a:t>
            </a:r>
          </a:p>
          <a:p>
            <a:pPr eaLnBrk="1" hangingPunct="1"/>
            <a:r>
              <a:rPr lang="en-US" b="1" dirty="0" smtClean="0"/>
              <a:t>Work:  Technical Lead MAT, Government Contract </a:t>
            </a:r>
            <a:r>
              <a:rPr lang="en-US" b="1" dirty="0" err="1" smtClean="0"/>
              <a:t>Winforms</a:t>
            </a:r>
            <a:r>
              <a:rPr lang="en-US" b="1" dirty="0" smtClean="0"/>
              <a:t> C#</a:t>
            </a:r>
            <a:endParaRPr lang="en-US" dirty="0" smtClean="0"/>
          </a:p>
          <a:p>
            <a:pPr eaLnBrk="1" hangingPunct="1"/>
            <a:r>
              <a:rPr lang="en-US" b="1" dirty="0" smtClean="0"/>
              <a:t>Hobbies: Write code outside of work that I don’t get to write at work</a:t>
            </a:r>
            <a:endParaRPr lang="en-US" dirty="0" smtClean="0"/>
          </a:p>
          <a:p>
            <a:pPr eaLnBrk="1" hangingPunct="1"/>
            <a:r>
              <a:rPr lang="en-US" b="1" dirty="0" smtClean="0"/>
              <a:t>Games: XNA, Windows Phone, Android</a:t>
            </a:r>
          </a:p>
          <a:p>
            <a:pPr eaLnBrk="1" hangingPunct="1"/>
            <a:r>
              <a:rPr lang="en-US" b="1" dirty="0" smtClean="0"/>
              <a:t>Web: HTML5, PHP, Asp.net, </a:t>
            </a:r>
            <a:r>
              <a:rPr lang="en-US" b="1" dirty="0" err="1" smtClean="0"/>
              <a:t>Javascript</a:t>
            </a:r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About Me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64770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181600"/>
          </a:xfrm>
        </p:spPr>
        <p:txBody>
          <a:bodyPr/>
          <a:lstStyle/>
          <a:p>
            <a:pPr eaLnBrk="1" hangingPunct="1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Introduce the Topic of Design Patterns</a:t>
            </a:r>
            <a:endParaRPr lang="en-US" sz="20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b="1" dirty="0" smtClean="0"/>
              <a:t>Briefly Discuss </a:t>
            </a:r>
            <a:r>
              <a:rPr lang="en-US" b="1" dirty="0" err="1" smtClean="0"/>
              <a:t>Git</a:t>
            </a:r>
            <a:endParaRPr lang="en-US" b="1" dirty="0" smtClean="0"/>
          </a:p>
          <a:p>
            <a:pPr eaLnBrk="1" hangingPunct="1"/>
            <a:r>
              <a:rPr lang="en-US" b="1" dirty="0" smtClean="0"/>
              <a:t>What design patterns are</a:t>
            </a:r>
          </a:p>
          <a:p>
            <a:pPr eaLnBrk="1" hangingPunct="1"/>
            <a:r>
              <a:rPr lang="en-US" b="1" dirty="0" smtClean="0"/>
              <a:t>List all the original 23 Gang of Four Design Patterns</a:t>
            </a:r>
          </a:p>
          <a:p>
            <a:pPr eaLnBrk="1" hangingPunct="1"/>
            <a:r>
              <a:rPr lang="en-US" b="1" dirty="0" smtClean="0"/>
              <a:t>Introduce the necessary UML required for understanding DP</a:t>
            </a:r>
            <a:endParaRPr lang="en-US" dirty="0" smtClean="0"/>
          </a:p>
          <a:p>
            <a:pPr eaLnBrk="1" hangingPunct="1"/>
            <a:r>
              <a:rPr lang="en-US" b="1" dirty="0" smtClean="0"/>
              <a:t>Introduce 4 to 5 design patterns in Detail</a:t>
            </a:r>
          </a:p>
          <a:p>
            <a:pPr eaLnBrk="1" hangingPunct="1"/>
            <a:r>
              <a:rPr lang="en-US" b="1" dirty="0" smtClean="0"/>
              <a:t>Inspire you to research design patterns further</a:t>
            </a:r>
          </a:p>
          <a:p>
            <a:pPr eaLnBrk="1" hangingPunct="1"/>
            <a:r>
              <a:rPr lang="en-US" b="1" dirty="0" smtClean="0"/>
              <a:t>Gather Interest on a part 2 of design patterns</a:t>
            </a:r>
          </a:p>
          <a:p>
            <a:pPr eaLnBrk="1" hangingPunct="1">
              <a:buNone/>
            </a:pPr>
            <a:endParaRPr lang="en-US" b="1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Objectives of This Presentation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64770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/>
              <a:t>Git</a:t>
            </a:r>
            <a:r>
              <a:rPr lang="en-US" dirty="0" smtClean="0"/>
              <a:t>	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143000"/>
            <a:ext cx="82296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Github.com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clone &lt;clone </a:t>
            </a:r>
            <a:r>
              <a:rPr lang="en-US" dirty="0" err="1" smtClean="0"/>
              <a:t>url</a:t>
            </a:r>
            <a:r>
              <a:rPr lang="en-US" dirty="0" smtClean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commit –am “insert your comment here”</a:t>
            </a:r>
          </a:p>
          <a:p>
            <a:pPr marL="457200" indent="-457200">
              <a:buNone/>
            </a:pPr>
            <a:r>
              <a:rPr lang="en-US" dirty="0" smtClean="0"/>
              <a:t>5. 	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pPr marL="457200" indent="-457200">
              <a:buNone/>
            </a:pPr>
            <a:r>
              <a:rPr lang="en-US" dirty="0" smtClean="0"/>
              <a:t>6.	</a:t>
            </a:r>
            <a:r>
              <a:rPr lang="en-US" dirty="0" err="1" smtClean="0"/>
              <a:t>gitk</a:t>
            </a:r>
            <a:endParaRPr lang="en-US" dirty="0" smtClean="0"/>
          </a:p>
          <a:p>
            <a:pPr marL="457200" indent="-457200">
              <a:buAutoNum type="arabicPeriod" startAt="7"/>
            </a:pPr>
            <a:r>
              <a:rPr lang="en-US" dirty="0" smtClean="0"/>
              <a:t>Other option is to use </a:t>
            </a:r>
            <a:r>
              <a:rPr lang="en-US" dirty="0" smtClean="0">
                <a:hlinkClick r:id="rId3"/>
              </a:rPr>
              <a:t>http://matdevsvt22/</a:t>
            </a:r>
            <a:endParaRPr lang="en-US" dirty="0" smtClean="0"/>
          </a:p>
          <a:p>
            <a:pPr marL="457200" indent="-457200">
              <a:buAutoNum type="arabicPeriod" startAt="7"/>
            </a:pPr>
            <a:r>
              <a:rPr lang="en-US" smtClean="0">
                <a:hlinkClick r:id="rId4"/>
              </a:rPr>
              <a:t>https://fernandozamoraj@github.com/fernandozamoraj/design-patterns-presentation.git</a:t>
            </a:r>
            <a:endParaRPr lang="en-US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AutoNum type="arabicPeriod" startAt="5"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sz="3200" dirty="0" smtClean="0"/>
              <a:t>	</a:t>
            </a:r>
            <a:endParaRPr lang="en-US" sz="16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Philosophy and Beginnings	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143000"/>
            <a:ext cx="82296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 are talking about software. Right?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Reusable solution to a commonly occurring problem within a given context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Christopher Alexander (1977/79)</a:t>
            </a:r>
          </a:p>
          <a:p>
            <a:pPr marL="457200" indent="-457200">
              <a:buNone/>
            </a:pPr>
            <a:r>
              <a:rPr lang="en-US" b="1" i="1" dirty="0" smtClean="0"/>
              <a:t>          A Pattern Language: Towns, Buildings, Construction</a:t>
            </a: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4. 	Form a common language</a:t>
            </a:r>
          </a:p>
          <a:p>
            <a:pPr marL="457200" indent="-457200">
              <a:buNone/>
            </a:pPr>
            <a:r>
              <a:rPr lang="en-US" dirty="0" smtClean="0"/>
              <a:t>5. 	</a:t>
            </a:r>
            <a:r>
              <a:rPr lang="en-US" dirty="0" err="1" smtClean="0"/>
              <a:t>GoF</a:t>
            </a:r>
            <a:r>
              <a:rPr lang="en-US" dirty="0" smtClean="0"/>
              <a:t> – </a:t>
            </a:r>
            <a:r>
              <a:rPr lang="en-US" b="1" i="1" dirty="0" smtClean="0"/>
              <a:t>DESIGN PATTERNS Elements of Reusable Object Oriented Software Gamma, et al. </a:t>
            </a:r>
            <a:r>
              <a:rPr lang="en-US" dirty="0" smtClean="0"/>
              <a:t>(1995)</a:t>
            </a:r>
          </a:p>
          <a:p>
            <a:pPr marL="457200" indent="-457200">
              <a:buNone/>
            </a:pPr>
            <a:r>
              <a:rPr lang="en-US" sz="3200" dirty="0" smtClean="0"/>
              <a:t>	</a:t>
            </a:r>
            <a:endParaRPr lang="en-US" sz="16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Design Pattern Categories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295400"/>
            <a:ext cx="8686800" cy="3886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23 Patterns in </a:t>
            </a:r>
            <a:r>
              <a:rPr lang="en-US" sz="2000" dirty="0" err="1" smtClean="0"/>
              <a:t>GoF</a:t>
            </a:r>
            <a:r>
              <a:rPr lang="en-US" sz="2000" dirty="0" smtClean="0"/>
              <a:t>- Foundation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3 Groups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Creational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Structural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Behavioral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Specific Areas such as architecture, UI, concurrency, security</a:t>
            </a:r>
          </a:p>
          <a:p>
            <a:pPr marL="457200" indent="-457200">
              <a:buNone/>
            </a:pPr>
            <a:r>
              <a:rPr lang="en-US" sz="2000" dirty="0" smtClean="0"/>
              <a:t>4. 	Forces and Solution</a:t>
            </a:r>
          </a:p>
          <a:p>
            <a:pPr marL="457200" indent="-457200">
              <a:buNone/>
            </a:pPr>
            <a:r>
              <a:rPr lang="en-US" sz="2000" dirty="0" smtClean="0"/>
              <a:t>5. 	UML</a:t>
            </a:r>
          </a:p>
          <a:p>
            <a:pPr marL="457200" indent="-457200">
              <a:buNone/>
            </a:pPr>
            <a:endParaRPr lang="en-US" sz="2000" i="1" dirty="0" smtClean="0"/>
          </a:p>
          <a:p>
            <a:pPr marL="457200" indent="-457200">
              <a:buNone/>
            </a:pPr>
            <a:r>
              <a:rPr lang="en-US" sz="2000" i="1" dirty="0" smtClean="0"/>
              <a:t>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219200"/>
            <a:ext cx="8001000" cy="4648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.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UML Symbols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533399" y="1828800"/>
          <a:ext cx="3060701" cy="3657600"/>
        </p:xfrm>
        <a:graphic>
          <a:graphicData uri="http://schemas.openxmlformats.org/presentationml/2006/ole">
            <p:oleObj spid="_x0000_s5124" name="Visio" r:id="rId4" imgW="1912148" imgH="1952341" progId="Visio.Drawing.11">
              <p:embed/>
            </p:oleObj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3581400" y="1600200"/>
          <a:ext cx="4915195" cy="4038600"/>
        </p:xfrm>
        <a:graphic>
          <a:graphicData uri="http://schemas.openxmlformats.org/presentationml/2006/ole">
            <p:oleObj spid="_x0000_s5125" name="Visio" r:id="rId5" imgW="3488746" imgH="286745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Structural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Decorator </a:t>
            </a:r>
            <a:r>
              <a:rPr lang="en-US" dirty="0" smtClean="0"/>
              <a:t>– Add or remove functionality at run time</a:t>
            </a:r>
          </a:p>
          <a:p>
            <a:r>
              <a:rPr lang="en-US" b="1" dirty="0" smtClean="0"/>
              <a:t>Proxy </a:t>
            </a:r>
            <a:r>
              <a:rPr lang="en-US" dirty="0" smtClean="0"/>
              <a:t>– Control Access to an Object</a:t>
            </a:r>
          </a:p>
          <a:p>
            <a:r>
              <a:rPr lang="en-US" b="1" dirty="0" smtClean="0"/>
              <a:t>Bridge </a:t>
            </a:r>
            <a:r>
              <a:rPr lang="en-US" dirty="0" smtClean="0"/>
              <a:t>– Enable development of the interface and implementation of a component to proceed independently. Switch runtime implementations.</a:t>
            </a:r>
          </a:p>
          <a:p>
            <a:r>
              <a:rPr lang="en-US" b="1" dirty="0" smtClean="0"/>
              <a:t>Composite</a:t>
            </a:r>
            <a:r>
              <a:rPr lang="en-US" dirty="0" smtClean="0"/>
              <a:t> – Treat single objects and composites in same way</a:t>
            </a:r>
          </a:p>
          <a:p>
            <a:r>
              <a:rPr lang="en-US" b="1" dirty="0" smtClean="0"/>
              <a:t>Flyweight</a:t>
            </a:r>
            <a:r>
              <a:rPr lang="en-US" dirty="0" smtClean="0"/>
              <a:t> – Reduce cost of working with large number of very small objects</a:t>
            </a:r>
          </a:p>
          <a:p>
            <a:r>
              <a:rPr lang="en-US" b="1" dirty="0" smtClean="0"/>
              <a:t>Adapter</a:t>
            </a:r>
            <a:r>
              <a:rPr lang="en-US" dirty="0" smtClean="0"/>
              <a:t> – Match otherwise incompatible interfaces</a:t>
            </a:r>
          </a:p>
          <a:p>
            <a:r>
              <a:rPr lang="en-US" b="1" dirty="0" smtClean="0"/>
              <a:t>Facade</a:t>
            </a:r>
            <a:r>
              <a:rPr lang="en-US" dirty="0" smtClean="0"/>
              <a:t> – Reorganize a system with many subsystems into identifiable layers of single entry points</a:t>
            </a:r>
          </a:p>
          <a:p>
            <a:pPr lvl="1"/>
            <a:r>
              <a:rPr lang="en-US" dirty="0" smtClean="0"/>
              <a:t>Simplify Interface to a complex subsystem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Creational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Prototype </a:t>
            </a:r>
            <a:r>
              <a:rPr lang="en-US" dirty="0" smtClean="0"/>
              <a:t>– Creates new objects by cloning of a few stored prototypes</a:t>
            </a:r>
          </a:p>
          <a:p>
            <a:r>
              <a:rPr lang="en-US" b="1" dirty="0" smtClean="0"/>
              <a:t>Factory Method </a:t>
            </a:r>
            <a:r>
              <a:rPr lang="en-US" dirty="0" smtClean="0"/>
              <a:t>– Method decides which concrete implementation</a:t>
            </a:r>
          </a:p>
          <a:p>
            <a:r>
              <a:rPr lang="en-US" b="1" dirty="0" smtClean="0"/>
              <a:t>Singleton </a:t>
            </a:r>
            <a:r>
              <a:rPr lang="en-US" dirty="0" smtClean="0"/>
              <a:t>– One instance of a class with global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EEA846D466D42A2F8C262663B0874" ma:contentTypeVersion="0" ma:contentTypeDescription="Create a new document." ma:contentTypeScope="" ma:versionID="bb71263b1de598fc4454cb39f55dc52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BD3571-0B2C-4EE2-BC06-1BEB32539D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8AADC7F-5DC4-46F2-A809-0679B041C012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10371</TotalTime>
  <Words>566</Words>
  <Application>Microsoft Office PowerPoint</Application>
  <PresentationFormat>On-screen Show (4:3)</PresentationFormat>
  <Paragraphs>132</Paragraphs>
  <Slides>19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Powerpoint template</vt:lpstr>
      <vt:lpstr>Visio</vt:lpstr>
      <vt:lpstr>Slide 1</vt:lpstr>
      <vt:lpstr>About Me</vt:lpstr>
      <vt:lpstr>Objectives of This Presentation</vt:lpstr>
      <vt:lpstr>Git </vt:lpstr>
      <vt:lpstr>Philosophy and Beginnings </vt:lpstr>
      <vt:lpstr>Design Pattern Categories</vt:lpstr>
      <vt:lpstr>UML Symbols</vt:lpstr>
      <vt:lpstr>Structural Patterns</vt:lpstr>
      <vt:lpstr>Creational Patterns</vt:lpstr>
      <vt:lpstr>Behavioral Patterns</vt:lpstr>
      <vt:lpstr>Behavioral Patterns</vt:lpstr>
      <vt:lpstr>Observer Pattern</vt:lpstr>
      <vt:lpstr>Singleton Pattern</vt:lpstr>
      <vt:lpstr>Chain of Responsibility</vt:lpstr>
      <vt:lpstr>Mid Summary</vt:lpstr>
      <vt:lpstr>Factory Method</vt:lpstr>
      <vt:lpstr>Strategy</vt:lpstr>
      <vt:lpstr>Summary</vt:lpstr>
      <vt:lpstr>About Fernando Zamora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fernandoz</cp:lastModifiedBy>
  <cp:revision>683</cp:revision>
  <dcterms:created xsi:type="dcterms:W3CDTF">2008-08-01T13:50:33Z</dcterms:created>
  <dcterms:modified xsi:type="dcterms:W3CDTF">2012-05-31T22:02:29Z</dcterms:modified>
</cp:coreProperties>
</file>