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822" r:id="rId4"/>
  </p:sldMasterIdLst>
  <p:notesMasterIdLst>
    <p:notesMasterId r:id="rId20"/>
  </p:notesMasterIdLst>
  <p:handoutMasterIdLst>
    <p:handoutMasterId r:id="rId21"/>
  </p:handoutMasterIdLst>
  <p:sldIdLst>
    <p:sldId id="256" r:id="rId5"/>
    <p:sldId id="309" r:id="rId6"/>
    <p:sldId id="311" r:id="rId7"/>
    <p:sldId id="261" r:id="rId8"/>
    <p:sldId id="280" r:id="rId9"/>
    <p:sldId id="315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274" r:id="rId19"/>
  </p:sldIdLst>
  <p:sldSz cx="9144000" cy="6858000" type="screen4x3"/>
  <p:notesSz cx="7010400" cy="9296400"/>
  <p:embeddedFontLst>
    <p:embeddedFont>
      <p:font typeface="Calibri" pitchFamily="34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ernandoz" initials="f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9AA"/>
    <a:srgbClr val="67BE3C"/>
    <a:srgbClr val="F2B51C"/>
    <a:srgbClr val="E31937"/>
    <a:srgbClr val="105783"/>
    <a:srgbClr val="260184"/>
    <a:srgbClr val="A4C397"/>
    <a:srgbClr val="688F5A"/>
    <a:srgbClr val="CC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82" autoAdjust="0"/>
    <p:restoredTop sz="94660"/>
  </p:normalViewPr>
  <p:slideViewPr>
    <p:cSldViewPr>
      <p:cViewPr>
        <p:scale>
          <a:sx n="100" d="100"/>
          <a:sy n="100" d="100"/>
        </p:scale>
        <p:origin x="-1014" y="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968" y="-96"/>
      </p:cViewPr>
      <p:guideLst>
        <p:guide orient="horz" pos="2927"/>
        <p:guide pos="2209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4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3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r">
              <a:defRPr sz="1200"/>
            </a:lvl1pPr>
          </a:lstStyle>
          <a:p>
            <a:pPr>
              <a:defRPr/>
            </a:pPr>
            <a:fld id="{6413DB81-62D7-4BDE-81BE-2B2B595B447B}" type="datetimeFigureOut">
              <a:rPr lang="en-US"/>
              <a:pPr>
                <a:defRPr/>
              </a:pPr>
              <a:t>5/26/2012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r">
              <a:defRPr sz="1200"/>
            </a:lvl1pPr>
          </a:lstStyle>
          <a:p>
            <a:pPr>
              <a:defRPr/>
            </a:pPr>
            <a:fld id="{D769C137-A8E9-4A75-9F53-439697ECDF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r">
              <a:defRPr sz="1200"/>
            </a:lvl1pPr>
          </a:lstStyle>
          <a:p>
            <a:pPr>
              <a:defRPr/>
            </a:pPr>
            <a:fld id="{185D52F4-2EA3-4A3A-8BDA-FE18382FBBD6}" type="datetimeFigureOut">
              <a:rPr lang="en-US"/>
              <a:pPr>
                <a:defRPr/>
              </a:pPr>
              <a:t>5/26/2012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5325"/>
            <a:ext cx="4648200" cy="34877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809" tIns="45405" rIns="90809" bIns="45405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0809" tIns="45405" rIns="90809" bIns="45405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r">
              <a:defRPr sz="1200"/>
            </a:lvl1pPr>
          </a:lstStyle>
          <a:p>
            <a:pPr>
              <a:defRPr/>
            </a:pPr>
            <a:fld id="{1931C8FD-CC35-423B-99F4-64D81D6A80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152400"/>
            <a:ext cx="7239000" cy="685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1143000"/>
            <a:ext cx="8534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0" y="752475"/>
            <a:ext cx="628650" cy="228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704850" y="752475"/>
            <a:ext cx="8458200" cy="2286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48000" y="6553200"/>
            <a:ext cx="3048000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100" dirty="0">
                <a:solidFill>
                  <a:srgbClr val="0069AA"/>
                </a:solidFill>
                <a:latin typeface="+mn-lt"/>
              </a:rPr>
              <a:t>Company Confidential – Do Not Duplicate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24800" y="6519863"/>
            <a:ext cx="9906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BFEFCC47-25A2-45C5-91A4-3A239FF3E961}" type="slidenum">
              <a:rPr lang="en-US" sz="1100" b="1">
                <a:solidFill>
                  <a:srgbClr val="0069AA"/>
                </a:solidFill>
                <a:latin typeface="+mn-lt"/>
              </a:rPr>
              <a:pPr algn="r">
                <a:defRPr/>
              </a:pPr>
              <a:t>‹#›</a:t>
            </a:fld>
            <a:endParaRPr lang="en-US" sz="1100" b="1" dirty="0">
              <a:solidFill>
                <a:srgbClr val="0069AA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5" r:id="rId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069A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0" y="4724400"/>
            <a:ext cx="9153525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 bwMode="auto">
          <a:xfrm>
            <a:off x="112713" y="4800600"/>
            <a:ext cx="8907462" cy="193357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1000" y="1295400"/>
            <a:ext cx="4800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en-US" sz="4400" spc="60" dirty="0" smtClean="0">
                <a:solidFill>
                  <a:schemeClr val="bg1"/>
                </a:solidFill>
                <a:latin typeface="Calibri" pitchFamily="34" charset="0"/>
              </a:rPr>
              <a:t>Design Patterns</a:t>
            </a:r>
            <a:endParaRPr lang="en-US" sz="44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5029200"/>
            <a:ext cx="5029200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Presented By:</a:t>
            </a:r>
          </a:p>
          <a:p>
            <a:pPr>
              <a:defRPr/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Fernando Zamora</a:t>
            </a:r>
          </a:p>
          <a:p>
            <a:pPr>
              <a:defRPr/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Twitter: @</a:t>
            </a:r>
            <a:r>
              <a:rPr lang="en-US" sz="2000" dirty="0" err="1" smtClean="0">
                <a:solidFill>
                  <a:schemeClr val="bg1"/>
                </a:solidFill>
                <a:latin typeface="+mn-lt"/>
              </a:rPr>
              <a:t>fernandozamoraj</a:t>
            </a:r>
            <a:endParaRPr lang="en-US" sz="2000" dirty="0" smtClean="0">
              <a:solidFill>
                <a:schemeClr val="bg1"/>
              </a:solidFill>
              <a:latin typeface="+mn-lt"/>
            </a:endParaRPr>
          </a:p>
          <a:p>
            <a:pPr>
              <a:defRPr/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Blog: fernandozamorajimenez.blogspot.com</a:t>
            </a:r>
          </a:p>
          <a:p>
            <a:pPr>
              <a:defRPr/>
            </a:pPr>
            <a:r>
              <a:rPr lang="en-US" sz="2000" dirty="0" err="1" smtClean="0">
                <a:solidFill>
                  <a:schemeClr val="bg1"/>
                </a:solidFill>
                <a:latin typeface="+mn-lt"/>
              </a:rPr>
              <a:t>Github</a:t>
            </a: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: https://github.com/fernandozamoraj</a:t>
            </a:r>
          </a:p>
          <a:p>
            <a:pPr>
              <a:defRPr/>
            </a:pPr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Behavioral Patterns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Strategy </a:t>
            </a:r>
            <a:r>
              <a:rPr lang="en-US" dirty="0" smtClean="0"/>
              <a:t>– Creates new objects by cloning of a few stored prototypes</a:t>
            </a:r>
          </a:p>
          <a:p>
            <a:r>
              <a:rPr lang="en-US" b="1" dirty="0" smtClean="0"/>
              <a:t>State </a:t>
            </a:r>
            <a:r>
              <a:rPr lang="en-US" dirty="0" smtClean="0"/>
              <a:t>– Method decides which concrete implementation</a:t>
            </a:r>
          </a:p>
          <a:p>
            <a:r>
              <a:rPr lang="en-US" b="1" dirty="0" smtClean="0"/>
              <a:t>Template Method </a:t>
            </a:r>
            <a:r>
              <a:rPr lang="en-US" dirty="0" smtClean="0"/>
              <a:t>– One instance of a class with global access</a:t>
            </a:r>
          </a:p>
          <a:p>
            <a:r>
              <a:rPr lang="en-US" b="1" dirty="0" smtClean="0"/>
              <a:t>Chain of Responsibility </a:t>
            </a:r>
            <a:r>
              <a:rPr lang="en-US" dirty="0" smtClean="0"/>
              <a:t>– Creates new objects by cloning of a few stored prototypes</a:t>
            </a:r>
          </a:p>
          <a:p>
            <a:r>
              <a:rPr lang="en-US" b="1" dirty="0" err="1" smtClean="0"/>
              <a:t>Iterator</a:t>
            </a:r>
            <a:r>
              <a:rPr lang="en-US" b="1" dirty="0" smtClean="0"/>
              <a:t> </a:t>
            </a:r>
            <a:r>
              <a:rPr lang="en-US" dirty="0" smtClean="0"/>
              <a:t>– Method decides which concrete implementation</a:t>
            </a:r>
          </a:p>
          <a:p>
            <a:r>
              <a:rPr lang="en-US" b="1" dirty="0" smtClean="0"/>
              <a:t>Mediator </a:t>
            </a:r>
            <a:r>
              <a:rPr lang="en-US" dirty="0" smtClean="0"/>
              <a:t>– One instance of a class with global access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Observer Pattern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Publisher/Subscriber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600200"/>
            <a:ext cx="7799056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Singleton Pattern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Single Instance across the application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676400"/>
            <a:ext cx="3838575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Chain of Responsibility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.</a:t>
            </a:r>
            <a:endParaRPr lang="en-US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143000"/>
            <a:ext cx="571500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Factory Method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4724400"/>
            <a:ext cx="9153525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0"/>
            <a:ext cx="104775" cy="35814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2713" y="4800600"/>
            <a:ext cx="8907462" cy="193357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6" name="TextBox 16"/>
          <p:cNvSpPr txBox="1">
            <a:spLocks noChangeArrowheads="1"/>
          </p:cNvSpPr>
          <p:nvPr/>
        </p:nvSpPr>
        <p:spPr bwMode="auto">
          <a:xfrm>
            <a:off x="2819400" y="6581775"/>
            <a:ext cx="3429000" cy="276999"/>
          </a:xfrm>
          <a:prstGeom prst="rect">
            <a:avLst/>
          </a:prstGeom>
          <a:solidFill>
            <a:srgbClr val="E3193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Copyright 2008 McLane Advanced Technologies, LLC</a:t>
            </a:r>
            <a:endParaRPr lang="en-US" sz="12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127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5300" y="200025"/>
            <a:ext cx="8343900" cy="9191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About Fernando Zamora</a:t>
            </a:r>
          </a:p>
        </p:txBody>
      </p:sp>
      <p:sp>
        <p:nvSpPr>
          <p:cNvPr id="5128" name="Rectangle 9"/>
          <p:cNvSpPr>
            <a:spLocks noGrp="1" noChangeArrowheads="1"/>
          </p:cNvSpPr>
          <p:nvPr>
            <p:ph idx="4294967295"/>
          </p:nvPr>
        </p:nvSpPr>
        <p:spPr>
          <a:xfrm>
            <a:off x="514350" y="1143000"/>
            <a:ext cx="8229600" cy="3276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Sr. Software Engineer @ McLane Advanced Technologies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Personal Blog, Etc: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http://fernandozamorajimenez.blogspot.com/</a:t>
            </a:r>
            <a:br>
              <a:rPr lang="en-US" sz="1800" dirty="0" smtClean="0">
                <a:solidFill>
                  <a:schemeClr val="bg1"/>
                </a:solidFill>
              </a:rPr>
            </a:b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Email: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fernando.zamora.jimenez@gmail.com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Twitter: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@</a:t>
            </a:r>
            <a:r>
              <a:rPr lang="en-US" sz="1800" dirty="0" err="1" smtClean="0">
                <a:solidFill>
                  <a:schemeClr val="bg1"/>
                </a:solidFill>
              </a:rPr>
              <a:t>fernandozamoraj</a:t>
            </a:r>
            <a:endParaRPr lang="en-US" sz="1800" dirty="0" smtClean="0">
              <a:solidFill>
                <a:schemeClr val="bg1"/>
              </a:solidFill>
            </a:endParaRPr>
          </a:p>
        </p:txBody>
      </p:sp>
      <p:sp>
        <p:nvSpPr>
          <p:cNvPr id="5129" name="Text Box 7"/>
          <p:cNvSpPr txBox="1">
            <a:spLocks noChangeArrowheads="1"/>
          </p:cNvSpPr>
          <p:nvPr/>
        </p:nvSpPr>
        <p:spPr bwMode="auto">
          <a:xfrm>
            <a:off x="5470525" y="13319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5181600"/>
          </a:xfrm>
        </p:spPr>
        <p:txBody>
          <a:bodyPr/>
          <a:lstStyle/>
          <a:p>
            <a:pPr eaLnBrk="1" hangingPunct="1">
              <a:buNone/>
            </a:pPr>
            <a:r>
              <a:rPr lang="en-US" sz="3200" b="1" dirty="0" smtClean="0">
                <a:solidFill>
                  <a:srgbClr val="C00000"/>
                </a:solidFill>
              </a:rPr>
              <a:t>Fernando Zamora</a:t>
            </a:r>
            <a:endParaRPr lang="en-US" sz="2000" dirty="0" smtClean="0">
              <a:solidFill>
                <a:srgbClr val="C00000"/>
              </a:solidFill>
            </a:endParaRPr>
          </a:p>
          <a:p>
            <a:pPr eaLnBrk="1" hangingPunct="1"/>
            <a:r>
              <a:rPr lang="en-US" b="1" dirty="0" smtClean="0"/>
              <a:t>Developer</a:t>
            </a:r>
          </a:p>
          <a:p>
            <a:pPr eaLnBrk="1" hangingPunct="1"/>
            <a:r>
              <a:rPr lang="en-US" b="1" dirty="0" smtClean="0"/>
              <a:t>Aspiring Craftsman</a:t>
            </a:r>
          </a:p>
          <a:p>
            <a:pPr eaLnBrk="1" hangingPunct="1"/>
            <a:r>
              <a:rPr lang="en-US" b="1" dirty="0" smtClean="0"/>
              <a:t>Work:  Technical Lead MAT, Government Contract </a:t>
            </a:r>
            <a:r>
              <a:rPr lang="en-US" b="1" dirty="0" err="1" smtClean="0"/>
              <a:t>Winforms</a:t>
            </a:r>
            <a:r>
              <a:rPr lang="en-US" b="1" dirty="0" smtClean="0"/>
              <a:t> C#</a:t>
            </a:r>
            <a:endParaRPr lang="en-US" dirty="0" smtClean="0"/>
          </a:p>
          <a:p>
            <a:pPr eaLnBrk="1" hangingPunct="1"/>
            <a:r>
              <a:rPr lang="en-US" b="1" dirty="0" smtClean="0"/>
              <a:t>Hobbies: Write code outside of work that I don’t get to write at work</a:t>
            </a:r>
            <a:endParaRPr lang="en-US" dirty="0" smtClean="0"/>
          </a:p>
          <a:p>
            <a:pPr eaLnBrk="1" hangingPunct="1"/>
            <a:r>
              <a:rPr lang="en-US" b="1" dirty="0" smtClean="0"/>
              <a:t>Games: XNA, Windows Phone, Android</a:t>
            </a:r>
          </a:p>
          <a:p>
            <a:pPr eaLnBrk="1" hangingPunct="1"/>
            <a:r>
              <a:rPr lang="en-US" b="1" dirty="0" smtClean="0"/>
              <a:t>Web: HTML5, PHP, Asp.net, </a:t>
            </a:r>
            <a:r>
              <a:rPr lang="en-US" b="1" dirty="0" err="1" smtClean="0"/>
              <a:t>Javascript</a:t>
            </a:r>
            <a:endParaRPr lang="en-US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About Me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64770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Philosophy and Beginnings	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143000"/>
            <a:ext cx="8229600" cy="4800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We are talking about software. Right?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Reusable solution to a commonly occurring problem within a given context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Christopher Alexander (1977/79)</a:t>
            </a:r>
          </a:p>
          <a:p>
            <a:pPr marL="457200" indent="-457200">
              <a:buNone/>
            </a:pPr>
            <a:r>
              <a:rPr lang="en-US" b="1" i="1" dirty="0" smtClean="0"/>
              <a:t>          A Pattern Language: Towns, Buildings, Construction</a:t>
            </a:r>
            <a:endParaRPr lang="en-US" dirty="0" smtClean="0"/>
          </a:p>
          <a:p>
            <a:pPr marL="457200" indent="-457200">
              <a:buNone/>
            </a:pPr>
            <a:r>
              <a:rPr lang="en-US" dirty="0" smtClean="0"/>
              <a:t>4. 	Form a common language</a:t>
            </a:r>
          </a:p>
          <a:p>
            <a:pPr marL="457200" indent="-457200">
              <a:buNone/>
            </a:pPr>
            <a:r>
              <a:rPr lang="en-US" dirty="0" smtClean="0"/>
              <a:t>5. 	</a:t>
            </a:r>
            <a:r>
              <a:rPr lang="en-US" dirty="0" err="1" smtClean="0"/>
              <a:t>GoF</a:t>
            </a:r>
            <a:r>
              <a:rPr lang="en-US" dirty="0" smtClean="0"/>
              <a:t> – </a:t>
            </a:r>
            <a:r>
              <a:rPr lang="en-US" b="1" i="1" dirty="0" smtClean="0"/>
              <a:t>DESIGN PATTERNS Elements of Reusable Object Oriented Software Gamma, et al. </a:t>
            </a:r>
            <a:r>
              <a:rPr lang="en-US" dirty="0" smtClean="0"/>
              <a:t>(1995)</a:t>
            </a:r>
          </a:p>
          <a:p>
            <a:pPr marL="457200" indent="-457200">
              <a:buNone/>
            </a:pPr>
            <a:r>
              <a:rPr lang="en-US" sz="3200" dirty="0" smtClean="0"/>
              <a:t>	</a:t>
            </a:r>
            <a:endParaRPr lang="en-US" sz="1600" dirty="0" smtClean="0"/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None/>
            </a:pPr>
            <a:endParaRPr lang="en-US" sz="2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Design Pattern Categories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295400"/>
            <a:ext cx="8686800" cy="38862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23 Patterns in </a:t>
            </a:r>
            <a:r>
              <a:rPr lang="en-US" sz="2000" dirty="0" err="1" smtClean="0"/>
              <a:t>GoF</a:t>
            </a:r>
            <a:r>
              <a:rPr lang="en-US" sz="2000" dirty="0" smtClean="0"/>
              <a:t>- Foundation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3 Groups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Creational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Structural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Behavioral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Specific Areas such as architecture, UI, </a:t>
            </a:r>
            <a:r>
              <a:rPr lang="en-US" sz="2000" dirty="0" smtClean="0"/>
              <a:t>concurrency</a:t>
            </a:r>
            <a:r>
              <a:rPr lang="en-US" sz="2000" dirty="0" smtClean="0"/>
              <a:t>, security</a:t>
            </a:r>
          </a:p>
          <a:p>
            <a:pPr marL="457200" indent="-457200">
              <a:buNone/>
            </a:pPr>
            <a:r>
              <a:rPr lang="en-US" sz="2000" dirty="0" smtClean="0"/>
              <a:t>4. 	Forces and Solution</a:t>
            </a:r>
          </a:p>
          <a:p>
            <a:pPr marL="457200" indent="-457200">
              <a:buNone/>
            </a:pPr>
            <a:r>
              <a:rPr lang="en-US" sz="2000" dirty="0" smtClean="0"/>
              <a:t>5. 	UML</a:t>
            </a:r>
          </a:p>
          <a:p>
            <a:pPr marL="457200" indent="-457200">
              <a:buNone/>
            </a:pPr>
            <a:endParaRPr lang="en-US" sz="2000" i="1" dirty="0" smtClean="0"/>
          </a:p>
          <a:p>
            <a:pPr marL="457200" indent="-457200">
              <a:buNone/>
            </a:pPr>
            <a:r>
              <a:rPr lang="en-US" sz="2000" i="1" dirty="0" smtClean="0"/>
              <a:t>      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219200"/>
            <a:ext cx="8001000" cy="4648200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smtClean="0"/>
              <a:t>.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UML Symbols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752600"/>
            <a:ext cx="2847975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81400" y="1143000"/>
            <a:ext cx="5181600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Structural Patterns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Decorator </a:t>
            </a:r>
            <a:r>
              <a:rPr lang="en-US" dirty="0" smtClean="0"/>
              <a:t>– Add or remove functionality at run time</a:t>
            </a:r>
          </a:p>
          <a:p>
            <a:r>
              <a:rPr lang="en-US" b="1" dirty="0" smtClean="0"/>
              <a:t>Proxy </a:t>
            </a:r>
            <a:r>
              <a:rPr lang="en-US" dirty="0" smtClean="0"/>
              <a:t>– Control Access to an Object</a:t>
            </a:r>
          </a:p>
          <a:p>
            <a:r>
              <a:rPr lang="en-US" b="1" dirty="0" smtClean="0"/>
              <a:t>Bridge </a:t>
            </a:r>
            <a:r>
              <a:rPr lang="en-US" dirty="0" smtClean="0"/>
              <a:t>– Enable development of the interface and implementation of a component to proceed independently. Switch runtime implementations.</a:t>
            </a:r>
          </a:p>
          <a:p>
            <a:r>
              <a:rPr lang="en-US" b="1" dirty="0" smtClean="0"/>
              <a:t>Composite</a:t>
            </a:r>
            <a:r>
              <a:rPr lang="en-US" dirty="0" smtClean="0"/>
              <a:t> – Treat single objects and composites in same way</a:t>
            </a:r>
          </a:p>
          <a:p>
            <a:r>
              <a:rPr lang="en-US" b="1" dirty="0" smtClean="0"/>
              <a:t>Flyweight</a:t>
            </a:r>
            <a:r>
              <a:rPr lang="en-US" dirty="0" smtClean="0"/>
              <a:t> – Reduce cost of working with large number of very small objects</a:t>
            </a:r>
          </a:p>
          <a:p>
            <a:r>
              <a:rPr lang="en-US" b="1" dirty="0" smtClean="0"/>
              <a:t>Adapter</a:t>
            </a:r>
            <a:r>
              <a:rPr lang="en-US" dirty="0" smtClean="0"/>
              <a:t> – Match otherwise incompatible interfaces</a:t>
            </a:r>
          </a:p>
          <a:p>
            <a:r>
              <a:rPr lang="en-US" b="1" dirty="0" smtClean="0"/>
              <a:t>Facade</a:t>
            </a:r>
            <a:r>
              <a:rPr lang="en-US" dirty="0" smtClean="0"/>
              <a:t> – Reorganize a system with many subsystems into identifiable layers of single entry points</a:t>
            </a:r>
          </a:p>
          <a:p>
            <a:pPr lvl="1"/>
            <a:r>
              <a:rPr lang="en-US" dirty="0" smtClean="0"/>
              <a:t>Simplify Interface to a complex subsystem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Creational Patterns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Prototype </a:t>
            </a:r>
            <a:r>
              <a:rPr lang="en-US" dirty="0" smtClean="0"/>
              <a:t>– Creates new objects by cloning of a few stored prototypes</a:t>
            </a:r>
          </a:p>
          <a:p>
            <a:r>
              <a:rPr lang="en-US" b="1" dirty="0" smtClean="0"/>
              <a:t>Factory Method </a:t>
            </a:r>
            <a:r>
              <a:rPr lang="en-US" dirty="0" smtClean="0"/>
              <a:t>– Method decides which concrete implementation</a:t>
            </a:r>
          </a:p>
          <a:p>
            <a:r>
              <a:rPr lang="en-US" b="1" dirty="0" smtClean="0"/>
              <a:t>Singleton </a:t>
            </a:r>
            <a:r>
              <a:rPr lang="en-US" dirty="0" smtClean="0"/>
              <a:t>– One instance of a class with global access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Behavioral Patterns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Strategy </a:t>
            </a:r>
            <a:r>
              <a:rPr lang="en-US" dirty="0" smtClean="0"/>
              <a:t>– Client chooses  concrete implementation</a:t>
            </a:r>
          </a:p>
          <a:p>
            <a:r>
              <a:rPr lang="en-US" b="1" dirty="0" smtClean="0"/>
              <a:t>State </a:t>
            </a:r>
            <a:r>
              <a:rPr lang="en-US" dirty="0" smtClean="0"/>
              <a:t>– Context changes from state to state</a:t>
            </a:r>
          </a:p>
          <a:p>
            <a:r>
              <a:rPr lang="en-US" b="1" dirty="0" smtClean="0"/>
              <a:t>Template Method </a:t>
            </a:r>
            <a:r>
              <a:rPr lang="en-US" dirty="0" smtClean="0"/>
              <a:t>– Template algorithm with certain steps to be handled elsewhere</a:t>
            </a:r>
          </a:p>
          <a:p>
            <a:r>
              <a:rPr lang="en-US" b="1" dirty="0" smtClean="0"/>
              <a:t>Chain of Responsibility </a:t>
            </a:r>
            <a:r>
              <a:rPr lang="en-US" dirty="0" smtClean="0"/>
              <a:t>– List of handler objects and handling stops at first successful handling</a:t>
            </a:r>
          </a:p>
          <a:p>
            <a:r>
              <a:rPr lang="en-US" b="1" dirty="0" err="1" smtClean="0"/>
              <a:t>Iterator</a:t>
            </a:r>
            <a:r>
              <a:rPr lang="en-US" b="1" dirty="0" smtClean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foreach</a:t>
            </a:r>
            <a:r>
              <a:rPr lang="en-US" dirty="0" smtClean="0"/>
              <a:t> case closed</a:t>
            </a:r>
          </a:p>
          <a:p>
            <a:r>
              <a:rPr lang="en-US" b="1" dirty="0" smtClean="0"/>
              <a:t>Mediator </a:t>
            </a:r>
            <a:r>
              <a:rPr lang="en-US" dirty="0" smtClean="0"/>
              <a:t>– enables communications of objects without those objects knowing each other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Behavioral Patterns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Observer </a:t>
            </a:r>
            <a:r>
              <a:rPr lang="en-US" dirty="0" smtClean="0"/>
              <a:t>– Publisher Subscriber System</a:t>
            </a:r>
          </a:p>
          <a:p>
            <a:r>
              <a:rPr lang="en-US" b="1" dirty="0" smtClean="0"/>
              <a:t>Visitor </a:t>
            </a:r>
            <a:r>
              <a:rPr lang="en-US" dirty="0" smtClean="0"/>
              <a:t>– </a:t>
            </a:r>
            <a:r>
              <a:rPr lang="en-US" dirty="0" smtClean="0"/>
              <a:t>Defines and performs new operations on all elements of an existing structure</a:t>
            </a:r>
            <a:endParaRPr lang="en-US" dirty="0" smtClean="0"/>
          </a:p>
          <a:p>
            <a:r>
              <a:rPr lang="en-US" b="1" dirty="0" smtClean="0"/>
              <a:t>Interpreter </a:t>
            </a:r>
            <a:r>
              <a:rPr lang="en-US" dirty="0" smtClean="0"/>
              <a:t>– </a:t>
            </a:r>
            <a:r>
              <a:rPr lang="en-US" dirty="0" smtClean="0"/>
              <a:t>?</a:t>
            </a:r>
            <a:endParaRPr lang="en-US" dirty="0" smtClean="0"/>
          </a:p>
          <a:p>
            <a:r>
              <a:rPr lang="en-US" b="1" dirty="0" smtClean="0"/>
              <a:t>Memento </a:t>
            </a:r>
            <a:r>
              <a:rPr lang="en-US" dirty="0" smtClean="0"/>
              <a:t>– </a:t>
            </a:r>
            <a:r>
              <a:rPr lang="en-US" dirty="0" smtClean="0"/>
              <a:t>Captures the state of an object’s internal state and saves externally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EEA846D466D42A2F8C262663B0874" ma:contentTypeVersion="0" ma:contentTypeDescription="Create a new document." ma:contentTypeScope="" ma:versionID="bb71263b1de598fc4454cb39f55dc523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DBD3571-0B2C-4EE2-BC06-1BEB32539D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F8AADC7F-5DC4-46F2-A809-0679B041C012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B8CDF88D-34F6-4273-95F6-DA3DE368413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</Template>
  <TotalTime>9690</TotalTime>
  <Words>470</Words>
  <Application>Microsoft Office PowerPoint</Application>
  <PresentationFormat>On-screen Show (4:3)</PresentationFormat>
  <Paragraphs>97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Powerpoint template</vt:lpstr>
      <vt:lpstr>Slide 1</vt:lpstr>
      <vt:lpstr>About Me</vt:lpstr>
      <vt:lpstr>Philosophy and Beginnings </vt:lpstr>
      <vt:lpstr>Design Pattern Categories</vt:lpstr>
      <vt:lpstr>UML Symbols</vt:lpstr>
      <vt:lpstr>Structural Patterns</vt:lpstr>
      <vt:lpstr>Creational Patterns</vt:lpstr>
      <vt:lpstr>Behavioral Patterns</vt:lpstr>
      <vt:lpstr>Behavioral Patterns</vt:lpstr>
      <vt:lpstr>Behavioral Patterns</vt:lpstr>
      <vt:lpstr>Observer Pattern</vt:lpstr>
      <vt:lpstr>Singleton Pattern</vt:lpstr>
      <vt:lpstr>Chain of Responsibility</vt:lpstr>
      <vt:lpstr>Factory Method</vt:lpstr>
      <vt:lpstr>About Fernando Zamora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Josh.Volney</dc:creator>
  <cp:lastModifiedBy>fernando</cp:lastModifiedBy>
  <cp:revision>638</cp:revision>
  <dcterms:created xsi:type="dcterms:W3CDTF">2008-08-01T13:50:33Z</dcterms:created>
  <dcterms:modified xsi:type="dcterms:W3CDTF">2012-05-27T03:18:46Z</dcterms:modified>
</cp:coreProperties>
</file>