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3" r:id="rId3"/>
    <p:sldId id="259" r:id="rId4"/>
    <p:sldId id="287" r:id="rId5"/>
    <p:sldId id="288" r:id="rId6"/>
    <p:sldId id="289" r:id="rId7"/>
    <p:sldId id="279" r:id="rId8"/>
    <p:sldId id="294" r:id="rId9"/>
    <p:sldId id="291" r:id="rId10"/>
    <p:sldId id="292" r:id="rId11"/>
    <p:sldId id="284" r:id="rId12"/>
    <p:sldId id="286" r:id="rId13"/>
    <p:sldId id="276" r:id="rId14"/>
    <p:sldId id="293" r:id="rId15"/>
    <p:sldId id="298" r:id="rId16"/>
    <p:sldId id="299" r:id="rId17"/>
    <p:sldId id="281" r:id="rId18"/>
    <p:sldId id="300" r:id="rId19"/>
    <p:sldId id="301" r:id="rId20"/>
    <p:sldId id="297" r:id="rId21"/>
    <p:sldId id="296" r:id="rId22"/>
    <p:sldId id="285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4615" autoAdjust="0"/>
  </p:normalViewPr>
  <p:slideViewPr>
    <p:cSldViewPr>
      <p:cViewPr>
        <p:scale>
          <a:sx n="90" d="100"/>
          <a:sy n="90" d="100"/>
        </p:scale>
        <p:origin x="-32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7645-FFCD-449A-BB23-5EA1509828F4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14020-6910-41C0-A069-FC086DB6E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5F01-9883-438B-B6D0-73DBD5B9823F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1287-60DF-4FC1-9F6F-3108B991C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7BAD35-6B84-4191-B3DC-7A403A6A0CC3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50941-FA83-4211-A590-AC0CE56A8764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E52DFA-80C0-47DB-9BD9-1D65CB6CDA24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50358-D16D-4C1E-B4FA-5684242D23EC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DB5AB-3AEE-44CE-9007-9F1799B280DC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203901-A8D7-4787-8A59-7548459B0167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8E94E-D541-420D-A800-FD77FBF7DA22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AD9DB-6294-4080-B799-E3AAD55EC433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0B515-1A03-4B7B-9677-075026F277E2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176034-9467-42CE-BFB4-763887316EF3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44895-E262-425D-912F-9A1492637C2E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F403FB-53A5-4106-8144-8A9C4E2CDCDB}" type="datetime1">
              <a:rPr lang="en-US" smtClean="0"/>
              <a:pPr/>
              <a:t>7/5/2012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color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selectors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body{ ...} p{...} a{...}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div{..} span{...}</a:t>
            </a:r>
          </a:p>
          <a:p>
            <a:r>
              <a:rPr lang="en-US" dirty="0" smtClean="0"/>
              <a:t>Class Selectors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{….}</a:t>
            </a:r>
          </a:p>
          <a:p>
            <a:r>
              <a:rPr lang="en-US" dirty="0" smtClean="0"/>
              <a:t>Id Selectors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{….}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and 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color: #FF0000; 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font-family: 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"Arial"; 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/*Notice that for class we use a dot prefix (.)*/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.product-description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color: #00FF00;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background-color: #CCCCCC;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font-size: 2em;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This is some text outside of a paragraph.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This is some text within a styled paragraph.</a:t>
            </a:r>
          </a:p>
          <a:p>
            <a:pPr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&lt;/p&gt;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&lt;p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class="product-description"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This is a product description. Notice how this product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has background and it has a different font color.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&lt;/p&gt;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#sale-item-of-the-week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background-color: #00FFFF;  }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&lt;/style&gt;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id=“sale-item-of-the-week"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This item works as seen on TV. It will go fast so get it while supplies last.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Can only appear once in your document (DOM)</a:t>
            </a:r>
          </a:p>
          <a:p>
            <a:r>
              <a:rPr lang="en-US" sz="2400" dirty="0" smtClean="0"/>
              <a:t>Each element can have only on ID</a:t>
            </a:r>
          </a:p>
          <a:p>
            <a:r>
              <a:rPr lang="en-US" sz="2400" dirty="0" smtClean="0"/>
              <a:t>It is more specific than the class selector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 color: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#item-of-the-week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 color: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green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 color:  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class=“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” id=“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item-of-the-week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Green wins because the id is more specific than p or .</a:t>
            </a:r>
            <a:r>
              <a:rPr lang="en-US" sz="2400" dirty="0" err="1" smtClean="0"/>
              <a:t>myclass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selectors </a:t>
            </a:r>
          </a:p>
          <a:p>
            <a:pPr lvl="1"/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body{ …. }  p{….}  a{….}</a:t>
            </a:r>
          </a:p>
          <a:p>
            <a:r>
              <a:rPr lang="en-US" dirty="0" smtClean="0"/>
              <a:t>Class Selectors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{….}</a:t>
            </a:r>
          </a:p>
          <a:p>
            <a:r>
              <a:rPr lang="en-US" dirty="0" smtClean="0"/>
              <a:t>Id Selectors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{….}</a:t>
            </a:r>
          </a:p>
          <a:p>
            <a:r>
              <a:rPr lang="en-US" dirty="0" smtClean="0"/>
              <a:t>Pseudo selectors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a:hover{….} a:visited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ul:first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-child{….}</a:t>
            </a:r>
          </a:p>
          <a:p>
            <a:r>
              <a:rPr lang="en-US" dirty="0" smtClean="0"/>
              <a:t>Selectors can be combined</a:t>
            </a:r>
          </a:p>
          <a:p>
            <a:pPr lvl="1"/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body, h1, a{….}</a:t>
            </a:r>
          </a:p>
          <a:p>
            <a:r>
              <a:rPr lang="en-US" dirty="0" smtClean="0"/>
              <a:t>Traversal – Descendants, Children,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a{…}, 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&gt;a{…}, #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on Colors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#000000  #FFFFFF</a:t>
            </a:r>
          </a:p>
          <a:p>
            <a:r>
              <a:rPr lang="en-US" dirty="0" smtClean="0"/>
              <a:t>Each group of two characters represents the colors Red, Green, Blue(RGB) respectively</a:t>
            </a:r>
          </a:p>
          <a:p>
            <a:r>
              <a:rPr lang="en-US" dirty="0" smtClean="0"/>
              <a:t>The valid values are 0-9 and A-F</a:t>
            </a:r>
          </a:p>
          <a:p>
            <a:r>
              <a:rPr lang="en-US" dirty="0" smtClean="0"/>
              <a:t>0,1,2,3,4,5,6,7,8,9,A,B,C,D,E,F</a:t>
            </a:r>
          </a:p>
          <a:p>
            <a:r>
              <a:rPr lang="en-US" dirty="0" smtClean="0"/>
              <a:t>Each group has a value of 0-255 (00 – FF)</a:t>
            </a:r>
          </a:p>
          <a:p>
            <a:r>
              <a:rPr lang="en-US" dirty="0" smtClean="0"/>
              <a:t>Color shorthand #ABC same as #AABBCC</a:t>
            </a:r>
          </a:p>
          <a:p>
            <a:r>
              <a:rPr lang="en-US" dirty="0" smtClean="0">
                <a:hlinkClick r:id="rId2"/>
              </a:rPr>
              <a:t>http://www.w3schools.com/cssref/css_colors.asp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Quiz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00B050"/>
                </a:solidFill>
              </a:rPr>
              <a:t>00</a:t>
            </a:r>
            <a:r>
              <a:rPr lang="en-US" dirty="0" smtClean="0">
                <a:solidFill>
                  <a:srgbClr val="00B0F0"/>
                </a:solidFill>
              </a:rPr>
              <a:t>00   #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rgbClr val="00B050"/>
                </a:solidFill>
              </a:rPr>
              <a:t>FF</a:t>
            </a:r>
            <a:r>
              <a:rPr lang="en-US" dirty="0" smtClean="0">
                <a:solidFill>
                  <a:srgbClr val="00B0F0"/>
                </a:solidFill>
              </a:rPr>
              <a:t>FF    #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F</a:t>
            </a:r>
            <a:r>
              <a:rPr lang="en-US" dirty="0" smtClean="0">
                <a:solidFill>
                  <a:srgbClr val="00B0F0"/>
                </a:solidFill>
              </a:rPr>
              <a:t>F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rgbClr val="00B050"/>
                </a:solidFill>
              </a:rPr>
              <a:t>00</a:t>
            </a:r>
            <a:r>
              <a:rPr lang="en-US" dirty="0" smtClean="0">
                <a:solidFill>
                  <a:srgbClr val="00B0F0"/>
                </a:solidFill>
              </a:rPr>
              <a:t>00   #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00B050"/>
                </a:solidFill>
              </a:rPr>
              <a:t>FF</a:t>
            </a:r>
            <a:r>
              <a:rPr lang="en-US" dirty="0" smtClean="0">
                <a:solidFill>
                  <a:srgbClr val="00B0F0"/>
                </a:solidFill>
              </a:rPr>
              <a:t>00   #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F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rgbClr val="00B050"/>
                </a:solidFill>
              </a:rPr>
              <a:t>00</a:t>
            </a:r>
            <a:r>
              <a:rPr lang="en-US" dirty="0" smtClean="0">
                <a:solidFill>
                  <a:srgbClr val="00B0F0"/>
                </a:solidFill>
              </a:rPr>
              <a:t>FF   #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F0"/>
                </a:solidFill>
              </a:rPr>
              <a:t>F</a:t>
            </a:r>
          </a:p>
          <a:p>
            <a:r>
              <a:rPr lang="en-US" dirty="0" smtClean="0"/>
              <a:t>What color is #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rgbClr val="00B050"/>
                </a:solidFill>
              </a:rPr>
              <a:t>EE</a:t>
            </a:r>
            <a:r>
              <a:rPr lang="en-US" dirty="0" smtClean="0">
                <a:solidFill>
                  <a:srgbClr val="00B0F0"/>
                </a:solidFill>
              </a:rPr>
              <a:t>EE   #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E</a:t>
            </a:r>
            <a:r>
              <a:rPr lang="en-US" dirty="0" smtClean="0">
                <a:solidFill>
                  <a:srgbClr val="00B0F0"/>
                </a:solidFill>
              </a:rPr>
              <a:t>E</a:t>
            </a:r>
          </a:p>
          <a:p>
            <a:r>
              <a:rPr lang="en-US" dirty="0" smtClean="0"/>
              <a:t>What value is greater?</a:t>
            </a:r>
          </a:p>
          <a:p>
            <a:pPr lvl="1"/>
            <a:r>
              <a:rPr lang="en-US" dirty="0" smtClean="0"/>
              <a:t>A1 or 1A  </a:t>
            </a:r>
          </a:p>
          <a:p>
            <a:pPr lvl="1"/>
            <a:r>
              <a:rPr lang="en-US" dirty="0" smtClean="0"/>
              <a:t>11 or 1B</a:t>
            </a:r>
          </a:p>
          <a:p>
            <a:pPr lvl="1"/>
            <a:r>
              <a:rPr lang="en-US" dirty="0" smtClean="0"/>
              <a:t>B1 or CF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Do Practical-exercise-1</a:t>
            </a:r>
          </a:p>
          <a:p>
            <a:pPr>
              <a:buNone/>
            </a:pPr>
            <a:r>
              <a:rPr lang="en-US" sz="2000" dirty="0" smtClean="0"/>
              <a:t>Move Style to external</a:t>
            </a:r>
          </a:p>
          <a:p>
            <a:pPr>
              <a:buNone/>
            </a:pPr>
            <a:r>
              <a:rPr lang="en-US" sz="2000" dirty="0" smtClean="0"/>
              <a:t>Demo an inline style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attributes</a:t>
            </a:r>
          </a:p>
          <a:p>
            <a:r>
              <a:rPr lang="en-US" dirty="0" smtClean="0"/>
              <a:t>Look (style)</a:t>
            </a:r>
          </a:p>
          <a:p>
            <a:pPr lvl="1"/>
            <a:r>
              <a:rPr lang="en-US" dirty="0" smtClean="0"/>
              <a:t>Fonts (size, family, weight, color)</a:t>
            </a:r>
          </a:p>
          <a:p>
            <a:pPr lvl="1"/>
            <a:r>
              <a:rPr lang="en-US" dirty="0" smtClean="0"/>
              <a:t>Background (color)</a:t>
            </a:r>
          </a:p>
          <a:p>
            <a:pPr lvl="1"/>
            <a:r>
              <a:rPr lang="en-US" dirty="0" smtClean="0"/>
              <a:t>Border(thickness, style, color)</a:t>
            </a:r>
          </a:p>
          <a:p>
            <a:pPr lvl="1"/>
            <a:r>
              <a:rPr lang="en-US" dirty="0" smtClean="0"/>
              <a:t>Text Decorations</a:t>
            </a:r>
          </a:p>
          <a:p>
            <a:pPr lvl="1"/>
            <a:r>
              <a:rPr lang="en-US" dirty="0" smtClean="0"/>
              <a:t>Letter spacing</a:t>
            </a:r>
          </a:p>
          <a:p>
            <a:pPr lvl="1"/>
            <a:r>
              <a:rPr lang="en-US" dirty="0" smtClean="0"/>
              <a:t>Text Alignment</a:t>
            </a:r>
          </a:p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 and Positioning</a:t>
            </a:r>
          </a:p>
          <a:p>
            <a:pPr lvl="1"/>
            <a:r>
              <a:rPr lang="en-US" dirty="0" smtClean="0"/>
              <a:t>Margin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What are Cascading Style Sheets (CSS)?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is their purpose?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How to write CSS rules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 and span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49808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 class=“</a:t>
            </a:r>
            <a:r>
              <a:rPr lang="en-US" sz="19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promo-box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&lt;h3&gt;See my div in action&lt;/h3&gt;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&lt;p&gt;Here are my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&lt;span class=“emphasis”&gt;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very important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&lt;/span&gt;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contents&lt;/p&gt;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 class=“</a:t>
            </a:r>
            <a:r>
              <a:rPr lang="en-US" sz="19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main-menu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&gt;Item 1&lt;/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&gt;Item 1&lt;/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&lt;div/&gt;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haven’t covered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Layout Structure</a:t>
            </a:r>
          </a:p>
          <a:p>
            <a:r>
              <a:rPr lang="en-US" dirty="0" smtClean="0"/>
              <a:t>Responsive Web Design</a:t>
            </a:r>
          </a:p>
          <a:p>
            <a:r>
              <a:rPr lang="en-US" dirty="0" smtClean="0"/>
              <a:t>HMTL 5 functionality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Part 1 -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Structure</a:t>
            </a:r>
          </a:p>
          <a:p>
            <a:pPr lvl="1"/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Rules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Value assignments</a:t>
            </a:r>
          </a:p>
          <a:p>
            <a:r>
              <a:rPr lang="en-US" dirty="0" smtClean="0"/>
              <a:t>Style sheets can be inline, embedded, external</a:t>
            </a:r>
          </a:p>
          <a:p>
            <a:r>
              <a:rPr lang="en-US" dirty="0" smtClean="0"/>
              <a:t>More on attributes</a:t>
            </a:r>
          </a:p>
          <a:p>
            <a:pPr lvl="1"/>
            <a:r>
              <a:rPr lang="en-US" dirty="0" smtClean="0"/>
              <a:t>font, background, list styles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Wc3schools </a:t>
            </a:r>
            <a:r>
              <a:rPr lang="en-US" sz="2400" dirty="0" smtClean="0">
                <a:hlinkClick r:id="rId2"/>
              </a:rPr>
              <a:t>http://www.w3schools.com</a:t>
            </a:r>
            <a:endParaRPr lang="en-US" sz="2400" dirty="0" smtClean="0"/>
          </a:p>
          <a:p>
            <a:r>
              <a:rPr lang="en-US" sz="2400" dirty="0" smtClean="0"/>
              <a:t>HTML5 and CSS3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 Castro &amp; </a:t>
            </a:r>
            <a:r>
              <a:rPr lang="en-US" sz="2400" dirty="0" err="1" smtClean="0"/>
              <a:t>Hyslop</a:t>
            </a:r>
            <a:endParaRPr lang="en-US" sz="2400" dirty="0" smtClean="0"/>
          </a:p>
          <a:p>
            <a:r>
              <a:rPr lang="en-US" sz="2400" dirty="0" smtClean="0"/>
              <a:t>Questions</a:t>
            </a:r>
          </a:p>
          <a:p>
            <a:pPr>
              <a:buNone/>
            </a:pPr>
            <a:endParaRPr lang="en-US" sz="2400" dirty="0" smtClean="0"/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Layout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459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4 (not this)</a:t>
            </a:r>
          </a:p>
          <a:p>
            <a:r>
              <a:rPr lang="en-US" dirty="0" smtClean="0"/>
              <a:t>Set of rules to style your HTML document</a:t>
            </a:r>
          </a:p>
          <a:p>
            <a:r>
              <a:rPr lang="en-US" dirty="0" smtClean="0"/>
              <a:t>Separate style from the content</a:t>
            </a:r>
          </a:p>
          <a:p>
            <a:r>
              <a:rPr lang="en-US" dirty="0" smtClean="0"/>
              <a:t>Sets the look of the document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colors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background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borders</a:t>
            </a:r>
          </a:p>
          <a:p>
            <a:r>
              <a:rPr lang="en-US" dirty="0" smtClean="0"/>
              <a:t>Sets the layout of the document</a:t>
            </a:r>
          </a:p>
          <a:p>
            <a:pPr lvl="1"/>
            <a:r>
              <a:rPr lang="en-US" dirty="0" smtClean="0"/>
              <a:t>Separates your document into components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Width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Height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Borders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Margin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Padding</a:t>
            </a:r>
            <a:r>
              <a:rPr lang="en-US" dirty="0" smtClean="0"/>
              <a:t>, Element Styles</a:t>
            </a:r>
          </a:p>
          <a:p>
            <a:pPr lvl="1"/>
            <a:r>
              <a:rPr lang="en-US" dirty="0" smtClean="0"/>
              <a:t>Each component can also be styled differently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Inline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 style=“color: #59FF94;”&gt;…&lt;/p&gt;</a:t>
            </a:r>
          </a:p>
          <a:p>
            <a:r>
              <a:rPr lang="en-US" dirty="0" smtClean="0"/>
              <a:t>Embedded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Inside the &lt;head&gt; element of your html</a:t>
            </a:r>
          </a:p>
          <a:p>
            <a:r>
              <a:rPr lang="en-US" dirty="0" smtClean="0"/>
              <a:t>External to the html document (</a:t>
            </a:r>
            <a:r>
              <a:rPr lang="en-US" dirty="0" smtClean="0">
                <a:solidFill>
                  <a:srgbClr val="FF0000"/>
                </a:solidFill>
              </a:rPr>
              <a:t>e.g. site.css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External CSS can be shared across all pages of your website</a:t>
            </a:r>
          </a:p>
          <a:p>
            <a:r>
              <a:rPr lang="en-US" dirty="0" smtClean="0"/>
              <a:t>This is not the </a:t>
            </a:r>
            <a:r>
              <a:rPr lang="en-US" dirty="0" err="1" smtClean="0"/>
              <a:t>jQuery</a:t>
            </a:r>
            <a:r>
              <a:rPr lang="en-US" dirty="0" smtClean="0"/>
              <a:t> Class but selectors knowledge carries over from this to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browsers have a default CSS implementation, even your page does not have one.</a:t>
            </a:r>
          </a:p>
          <a:p>
            <a:pPr lvl="1"/>
            <a:r>
              <a:rPr lang="en-US" dirty="0" smtClean="0"/>
              <a:t>You should use normalize.css to have a good starting point and your site is uniform across all browsers</a:t>
            </a:r>
          </a:p>
          <a:p>
            <a:r>
              <a:rPr lang="en-US" dirty="0" smtClean="0"/>
              <a:t>CSS have an order of precedence </a:t>
            </a:r>
          </a:p>
          <a:p>
            <a:pPr lvl="1"/>
            <a:r>
              <a:rPr lang="en-US" dirty="0" smtClean="0"/>
              <a:t>Inline</a:t>
            </a:r>
          </a:p>
          <a:p>
            <a:pPr lvl="1"/>
            <a:r>
              <a:rPr lang="en-US" dirty="0" smtClean="0"/>
              <a:t>Embedded</a:t>
            </a:r>
          </a:p>
          <a:p>
            <a:pPr lvl="1"/>
            <a:r>
              <a:rPr lang="en-US" dirty="0" smtClean="0"/>
              <a:t>Last External CSS, …</a:t>
            </a:r>
          </a:p>
          <a:p>
            <a:pPr lvl="1"/>
            <a:r>
              <a:rPr lang="en-US" dirty="0" smtClean="0"/>
              <a:t>First External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&lt;style type=“text/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body{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: #0000FF;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p{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: #FF0000; 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: “Arial”; 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buNone/>
            </a:pPr>
            <a:r>
              <a:rPr lang="en-US" sz="1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….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This is a simple CSS demo</a:t>
            </a:r>
          </a:p>
          <a:p>
            <a:pPr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Makeup of a CSS Rule</a:t>
            </a:r>
            <a:endParaRPr lang="en-US" dirty="0"/>
          </a:p>
        </p:txBody>
      </p:sp>
      <p:pic>
        <p:nvPicPr>
          <p:cNvPr id="4" name="Content Placeholder 3" descr="structure-of-a-css-ru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716524"/>
            <a:ext cx="7167800" cy="407467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5846-4FF4-4053-A16A-5651754C44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6054</TotalTime>
  <Words>922</Words>
  <Application>Microsoft Office PowerPoint</Application>
  <PresentationFormat>On-screen Show (4:3)</PresentationFormat>
  <Paragraphs>203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Intro to Web Development</vt:lpstr>
      <vt:lpstr>Agenda</vt:lpstr>
      <vt:lpstr>Demo Layout</vt:lpstr>
      <vt:lpstr>What are CSS</vt:lpstr>
      <vt:lpstr>What are CSS</vt:lpstr>
      <vt:lpstr>What are CSS</vt:lpstr>
      <vt:lpstr>Quick Demo</vt:lpstr>
      <vt:lpstr>Demo on Editor</vt:lpstr>
      <vt:lpstr>Makeup of a CSS Rule</vt:lpstr>
      <vt:lpstr>Selectors</vt:lpstr>
      <vt:lpstr>Type and Class selector</vt:lpstr>
      <vt:lpstr>ID selector</vt:lpstr>
      <vt:lpstr>ID Selector</vt:lpstr>
      <vt:lpstr>More About Selectors</vt:lpstr>
      <vt:lpstr>Sidebar on Colors </vt:lpstr>
      <vt:lpstr>Color Quiz </vt:lpstr>
      <vt:lpstr>PRACTICAL EXERCISE </vt:lpstr>
      <vt:lpstr>Attributes in CSS</vt:lpstr>
      <vt:lpstr>Attributes in CSS</vt:lpstr>
      <vt:lpstr>div and span  </vt:lpstr>
      <vt:lpstr>What we haven’t covered yet</vt:lpstr>
      <vt:lpstr>CSS Part 1 - Conclusion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</dc:title>
  <dc:creator>fernando</dc:creator>
  <cp:lastModifiedBy>fernandoz</cp:lastModifiedBy>
  <cp:revision>79</cp:revision>
  <dcterms:created xsi:type="dcterms:W3CDTF">2012-06-20T02:30:13Z</dcterms:created>
  <dcterms:modified xsi:type="dcterms:W3CDTF">2012-07-05T19:44:35Z</dcterms:modified>
</cp:coreProperties>
</file>