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767" r:id="rId2"/>
    <p:sldId id="725" r:id="rId3"/>
    <p:sldId id="831" r:id="rId4"/>
    <p:sldId id="832" r:id="rId5"/>
    <p:sldId id="835" r:id="rId6"/>
    <p:sldId id="833" r:id="rId7"/>
    <p:sldId id="804" r:id="rId8"/>
    <p:sldId id="834" r:id="rId9"/>
    <p:sldId id="822" r:id="rId10"/>
    <p:sldId id="808" r:id="rId11"/>
    <p:sldId id="827" r:id="rId12"/>
    <p:sldId id="826" r:id="rId13"/>
    <p:sldId id="828" r:id="rId14"/>
    <p:sldId id="825" r:id="rId15"/>
    <p:sldId id="824" r:id="rId16"/>
    <p:sldId id="823" r:id="rId17"/>
    <p:sldId id="829" r:id="rId18"/>
    <p:sldId id="811" r:id="rId19"/>
    <p:sldId id="812" r:id="rId20"/>
    <p:sldId id="809" r:id="rId21"/>
    <p:sldId id="810" r:id="rId22"/>
    <p:sldId id="830" r:id="rId23"/>
    <p:sldId id="817" r:id="rId24"/>
    <p:sldId id="813" r:id="rId25"/>
    <p:sldId id="816" r:id="rId26"/>
    <p:sldId id="821" r:id="rId27"/>
    <p:sldId id="814" r:id="rId28"/>
    <p:sldId id="815" r:id="rId2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364" autoAdjust="0"/>
  </p:normalViewPr>
  <p:slideViewPr>
    <p:cSldViewPr snapToGrid="0">
      <p:cViewPr varScale="1">
        <p:scale>
          <a:sx n="110" d="100"/>
          <a:sy n="110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CEA4B-2952-48C5-AFB6-BD3EF7E7FFF4}" type="datetimeFigureOut">
              <a:rPr lang="es-CL" smtClean="0"/>
              <a:t>16-09-2024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E876D-2998-4A54-90F1-0232D46816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127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16-09-2024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77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16-09-2024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584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16-09-2024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473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16-09-2024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55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16-09-2024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183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16-09-2024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422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16-09-2024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595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  <p:sp>
        <p:nvSpPr>
          <p:cNvPr id="6" name="Marcador de fecha 1"/>
          <p:cNvSpPr txBox="1">
            <a:spLocks/>
          </p:cNvSpPr>
          <p:nvPr/>
        </p:nvSpPr>
        <p:spPr>
          <a:xfrm>
            <a:off x="557893" y="59290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l" defTabSz="914400" rtl="0" eaLnBrk="1" latinLnBrk="0" hangingPunct="1">
              <a:defRPr sz="1200" b="1" i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/>
              <a:t>Profesor: Miguel Cárcamo P.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9664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08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16-09-2024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974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16-09-2024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131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Marcador de fecha 1"/>
          <p:cNvSpPr txBox="1">
            <a:spLocks/>
          </p:cNvSpPr>
          <p:nvPr/>
        </p:nvSpPr>
        <p:spPr>
          <a:xfrm>
            <a:off x="549728" y="5994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l" defTabSz="914400" rtl="0" eaLnBrk="1" latinLnBrk="0" hangingPunct="1">
              <a:defRPr sz="1200" b="1" i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/>
              <a:t>Profesor: Miguel Cárcamo P.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439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12757BDE-A8AE-050B-A1D6-D6C1B4A4D18F}"/>
              </a:ext>
            </a:extLst>
          </p:cNvPr>
          <p:cNvSpPr txBox="1"/>
          <p:nvPr/>
        </p:nvSpPr>
        <p:spPr>
          <a:xfrm>
            <a:off x="2856784" y="1925678"/>
            <a:ext cx="5505551" cy="107721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R</a:t>
            </a:r>
            <a:r>
              <a:rPr lang="es-CL" dirty="0" err="1"/>
              <a:t>esolución</a:t>
            </a:r>
            <a:r>
              <a:rPr lang="es-CL" dirty="0"/>
              <a:t> de ecuaciones con Python</a:t>
            </a:r>
          </a:p>
        </p:txBody>
      </p:sp>
    </p:spTree>
    <p:extLst>
      <p:ext uri="{BB962C8B-B14F-4D97-AF65-F5344CB8AC3E}">
        <p14:creationId xmlns:p14="http://schemas.microsoft.com/office/powerpoint/2010/main" val="356584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020D3E07-557A-7300-9D6C-24C6E6F1E86F}"/>
              </a:ext>
            </a:extLst>
          </p:cNvPr>
          <p:cNvSpPr txBox="1"/>
          <p:nvPr/>
        </p:nvSpPr>
        <p:spPr>
          <a:xfrm>
            <a:off x="-1" y="146220"/>
            <a:ext cx="1667933" cy="14465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000" dirty="0"/>
              <a:t>Método de resolución de ecuaciones</a:t>
            </a:r>
          </a:p>
          <a:p>
            <a:r>
              <a:rPr lang="es-ES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f(x)=g(x)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250592-D184-40E1-9352-7D61294DEC93}"/>
              </a:ext>
            </a:extLst>
          </p:cNvPr>
          <p:cNvSpPr txBox="1"/>
          <p:nvPr/>
        </p:nvSpPr>
        <p:spPr>
          <a:xfrm>
            <a:off x="8053575" y="1432333"/>
            <a:ext cx="4201158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ü"/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/>
              <a:t>Definir </a:t>
            </a:r>
            <a:r>
              <a:rPr lang="es-ES" dirty="0"/>
              <a:t>funciones iguales </a:t>
            </a:r>
            <a:r>
              <a:rPr lang="es-ES"/>
              <a:t>a cero.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DFC70F-C1E4-40A6-B82F-320D5FB172D2}"/>
              </a:ext>
            </a:extLst>
          </p:cNvPr>
          <p:cNvSpPr txBox="1"/>
          <p:nvPr/>
        </p:nvSpPr>
        <p:spPr>
          <a:xfrm>
            <a:off x="1926750" y="211012"/>
            <a:ext cx="4844385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1800" dirty="0" err="1"/>
              <a:t>Import</a:t>
            </a:r>
            <a:r>
              <a:rPr lang="es-ES" sz="1800" dirty="0">
                <a:solidFill>
                  <a:srgbClr val="92D050"/>
                </a:solidFill>
              </a:rPr>
              <a:t> </a:t>
            </a:r>
            <a:r>
              <a:rPr lang="es-ES" sz="1800" dirty="0" err="1">
                <a:solidFill>
                  <a:srgbClr val="92D050"/>
                </a:solidFill>
              </a:rPr>
              <a:t>numpy</a:t>
            </a:r>
            <a:r>
              <a:rPr lang="es-ES" sz="1800" dirty="0"/>
              <a:t> as </a:t>
            </a:r>
            <a:r>
              <a:rPr lang="es-ES" sz="1800" dirty="0" err="1"/>
              <a:t>np</a:t>
            </a:r>
            <a:endParaRPr lang="es-ES" sz="18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1800" dirty="0" err="1"/>
              <a:t>from</a:t>
            </a:r>
            <a:r>
              <a:rPr lang="es-ES" sz="1800" dirty="0">
                <a:solidFill>
                  <a:srgbClr val="92D050"/>
                </a:solidFill>
              </a:rPr>
              <a:t> </a:t>
            </a:r>
            <a:r>
              <a:rPr lang="es-ES" sz="1800" dirty="0" err="1">
                <a:solidFill>
                  <a:srgbClr val="92D050"/>
                </a:solidFill>
              </a:rPr>
              <a:t>scipy.optimize</a:t>
            </a:r>
            <a:r>
              <a:rPr lang="es-ES" sz="1800" dirty="0">
                <a:solidFill>
                  <a:srgbClr val="92D050"/>
                </a:solidFill>
              </a:rPr>
              <a:t> </a:t>
            </a:r>
            <a:r>
              <a:rPr lang="es-ES" sz="1800" dirty="0" err="1"/>
              <a:t>import</a:t>
            </a:r>
            <a:r>
              <a:rPr lang="es-ES" sz="1800" dirty="0">
                <a:solidFill>
                  <a:srgbClr val="92D050"/>
                </a:solidFill>
              </a:rPr>
              <a:t> </a:t>
            </a:r>
            <a:r>
              <a:rPr lang="es-ES" sz="1800" dirty="0" err="1">
                <a:solidFill>
                  <a:srgbClr val="92D050"/>
                </a:solidFill>
              </a:rPr>
              <a:t>fsolve</a:t>
            </a:r>
            <a:endParaRPr lang="es-ES" sz="1800" dirty="0">
              <a:solidFill>
                <a:srgbClr val="92D05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29D03E2-24FE-48F5-BD0D-32A14ED4344F}"/>
              </a:ext>
            </a:extLst>
          </p:cNvPr>
          <p:cNvSpPr txBox="1"/>
          <p:nvPr/>
        </p:nvSpPr>
        <p:spPr>
          <a:xfrm>
            <a:off x="1913456" y="2701937"/>
            <a:ext cx="462667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Ø"/>
              <a:defRPr b="1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s-ES" dirty="0"/>
              <a:t> X = </a:t>
            </a:r>
            <a:r>
              <a:rPr lang="es-ES" dirty="0" err="1">
                <a:solidFill>
                  <a:srgbClr val="FFFF00"/>
                </a:solidFill>
              </a:rPr>
              <a:t>np.linspace</a:t>
            </a:r>
            <a:r>
              <a:rPr lang="es-ES" dirty="0"/>
              <a:t>(inicio, fin, intervalo)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0AAEBD-BD3B-43E0-B91E-053DE1BCD7F5}"/>
              </a:ext>
            </a:extLst>
          </p:cNvPr>
          <p:cNvSpPr txBox="1"/>
          <p:nvPr/>
        </p:nvSpPr>
        <p:spPr>
          <a:xfrm>
            <a:off x="1926750" y="4773123"/>
            <a:ext cx="5210145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indent="0"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 err="1"/>
              <a:t>print</a:t>
            </a:r>
            <a:r>
              <a:rPr lang="es-ES" dirty="0"/>
              <a:t>({variable})</a:t>
            </a:r>
          </a:p>
        </p:txBody>
      </p:sp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5D67B4FC-58BF-4DAD-A825-F71EF47C62A0}"/>
              </a:ext>
            </a:extLst>
          </p:cNvPr>
          <p:cNvSpPr/>
          <p:nvPr/>
        </p:nvSpPr>
        <p:spPr>
          <a:xfrm>
            <a:off x="3893679" y="886445"/>
            <a:ext cx="191588" cy="240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D8F05CD1-DBAE-46DA-B472-9B4E2C547616}"/>
              </a:ext>
            </a:extLst>
          </p:cNvPr>
          <p:cNvSpPr/>
          <p:nvPr/>
        </p:nvSpPr>
        <p:spPr>
          <a:xfrm>
            <a:off x="3971563" y="2409549"/>
            <a:ext cx="191588" cy="240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9FE5D09D-87C0-47BF-A10B-558F04E3F252}"/>
              </a:ext>
            </a:extLst>
          </p:cNvPr>
          <p:cNvSpPr/>
          <p:nvPr/>
        </p:nvSpPr>
        <p:spPr>
          <a:xfrm>
            <a:off x="3971563" y="3075795"/>
            <a:ext cx="191588" cy="240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C047A3EE-CE92-4537-84A8-2CEF271711C9}"/>
              </a:ext>
            </a:extLst>
          </p:cNvPr>
          <p:cNvSpPr/>
          <p:nvPr/>
        </p:nvSpPr>
        <p:spPr>
          <a:xfrm>
            <a:off x="3984374" y="3774550"/>
            <a:ext cx="191588" cy="240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8B979A9-AD20-48DA-81A6-E9BA84B5411E}"/>
              </a:ext>
            </a:extLst>
          </p:cNvPr>
          <p:cNvSpPr txBox="1"/>
          <p:nvPr/>
        </p:nvSpPr>
        <p:spPr>
          <a:xfrm>
            <a:off x="1913456" y="3370315"/>
            <a:ext cx="5825057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Ø"/>
              <a:defRPr b="1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s-ES" dirty="0" err="1"/>
              <a:t>solucion</a:t>
            </a:r>
            <a:r>
              <a:rPr lang="es-ES" dirty="0"/>
              <a:t> = </a:t>
            </a:r>
            <a:r>
              <a:rPr lang="es-ES" dirty="0" err="1">
                <a:solidFill>
                  <a:srgbClr val="FFFF00"/>
                </a:solidFill>
              </a:rPr>
              <a:t>np.around</a:t>
            </a:r>
            <a:r>
              <a:rPr lang="es-ES" dirty="0"/>
              <a:t>(</a:t>
            </a:r>
            <a:r>
              <a:rPr lang="es-ES" dirty="0" err="1"/>
              <a:t>fsolve</a:t>
            </a:r>
            <a:r>
              <a:rPr lang="es-ES" dirty="0"/>
              <a:t>(</a:t>
            </a:r>
            <a:r>
              <a:rPr lang="es-ES" dirty="0" err="1"/>
              <a:t>interseccion</a:t>
            </a:r>
            <a:r>
              <a:rPr lang="es-ES" dirty="0"/>
              <a:t>, x), </a:t>
            </a:r>
            <a:r>
              <a:rPr lang="es-ES" dirty="0" err="1"/>
              <a:t>decimals</a:t>
            </a:r>
            <a:r>
              <a:rPr lang="es-ES" dirty="0"/>
              <a:t> = 1)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0E87559-4C64-4462-B3AF-DB4E5DDD40C5}"/>
              </a:ext>
            </a:extLst>
          </p:cNvPr>
          <p:cNvSpPr txBox="1"/>
          <p:nvPr/>
        </p:nvSpPr>
        <p:spPr>
          <a:xfrm>
            <a:off x="8053574" y="424346"/>
            <a:ext cx="349172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ü"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s-ES"/>
              <a:t>Carga las bibliotecas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965542E-57ED-412B-B47D-C10E334383F7}"/>
              </a:ext>
            </a:extLst>
          </p:cNvPr>
          <p:cNvSpPr txBox="1"/>
          <p:nvPr/>
        </p:nvSpPr>
        <p:spPr>
          <a:xfrm>
            <a:off x="1926750" y="1165151"/>
            <a:ext cx="4626670" cy="12003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Ø"/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 err="1"/>
              <a:t>def</a:t>
            </a:r>
            <a:r>
              <a:rPr lang="es-ES" dirty="0"/>
              <a:t> f(x)</a:t>
            </a:r>
          </a:p>
          <a:p>
            <a:r>
              <a:rPr lang="es-ES" dirty="0" err="1"/>
              <a:t>def</a:t>
            </a:r>
            <a:r>
              <a:rPr lang="es-ES" dirty="0"/>
              <a:t> g(x)</a:t>
            </a:r>
          </a:p>
          <a:p>
            <a:r>
              <a:rPr lang="es-ES" dirty="0" err="1">
                <a:solidFill>
                  <a:srgbClr val="FFFF00"/>
                </a:solidFill>
              </a:rPr>
              <a:t>def</a:t>
            </a:r>
            <a:r>
              <a:rPr lang="es-ES" dirty="0">
                <a:solidFill>
                  <a:srgbClr val="FFFF00"/>
                </a:solidFill>
              </a:rPr>
              <a:t> </a:t>
            </a:r>
            <a:r>
              <a:rPr lang="es-ES" dirty="0" err="1">
                <a:solidFill>
                  <a:srgbClr val="FFFF00"/>
                </a:solidFill>
              </a:rPr>
              <a:t>interseccion</a:t>
            </a:r>
            <a:r>
              <a:rPr lang="es-ES" dirty="0">
                <a:solidFill>
                  <a:srgbClr val="FFFF00"/>
                </a:solidFill>
              </a:rPr>
              <a:t>(x):</a:t>
            </a:r>
          </a:p>
          <a:p>
            <a:r>
              <a:rPr lang="es-ES" dirty="0"/>
              <a:t>           </a:t>
            </a:r>
            <a:r>
              <a:rPr lang="es-ES" dirty="0" err="1"/>
              <a:t>return</a:t>
            </a:r>
            <a:r>
              <a:rPr lang="es-ES" dirty="0"/>
              <a:t>  </a:t>
            </a:r>
            <a:r>
              <a:rPr lang="es-ES" dirty="0">
                <a:solidFill>
                  <a:srgbClr val="FFFF00"/>
                </a:solidFill>
              </a:rPr>
              <a:t>f(x) – g(x)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3FF64BB-4B26-476F-B323-3200A88B76F4}"/>
              </a:ext>
            </a:extLst>
          </p:cNvPr>
          <p:cNvSpPr txBox="1"/>
          <p:nvPr/>
        </p:nvSpPr>
        <p:spPr>
          <a:xfrm>
            <a:off x="8053575" y="2699226"/>
            <a:ext cx="400709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ü"/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Define el intervalo y los </a:t>
            </a:r>
            <a:r>
              <a:rPr lang="es-ES"/>
              <a:t>puntos de búsqueda.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E8B9AC5-0399-47A0-AD99-8261A42F9920}"/>
              </a:ext>
            </a:extLst>
          </p:cNvPr>
          <p:cNvSpPr txBox="1"/>
          <p:nvPr/>
        </p:nvSpPr>
        <p:spPr>
          <a:xfrm>
            <a:off x="8053574" y="4008617"/>
            <a:ext cx="420115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sz="1400" dirty="0"/>
              <a:t>Selecciona los resultados sin repetirse y los asigna a una variable tipo arreglo (array).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4786580-CBAA-4EB6-A37B-E038272C6C5B}"/>
              </a:ext>
            </a:extLst>
          </p:cNvPr>
          <p:cNvSpPr txBox="1"/>
          <p:nvPr/>
        </p:nvSpPr>
        <p:spPr>
          <a:xfrm>
            <a:off x="1904013" y="4085561"/>
            <a:ext cx="346384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Ø"/>
              <a:defRPr b="1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s-CL" dirty="0"/>
              <a:t>variable = </a:t>
            </a:r>
            <a:r>
              <a:rPr lang="es-CL" dirty="0" err="1">
                <a:solidFill>
                  <a:srgbClr val="FFFF00"/>
                </a:solidFill>
              </a:rPr>
              <a:t>np.unique</a:t>
            </a:r>
            <a:r>
              <a:rPr lang="es-CL" dirty="0"/>
              <a:t>(</a:t>
            </a:r>
            <a:r>
              <a:rPr lang="es-CL" dirty="0" err="1"/>
              <a:t>solucion</a:t>
            </a:r>
            <a:r>
              <a:rPr lang="es-CL" dirty="0"/>
              <a:t>)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D0FB003-94C0-4BF8-B542-73CFAB784097}"/>
              </a:ext>
            </a:extLst>
          </p:cNvPr>
          <p:cNvSpPr txBox="1"/>
          <p:nvPr/>
        </p:nvSpPr>
        <p:spPr>
          <a:xfrm>
            <a:off x="8053575" y="3430768"/>
            <a:ext cx="400709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ü"/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Redondea </a:t>
            </a:r>
            <a:r>
              <a:rPr lang="es-ES"/>
              <a:t>los resultados.</a:t>
            </a:r>
            <a:endParaRPr lang="es-ES" dirty="0"/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25C50AA7-EB95-4C9A-9DD7-BB9AFB2980C4}"/>
              </a:ext>
            </a:extLst>
          </p:cNvPr>
          <p:cNvSpPr/>
          <p:nvPr/>
        </p:nvSpPr>
        <p:spPr>
          <a:xfrm>
            <a:off x="3971563" y="4477832"/>
            <a:ext cx="191588" cy="240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B3306B9-BDC3-4FBB-B616-D0064349C0A8}"/>
              </a:ext>
            </a:extLst>
          </p:cNvPr>
          <p:cNvSpPr txBox="1"/>
          <p:nvPr/>
        </p:nvSpPr>
        <p:spPr>
          <a:xfrm>
            <a:off x="8103590" y="4852736"/>
            <a:ext cx="373189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ü"/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/>
              <a:t>Imprimir el o los resultados.</a:t>
            </a:r>
            <a:endParaRPr lang="es-ES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D9FC871-27C7-4B51-8856-1E0E8731E000}"/>
              </a:ext>
            </a:extLst>
          </p:cNvPr>
          <p:cNvSpPr/>
          <p:nvPr/>
        </p:nvSpPr>
        <p:spPr>
          <a:xfrm>
            <a:off x="100852" y="1006865"/>
            <a:ext cx="1466226" cy="624093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32E12F0-FCAB-44E5-8700-A6E9628E1C55}"/>
              </a:ext>
            </a:extLst>
          </p:cNvPr>
          <p:cNvSpPr/>
          <p:nvPr/>
        </p:nvSpPr>
        <p:spPr>
          <a:xfrm>
            <a:off x="2312895" y="1644405"/>
            <a:ext cx="2702858" cy="734522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252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ipse 19">
            <a:extLst>
              <a:ext uri="{FF2B5EF4-FFF2-40B4-BE49-F238E27FC236}">
                <a16:creationId xmlns:a16="http://schemas.microsoft.com/office/drawing/2014/main" id="{C8F055D9-083C-4419-AADE-FDAB2EB5CF36}"/>
              </a:ext>
            </a:extLst>
          </p:cNvPr>
          <p:cNvSpPr/>
          <p:nvPr/>
        </p:nvSpPr>
        <p:spPr>
          <a:xfrm>
            <a:off x="4086811" y="5271796"/>
            <a:ext cx="2096798" cy="5190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2A13FC5-CDCC-4B76-97E0-E9A20E93B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482" y="216616"/>
            <a:ext cx="7546910" cy="5640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FF23929C-7BC1-43C0-B6B3-6904D89BE367}"/>
              </a:ext>
            </a:extLst>
          </p:cNvPr>
          <p:cNvCxnSpPr>
            <a:cxnSpLocks/>
          </p:cNvCxnSpPr>
          <p:nvPr/>
        </p:nvCxnSpPr>
        <p:spPr>
          <a:xfrm>
            <a:off x="4829110" y="2771192"/>
            <a:ext cx="0" cy="2500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CFFEA35C-9795-4DA2-9D10-B67177C6308B}"/>
              </a:ext>
            </a:extLst>
          </p:cNvPr>
          <p:cNvSpPr/>
          <p:nvPr/>
        </p:nvSpPr>
        <p:spPr>
          <a:xfrm>
            <a:off x="4711956" y="2559871"/>
            <a:ext cx="223935" cy="21132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4399924-8B41-45E5-9F4B-84504FA28068}"/>
              </a:ext>
            </a:extLst>
          </p:cNvPr>
          <p:cNvCxnSpPr>
            <a:cxnSpLocks/>
          </p:cNvCxnSpPr>
          <p:nvPr/>
        </p:nvCxnSpPr>
        <p:spPr>
          <a:xfrm>
            <a:off x="5466702" y="2447730"/>
            <a:ext cx="0" cy="2824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561A330A-69EE-4232-9BCD-3EB79291DA5B}"/>
              </a:ext>
            </a:extLst>
          </p:cNvPr>
          <p:cNvSpPr/>
          <p:nvPr/>
        </p:nvSpPr>
        <p:spPr>
          <a:xfrm>
            <a:off x="5349548" y="2236409"/>
            <a:ext cx="223935" cy="21132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B2EBED4-EA66-4C47-BE48-F86352B777AC}"/>
              </a:ext>
            </a:extLst>
          </p:cNvPr>
          <p:cNvSpPr txBox="1"/>
          <p:nvPr/>
        </p:nvSpPr>
        <p:spPr>
          <a:xfrm>
            <a:off x="4221033" y="5324490"/>
            <a:ext cx="88793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dk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0070C0"/>
                </a:solidFill>
              </a:rPr>
              <a:t>Variable[0]</a:t>
            </a:r>
            <a:endParaRPr lang="es-CL" sz="1200" b="1" dirty="0">
              <a:solidFill>
                <a:srgbClr val="0070C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BF4C8BA-1D32-4F5F-A3DB-E0687E5E69D6}"/>
              </a:ext>
            </a:extLst>
          </p:cNvPr>
          <p:cNvSpPr txBox="1"/>
          <p:nvPr/>
        </p:nvSpPr>
        <p:spPr>
          <a:xfrm>
            <a:off x="5218913" y="5309120"/>
            <a:ext cx="88793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dk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0070C0"/>
                </a:solidFill>
              </a:rPr>
              <a:t>Variable[1]</a:t>
            </a:r>
            <a:endParaRPr lang="es-CL" sz="1200" b="1" dirty="0">
              <a:solidFill>
                <a:srgbClr val="0070C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2A52AF6-1851-4A15-BB01-A511C6A3835E}"/>
              </a:ext>
            </a:extLst>
          </p:cNvPr>
          <p:cNvSpPr txBox="1"/>
          <p:nvPr/>
        </p:nvSpPr>
        <p:spPr>
          <a:xfrm>
            <a:off x="5296676" y="758480"/>
            <a:ext cx="558166" cy="369332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>
            <a:defPPr>
              <a:defRPr lang="es-CL"/>
            </a:defPPr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h(x)</a:t>
            </a:r>
            <a:endParaRPr lang="es-CL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FB94902-8A6D-4100-93F0-1D5587C491C4}"/>
              </a:ext>
            </a:extLst>
          </p:cNvPr>
          <p:cNvSpPr txBox="1"/>
          <p:nvPr/>
        </p:nvSpPr>
        <p:spPr>
          <a:xfrm>
            <a:off x="7122368" y="1000388"/>
            <a:ext cx="490840" cy="369332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>
            <a:defPPr>
              <a:defRPr lang="es-CL"/>
            </a:defPPr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i(x)</a:t>
            </a:r>
            <a:endParaRPr lang="es-CL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EF9B6EF-29D2-4756-8786-797497C68CB9}"/>
              </a:ext>
            </a:extLst>
          </p:cNvPr>
          <p:cNvSpPr/>
          <p:nvPr/>
        </p:nvSpPr>
        <p:spPr>
          <a:xfrm>
            <a:off x="6183608" y="2771192"/>
            <a:ext cx="1679503" cy="10730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38CBA27-A7D2-4A9F-B475-9CB420869B57}"/>
              </a:ext>
            </a:extLst>
          </p:cNvPr>
          <p:cNvSpPr txBox="1"/>
          <p:nvPr/>
        </p:nvSpPr>
        <p:spPr>
          <a:xfrm>
            <a:off x="6392973" y="2938370"/>
            <a:ext cx="1085554" cy="369332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h(x) =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i(x)</a:t>
            </a:r>
            <a:endParaRPr lang="es-C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7A957F05-D0E7-4A4C-B14E-1BFF641B9B3C}"/>
              </a:ext>
            </a:extLst>
          </p:cNvPr>
          <p:cNvSpPr/>
          <p:nvPr/>
        </p:nvSpPr>
        <p:spPr>
          <a:xfrm>
            <a:off x="6842449" y="3458718"/>
            <a:ext cx="223935" cy="211321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483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020D3E07-557A-7300-9D6C-24C6E6F1E86F}"/>
              </a:ext>
            </a:extLst>
          </p:cNvPr>
          <p:cNvSpPr txBox="1"/>
          <p:nvPr/>
        </p:nvSpPr>
        <p:spPr>
          <a:xfrm>
            <a:off x="-1" y="146220"/>
            <a:ext cx="1667933" cy="101566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000" dirty="0"/>
              <a:t>Método de resolución de ecuaciones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250592-D184-40E1-9352-7D61294DEC93}"/>
              </a:ext>
            </a:extLst>
          </p:cNvPr>
          <p:cNvSpPr txBox="1"/>
          <p:nvPr/>
        </p:nvSpPr>
        <p:spPr>
          <a:xfrm>
            <a:off x="8053575" y="1432333"/>
            <a:ext cx="4201158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ü"/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/>
              <a:t>Definir </a:t>
            </a:r>
            <a:r>
              <a:rPr lang="es-ES" dirty="0"/>
              <a:t>funciones iguales </a:t>
            </a:r>
            <a:r>
              <a:rPr lang="es-ES"/>
              <a:t>a cero.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DFC70F-C1E4-40A6-B82F-320D5FB172D2}"/>
              </a:ext>
            </a:extLst>
          </p:cNvPr>
          <p:cNvSpPr txBox="1"/>
          <p:nvPr/>
        </p:nvSpPr>
        <p:spPr>
          <a:xfrm>
            <a:off x="1926750" y="211012"/>
            <a:ext cx="4844385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1800" dirty="0" err="1"/>
              <a:t>Import</a:t>
            </a:r>
            <a:r>
              <a:rPr lang="es-ES" sz="1800" dirty="0">
                <a:solidFill>
                  <a:srgbClr val="92D050"/>
                </a:solidFill>
              </a:rPr>
              <a:t> </a:t>
            </a:r>
            <a:r>
              <a:rPr lang="es-ES" sz="1800" dirty="0" err="1">
                <a:solidFill>
                  <a:srgbClr val="92D050"/>
                </a:solidFill>
              </a:rPr>
              <a:t>numpy</a:t>
            </a:r>
            <a:r>
              <a:rPr lang="es-ES" sz="1800" dirty="0"/>
              <a:t> as </a:t>
            </a:r>
            <a:r>
              <a:rPr lang="es-ES" sz="1800" dirty="0" err="1"/>
              <a:t>np</a:t>
            </a:r>
            <a:endParaRPr lang="es-ES" sz="18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1800" dirty="0" err="1"/>
              <a:t>from</a:t>
            </a:r>
            <a:r>
              <a:rPr lang="es-ES" sz="1800" dirty="0">
                <a:solidFill>
                  <a:srgbClr val="92D050"/>
                </a:solidFill>
              </a:rPr>
              <a:t> </a:t>
            </a:r>
            <a:r>
              <a:rPr lang="es-ES" sz="1800" dirty="0" err="1">
                <a:solidFill>
                  <a:srgbClr val="92D050"/>
                </a:solidFill>
              </a:rPr>
              <a:t>sci.optimize</a:t>
            </a:r>
            <a:r>
              <a:rPr lang="es-ES" sz="1800" dirty="0">
                <a:solidFill>
                  <a:srgbClr val="92D050"/>
                </a:solidFill>
              </a:rPr>
              <a:t> </a:t>
            </a:r>
            <a:r>
              <a:rPr lang="es-ES" sz="1800" dirty="0" err="1"/>
              <a:t>import</a:t>
            </a:r>
            <a:r>
              <a:rPr lang="es-ES" sz="1800" dirty="0">
                <a:solidFill>
                  <a:srgbClr val="92D050"/>
                </a:solidFill>
              </a:rPr>
              <a:t> </a:t>
            </a:r>
            <a:r>
              <a:rPr lang="es-ES" sz="1800" dirty="0" err="1">
                <a:solidFill>
                  <a:srgbClr val="92D050"/>
                </a:solidFill>
              </a:rPr>
              <a:t>fsolve</a:t>
            </a:r>
            <a:endParaRPr lang="es-ES" sz="1800" dirty="0">
              <a:solidFill>
                <a:srgbClr val="92D05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29D03E2-24FE-48F5-BD0D-32A14ED4344F}"/>
              </a:ext>
            </a:extLst>
          </p:cNvPr>
          <p:cNvSpPr txBox="1"/>
          <p:nvPr/>
        </p:nvSpPr>
        <p:spPr>
          <a:xfrm>
            <a:off x="1913456" y="2701937"/>
            <a:ext cx="462667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Ø"/>
              <a:defRPr b="1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s-ES" dirty="0"/>
              <a:t> X = </a:t>
            </a:r>
            <a:r>
              <a:rPr lang="es-ES" dirty="0" err="1">
                <a:solidFill>
                  <a:srgbClr val="FFFF00"/>
                </a:solidFill>
              </a:rPr>
              <a:t>np.linspace</a:t>
            </a:r>
            <a:r>
              <a:rPr lang="es-ES" dirty="0"/>
              <a:t>(inicio, fin, intervalo)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0AAEBD-BD3B-43E0-B91E-053DE1BCD7F5}"/>
              </a:ext>
            </a:extLst>
          </p:cNvPr>
          <p:cNvSpPr txBox="1"/>
          <p:nvPr/>
        </p:nvSpPr>
        <p:spPr>
          <a:xfrm>
            <a:off x="1926750" y="4773123"/>
            <a:ext cx="5210145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indent="0">
              <a:buFont typeface="Wingdings" panose="05000000000000000000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 err="1"/>
              <a:t>print</a:t>
            </a:r>
            <a:r>
              <a:rPr lang="es-ES" dirty="0"/>
              <a:t>({variable})</a:t>
            </a:r>
          </a:p>
        </p:txBody>
      </p:sp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5D67B4FC-58BF-4DAD-A825-F71EF47C62A0}"/>
              </a:ext>
            </a:extLst>
          </p:cNvPr>
          <p:cNvSpPr/>
          <p:nvPr/>
        </p:nvSpPr>
        <p:spPr>
          <a:xfrm>
            <a:off x="3893679" y="886445"/>
            <a:ext cx="191588" cy="240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D8F05CD1-DBAE-46DA-B472-9B4E2C547616}"/>
              </a:ext>
            </a:extLst>
          </p:cNvPr>
          <p:cNvSpPr/>
          <p:nvPr/>
        </p:nvSpPr>
        <p:spPr>
          <a:xfrm>
            <a:off x="3971563" y="2409549"/>
            <a:ext cx="191588" cy="240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9FE5D09D-87C0-47BF-A10B-558F04E3F252}"/>
              </a:ext>
            </a:extLst>
          </p:cNvPr>
          <p:cNvSpPr/>
          <p:nvPr/>
        </p:nvSpPr>
        <p:spPr>
          <a:xfrm>
            <a:off x="3971563" y="3075795"/>
            <a:ext cx="191588" cy="240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C047A3EE-CE92-4537-84A8-2CEF271711C9}"/>
              </a:ext>
            </a:extLst>
          </p:cNvPr>
          <p:cNvSpPr/>
          <p:nvPr/>
        </p:nvSpPr>
        <p:spPr>
          <a:xfrm>
            <a:off x="3984374" y="3774550"/>
            <a:ext cx="191588" cy="240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8B979A9-AD20-48DA-81A6-E9BA84B5411E}"/>
              </a:ext>
            </a:extLst>
          </p:cNvPr>
          <p:cNvSpPr txBox="1"/>
          <p:nvPr/>
        </p:nvSpPr>
        <p:spPr>
          <a:xfrm>
            <a:off x="1913456" y="3370315"/>
            <a:ext cx="5825057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Ø"/>
              <a:defRPr b="1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s-ES" dirty="0" err="1"/>
              <a:t>solucion</a:t>
            </a:r>
            <a:r>
              <a:rPr lang="es-ES" dirty="0"/>
              <a:t> = </a:t>
            </a:r>
            <a:r>
              <a:rPr lang="es-ES" dirty="0" err="1">
                <a:solidFill>
                  <a:srgbClr val="FFFF00"/>
                </a:solidFill>
              </a:rPr>
              <a:t>np.around</a:t>
            </a:r>
            <a:r>
              <a:rPr lang="es-ES" dirty="0"/>
              <a:t>(</a:t>
            </a:r>
            <a:r>
              <a:rPr lang="es-ES" dirty="0" err="1"/>
              <a:t>fsolve</a:t>
            </a:r>
            <a:r>
              <a:rPr lang="es-ES" dirty="0"/>
              <a:t>(</a:t>
            </a:r>
            <a:r>
              <a:rPr lang="es-ES" dirty="0" err="1"/>
              <a:t>interseccion</a:t>
            </a:r>
            <a:r>
              <a:rPr lang="es-ES" dirty="0"/>
              <a:t>, x), </a:t>
            </a:r>
            <a:r>
              <a:rPr lang="es-ES" dirty="0" err="1"/>
              <a:t>decimals</a:t>
            </a:r>
            <a:r>
              <a:rPr lang="es-ES" dirty="0"/>
              <a:t> = 1)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0E87559-4C64-4462-B3AF-DB4E5DDD40C5}"/>
              </a:ext>
            </a:extLst>
          </p:cNvPr>
          <p:cNvSpPr txBox="1"/>
          <p:nvPr/>
        </p:nvSpPr>
        <p:spPr>
          <a:xfrm>
            <a:off x="8053574" y="424346"/>
            <a:ext cx="3491721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ü"/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es-ES"/>
              <a:t>Carga las bibliotecas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965542E-57ED-412B-B47D-C10E334383F7}"/>
              </a:ext>
            </a:extLst>
          </p:cNvPr>
          <p:cNvSpPr txBox="1"/>
          <p:nvPr/>
        </p:nvSpPr>
        <p:spPr>
          <a:xfrm>
            <a:off x="1926750" y="1194051"/>
            <a:ext cx="4626670" cy="1231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Ø"/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 err="1"/>
              <a:t>def</a:t>
            </a:r>
            <a:r>
              <a:rPr lang="es-ES" dirty="0"/>
              <a:t> f(x)</a:t>
            </a:r>
          </a:p>
          <a:p>
            <a:r>
              <a:rPr lang="es-ES" dirty="0" err="1"/>
              <a:t>def</a:t>
            </a:r>
            <a:r>
              <a:rPr lang="es-ES" dirty="0"/>
              <a:t> g(x)</a:t>
            </a:r>
          </a:p>
          <a:p>
            <a:r>
              <a:rPr lang="es-ES" dirty="0" err="1">
                <a:solidFill>
                  <a:srgbClr val="FFFF00"/>
                </a:solidFill>
              </a:rPr>
              <a:t>def</a:t>
            </a:r>
            <a:r>
              <a:rPr lang="es-ES" dirty="0">
                <a:solidFill>
                  <a:srgbClr val="FFFF00"/>
                </a:solidFill>
              </a:rPr>
              <a:t> </a:t>
            </a:r>
            <a:r>
              <a:rPr lang="es-ES" dirty="0" err="1">
                <a:solidFill>
                  <a:srgbClr val="FFFF00"/>
                </a:solidFill>
              </a:rPr>
              <a:t>interseccion</a:t>
            </a:r>
            <a:r>
              <a:rPr lang="es-ES" dirty="0">
                <a:solidFill>
                  <a:srgbClr val="FFFF00"/>
                </a:solidFill>
              </a:rPr>
              <a:t>(x):</a:t>
            </a:r>
          </a:p>
          <a:p>
            <a:r>
              <a:rPr lang="es-ES" dirty="0"/>
              <a:t>           </a:t>
            </a:r>
            <a:r>
              <a:rPr lang="es-ES" dirty="0" err="1"/>
              <a:t>return</a:t>
            </a:r>
            <a:r>
              <a:rPr lang="es-ES" dirty="0"/>
              <a:t>  </a:t>
            </a:r>
            <a:r>
              <a:rPr lang="es-ES" dirty="0">
                <a:solidFill>
                  <a:srgbClr val="FFFF00"/>
                </a:solidFill>
              </a:rPr>
              <a:t>f(x) – </a:t>
            </a:r>
            <a:r>
              <a:rPr lang="es-ES" dirty="0">
                <a:solidFill>
                  <a:srgbClr val="FFC000"/>
                </a:solidFill>
              </a:rPr>
              <a:t>15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3FF64BB-4B26-476F-B323-3200A88B76F4}"/>
              </a:ext>
            </a:extLst>
          </p:cNvPr>
          <p:cNvSpPr txBox="1"/>
          <p:nvPr/>
        </p:nvSpPr>
        <p:spPr>
          <a:xfrm>
            <a:off x="8053575" y="2699226"/>
            <a:ext cx="400709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ü"/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Define el intervalo y los </a:t>
            </a:r>
            <a:r>
              <a:rPr lang="es-ES"/>
              <a:t>puntos de búsqueda.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E8B9AC5-0399-47A0-AD99-8261A42F9920}"/>
              </a:ext>
            </a:extLst>
          </p:cNvPr>
          <p:cNvSpPr txBox="1"/>
          <p:nvPr/>
        </p:nvSpPr>
        <p:spPr>
          <a:xfrm>
            <a:off x="8053574" y="4008617"/>
            <a:ext cx="420115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ü"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sz="1400" dirty="0"/>
              <a:t>Selecciona los resultados sin repetirse y los asigna a una variable tipo arreglo (array).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4786580-CBAA-4EB6-A37B-E038272C6C5B}"/>
              </a:ext>
            </a:extLst>
          </p:cNvPr>
          <p:cNvSpPr txBox="1"/>
          <p:nvPr/>
        </p:nvSpPr>
        <p:spPr>
          <a:xfrm>
            <a:off x="1904013" y="4085561"/>
            <a:ext cx="346384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Ø"/>
              <a:defRPr b="1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s-CL" dirty="0"/>
              <a:t>variable = </a:t>
            </a:r>
            <a:r>
              <a:rPr lang="es-CL" dirty="0" err="1">
                <a:solidFill>
                  <a:srgbClr val="FFFF00"/>
                </a:solidFill>
              </a:rPr>
              <a:t>np.unique</a:t>
            </a:r>
            <a:r>
              <a:rPr lang="es-CL" dirty="0"/>
              <a:t>(</a:t>
            </a:r>
            <a:r>
              <a:rPr lang="es-CL" dirty="0" err="1"/>
              <a:t>solucion</a:t>
            </a:r>
            <a:r>
              <a:rPr lang="es-CL" dirty="0"/>
              <a:t>)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D0FB003-94C0-4BF8-B542-73CFAB784097}"/>
              </a:ext>
            </a:extLst>
          </p:cNvPr>
          <p:cNvSpPr txBox="1"/>
          <p:nvPr/>
        </p:nvSpPr>
        <p:spPr>
          <a:xfrm>
            <a:off x="8053575" y="3430768"/>
            <a:ext cx="400709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ü"/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 dirty="0"/>
              <a:t>Redondea </a:t>
            </a:r>
            <a:r>
              <a:rPr lang="es-ES"/>
              <a:t>los resultados.</a:t>
            </a:r>
            <a:endParaRPr lang="es-ES" dirty="0"/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25C50AA7-EB95-4C9A-9DD7-BB9AFB2980C4}"/>
              </a:ext>
            </a:extLst>
          </p:cNvPr>
          <p:cNvSpPr/>
          <p:nvPr/>
        </p:nvSpPr>
        <p:spPr>
          <a:xfrm>
            <a:off x="3971563" y="4477832"/>
            <a:ext cx="191588" cy="240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140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B3306B9-BDC3-4FBB-B616-D0064349C0A8}"/>
              </a:ext>
            </a:extLst>
          </p:cNvPr>
          <p:cNvSpPr txBox="1"/>
          <p:nvPr/>
        </p:nvSpPr>
        <p:spPr>
          <a:xfrm>
            <a:off x="8103590" y="4852736"/>
            <a:ext cx="373189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CL"/>
            </a:defPPr>
            <a:lvl1pPr marL="457200" indent="-457200">
              <a:buFont typeface="Wingdings" panose="05000000000000000000" pitchFamily="2" charset="2"/>
              <a:buChar char="ü"/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/>
              <a:t>Imprimir el o los resultados.</a:t>
            </a: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DF13523-C6EA-4D2D-AC96-AA41811F3162}"/>
              </a:ext>
            </a:extLst>
          </p:cNvPr>
          <p:cNvSpPr txBox="1"/>
          <p:nvPr/>
        </p:nvSpPr>
        <p:spPr>
          <a:xfrm>
            <a:off x="-1" y="146220"/>
            <a:ext cx="1667933" cy="14465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000" dirty="0"/>
              <a:t>Método de resolución de ecuaciones</a:t>
            </a:r>
          </a:p>
          <a:p>
            <a:r>
              <a:rPr lang="es-ES" sz="2800" dirty="0">
                <a:solidFill>
                  <a:srgbClr val="FFC000"/>
                </a:solidFill>
              </a:rPr>
              <a:t>f(x)=15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CE70BC9E-E746-465E-8DFA-0B074D8E59F8}"/>
              </a:ext>
            </a:extLst>
          </p:cNvPr>
          <p:cNvSpPr/>
          <p:nvPr/>
        </p:nvSpPr>
        <p:spPr>
          <a:xfrm>
            <a:off x="2764858" y="2053133"/>
            <a:ext cx="2257642" cy="39467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2300889-9C4F-4C20-9FB4-F4CCC4A0A25B}"/>
              </a:ext>
            </a:extLst>
          </p:cNvPr>
          <p:cNvSpPr/>
          <p:nvPr/>
        </p:nvSpPr>
        <p:spPr>
          <a:xfrm>
            <a:off x="100852" y="1006865"/>
            <a:ext cx="1466226" cy="624093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250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2894F5C-B559-4E3D-840F-F55F87B08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482" y="216616"/>
            <a:ext cx="7546910" cy="5640996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4CDB1CD-639E-4B75-8A3B-6AB74541A077}"/>
              </a:ext>
            </a:extLst>
          </p:cNvPr>
          <p:cNvCxnSpPr>
            <a:cxnSpLocks/>
          </p:cNvCxnSpPr>
          <p:nvPr/>
        </p:nvCxnSpPr>
        <p:spPr>
          <a:xfrm>
            <a:off x="4357396" y="1156996"/>
            <a:ext cx="0" cy="41334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A029CFC6-9888-4D93-8157-D945D04446F3}"/>
              </a:ext>
            </a:extLst>
          </p:cNvPr>
          <p:cNvSpPr/>
          <p:nvPr/>
        </p:nvSpPr>
        <p:spPr>
          <a:xfrm>
            <a:off x="4245428" y="1047041"/>
            <a:ext cx="223935" cy="211321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E91169D-67A5-4FE5-9164-ABD1563DE106}"/>
              </a:ext>
            </a:extLst>
          </p:cNvPr>
          <p:cNvCxnSpPr>
            <a:cxnSpLocks/>
          </p:cNvCxnSpPr>
          <p:nvPr/>
        </p:nvCxnSpPr>
        <p:spPr>
          <a:xfrm>
            <a:off x="3331028" y="1129332"/>
            <a:ext cx="914400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DE59ABF7-DC3F-44BB-968C-34AB17BBE71C}"/>
              </a:ext>
            </a:extLst>
          </p:cNvPr>
          <p:cNvSpPr/>
          <p:nvPr/>
        </p:nvSpPr>
        <p:spPr>
          <a:xfrm>
            <a:off x="3194180" y="1022152"/>
            <a:ext cx="223935" cy="211321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A2D19BD-C61D-4FE8-B572-9F3DCEBEA574}"/>
              </a:ext>
            </a:extLst>
          </p:cNvPr>
          <p:cNvSpPr txBox="1"/>
          <p:nvPr/>
        </p:nvSpPr>
        <p:spPr>
          <a:xfrm>
            <a:off x="5296676" y="75848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h(x)</a:t>
            </a:r>
            <a:endParaRPr lang="es-CL" b="1" dirty="0">
              <a:solidFill>
                <a:srgbClr val="C00000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B3C7C70-7E1D-49A4-8DFB-2FDDD9AC0258}"/>
              </a:ext>
            </a:extLst>
          </p:cNvPr>
          <p:cNvSpPr txBox="1"/>
          <p:nvPr/>
        </p:nvSpPr>
        <p:spPr>
          <a:xfrm>
            <a:off x="7122368" y="100038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i(x)</a:t>
            </a:r>
            <a:endParaRPr lang="es-C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68BE5EA-735D-4F40-95AE-8799C6AE0397}"/>
              </a:ext>
            </a:extLst>
          </p:cNvPr>
          <p:cNvSpPr txBox="1"/>
          <p:nvPr/>
        </p:nvSpPr>
        <p:spPr>
          <a:xfrm>
            <a:off x="3931775" y="5324490"/>
            <a:ext cx="88793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dk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0070C0"/>
                </a:solidFill>
              </a:rPr>
              <a:t>Variable[0]</a:t>
            </a:r>
            <a:endParaRPr lang="es-CL" sz="1200" b="1" dirty="0">
              <a:solidFill>
                <a:srgbClr val="0070C0"/>
              </a:solidFill>
            </a:endParaRP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79D2217F-6FAC-4E4D-BDCE-C0FD5B0C51DD}"/>
              </a:ext>
            </a:extLst>
          </p:cNvPr>
          <p:cNvSpPr/>
          <p:nvPr/>
        </p:nvSpPr>
        <p:spPr>
          <a:xfrm>
            <a:off x="5676188" y="1047040"/>
            <a:ext cx="223935" cy="211321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/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95F4C16-4446-4C71-9A94-B2C125B2F3B4}"/>
              </a:ext>
            </a:extLst>
          </p:cNvPr>
          <p:cNvCxnSpPr>
            <a:cxnSpLocks/>
          </p:cNvCxnSpPr>
          <p:nvPr/>
        </p:nvCxnSpPr>
        <p:spPr>
          <a:xfrm>
            <a:off x="5827602" y="1258361"/>
            <a:ext cx="0" cy="403657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6DDBF18-169C-4771-B9C5-A6E7E35B9FCA}"/>
              </a:ext>
            </a:extLst>
          </p:cNvPr>
          <p:cNvSpPr txBox="1"/>
          <p:nvPr/>
        </p:nvSpPr>
        <p:spPr>
          <a:xfrm>
            <a:off x="5324068" y="5324711"/>
            <a:ext cx="88793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dk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0070C0"/>
                </a:solidFill>
              </a:rPr>
              <a:t>Variable[1]</a:t>
            </a:r>
            <a:endParaRPr lang="es-CL" sz="1200" b="1" dirty="0">
              <a:solidFill>
                <a:srgbClr val="0070C0"/>
              </a:solidFill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7645801-6367-47EE-857A-546F1587B94D}"/>
              </a:ext>
            </a:extLst>
          </p:cNvPr>
          <p:cNvCxnSpPr>
            <a:cxnSpLocks/>
          </p:cNvCxnSpPr>
          <p:nvPr/>
        </p:nvCxnSpPr>
        <p:spPr>
          <a:xfrm>
            <a:off x="4465059" y="1133815"/>
            <a:ext cx="1211129" cy="18885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32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245D59A-FEB4-47BE-B378-8BA098C26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98" y="1128391"/>
            <a:ext cx="9516803" cy="4601217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09953F1C-DEA7-4A98-94A4-ED252BA33A5F}"/>
              </a:ext>
            </a:extLst>
          </p:cNvPr>
          <p:cNvSpPr/>
          <p:nvPr/>
        </p:nvSpPr>
        <p:spPr>
          <a:xfrm>
            <a:off x="1171575" y="4901141"/>
            <a:ext cx="7349067" cy="404284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C3BC7B7-B109-42B0-80AE-A727D5075FDE}"/>
              </a:ext>
            </a:extLst>
          </p:cNvPr>
          <p:cNvSpPr txBox="1"/>
          <p:nvPr/>
        </p:nvSpPr>
        <p:spPr>
          <a:xfrm>
            <a:off x="233265" y="146220"/>
            <a:ext cx="3551335" cy="70788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000" dirty="0"/>
              <a:t>Ejemplo de la Metodología de Resolución de Ecuaciones</a:t>
            </a:r>
            <a:endParaRPr lang="es-E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329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330B284-7CFF-4A54-A95C-F367CB01C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5" y="1266523"/>
            <a:ext cx="11574490" cy="432495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A0A8458-3EFE-49BA-A88B-320361777CC4}"/>
              </a:ext>
            </a:extLst>
          </p:cNvPr>
          <p:cNvSpPr txBox="1"/>
          <p:nvPr/>
        </p:nvSpPr>
        <p:spPr>
          <a:xfrm>
            <a:off x="233265" y="146220"/>
            <a:ext cx="3551335" cy="70788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000" dirty="0"/>
              <a:t>Ejemplo de la Metodología de Resolución de Ecuaciones</a:t>
            </a:r>
            <a:endParaRPr lang="es-E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31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EA53FC1-4909-47AB-B0D2-7982E0E305D3}"/>
              </a:ext>
            </a:extLst>
          </p:cNvPr>
          <p:cNvSpPr/>
          <p:nvPr/>
        </p:nvSpPr>
        <p:spPr>
          <a:xfrm>
            <a:off x="326330" y="2028122"/>
            <a:ext cx="50877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 err="1">
                <a:solidFill>
                  <a:srgbClr val="0070C0"/>
                </a:solidFill>
                <a:latin typeface="LMMono10-Italic"/>
              </a:rPr>
              <a:t>np.unique</a:t>
            </a:r>
            <a:r>
              <a:rPr lang="es-ES" sz="3200" b="1" dirty="0">
                <a:solidFill>
                  <a:srgbClr val="0070C0"/>
                </a:solidFill>
                <a:latin typeface="LMMono10-Italic"/>
              </a:rPr>
              <a:t>() </a:t>
            </a:r>
            <a:r>
              <a:rPr lang="es-ES" sz="3200" dirty="0">
                <a:latin typeface="LMMono10-Italic"/>
              </a:rPr>
              <a:t>permite eliminar las soluciones repetidas</a:t>
            </a:r>
            <a:endParaRPr lang="es-CL" sz="32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A3047BF-25EC-4C3E-BAFF-D1BB396F93EB}"/>
              </a:ext>
            </a:extLst>
          </p:cNvPr>
          <p:cNvSpPr txBox="1"/>
          <p:nvPr/>
        </p:nvSpPr>
        <p:spPr>
          <a:xfrm>
            <a:off x="326330" y="488045"/>
            <a:ext cx="3209350" cy="58477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 err="1"/>
              <a:t>np.unique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B2A3FF-4425-4823-92BC-EF3A86A7C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626" y="488045"/>
            <a:ext cx="6177044" cy="52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5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4382A86-183A-480A-A074-7EFEF762007E}"/>
              </a:ext>
            </a:extLst>
          </p:cNvPr>
          <p:cNvSpPr txBox="1"/>
          <p:nvPr/>
        </p:nvSpPr>
        <p:spPr>
          <a:xfrm>
            <a:off x="3930433" y="2321252"/>
            <a:ext cx="2953809" cy="12003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3600" dirty="0">
                <a:solidFill>
                  <a:srgbClr val="92D050"/>
                </a:solidFill>
              </a:rPr>
              <a:t>Vectorización</a:t>
            </a:r>
          </a:p>
          <a:p>
            <a:r>
              <a:rPr lang="es-ES" sz="3600" dirty="0"/>
              <a:t>d</a:t>
            </a:r>
            <a:r>
              <a:rPr lang="es-CL" sz="3600" dirty="0"/>
              <a:t>e </a:t>
            </a:r>
            <a:r>
              <a:rPr lang="es-CL" sz="3600" dirty="0" err="1"/>
              <a:t>Numpy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178562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D285548-FD72-47F5-A265-98659253C602}"/>
              </a:ext>
            </a:extLst>
          </p:cNvPr>
          <p:cNvSpPr txBox="1"/>
          <p:nvPr/>
        </p:nvSpPr>
        <p:spPr>
          <a:xfrm>
            <a:off x="160866" y="212534"/>
            <a:ext cx="2953809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2400" dirty="0"/>
              <a:t>La función </a:t>
            </a:r>
            <a:r>
              <a:rPr lang="es-CL" sz="2400" dirty="0" err="1">
                <a:solidFill>
                  <a:srgbClr val="92D050"/>
                </a:solidFill>
              </a:rPr>
              <a:t>Vectorize</a:t>
            </a:r>
            <a:endParaRPr lang="es-CL" sz="2400" dirty="0">
              <a:solidFill>
                <a:srgbClr val="92D050"/>
              </a:solidFill>
            </a:endParaRPr>
          </a:p>
          <a:p>
            <a:r>
              <a:rPr lang="es-ES" sz="2400" dirty="0"/>
              <a:t>d</a:t>
            </a:r>
            <a:r>
              <a:rPr lang="es-CL" sz="2400" dirty="0"/>
              <a:t>e </a:t>
            </a:r>
            <a:r>
              <a:rPr lang="es-CL" sz="2400" dirty="0" err="1"/>
              <a:t>Numpy</a:t>
            </a:r>
            <a:endParaRPr lang="es-CL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479A9D-BF5B-4F1D-8930-1BF038809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615" y="551905"/>
            <a:ext cx="7206872" cy="469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83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17C4DBF-472B-4B86-A605-3E2BD9DA8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660" y="365624"/>
            <a:ext cx="6667500" cy="482917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7DDB114-444A-4394-8DF1-9F46EF03ED20}"/>
              </a:ext>
            </a:extLst>
          </p:cNvPr>
          <p:cNvSpPr txBox="1"/>
          <p:nvPr/>
        </p:nvSpPr>
        <p:spPr>
          <a:xfrm>
            <a:off x="160866" y="212534"/>
            <a:ext cx="3220509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2400" dirty="0"/>
              <a:t>La función </a:t>
            </a:r>
            <a:r>
              <a:rPr lang="es-CL" sz="2400" dirty="0" err="1">
                <a:solidFill>
                  <a:srgbClr val="92D050"/>
                </a:solidFill>
              </a:rPr>
              <a:t>Vectorize</a:t>
            </a:r>
            <a:endParaRPr lang="es-CL" sz="2400" dirty="0">
              <a:solidFill>
                <a:srgbClr val="92D050"/>
              </a:solidFill>
            </a:endParaRPr>
          </a:p>
          <a:p>
            <a:r>
              <a:rPr lang="es-ES" sz="2400" dirty="0"/>
              <a:t>d</a:t>
            </a:r>
            <a:r>
              <a:rPr lang="es-CL" sz="2400" dirty="0"/>
              <a:t>e </a:t>
            </a:r>
            <a:r>
              <a:rPr lang="es-CL" sz="2400" dirty="0" err="1"/>
              <a:t>Numpy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58346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020D3E07-557A-7300-9D6C-24C6E6F1E86F}"/>
              </a:ext>
            </a:extLst>
          </p:cNvPr>
          <p:cNvSpPr txBox="1"/>
          <p:nvPr/>
        </p:nvSpPr>
        <p:spPr>
          <a:xfrm>
            <a:off x="169334" y="178667"/>
            <a:ext cx="3209350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000" dirty="0" err="1"/>
              <a:t>Bibioteca</a:t>
            </a:r>
            <a:r>
              <a:rPr lang="es-ES" sz="2000" dirty="0"/>
              <a:t> </a:t>
            </a:r>
            <a:r>
              <a:rPr lang="es-ES" sz="2000" dirty="0" err="1"/>
              <a:t>Scipy.optimize</a:t>
            </a:r>
            <a:endParaRPr lang="es-ES" sz="20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B51BF10-508C-4F33-9D15-62B5CB7D7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149" y="893430"/>
            <a:ext cx="7687251" cy="507114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75A694B6-3F0C-489F-A844-6592C90A450E}"/>
              </a:ext>
            </a:extLst>
          </p:cNvPr>
          <p:cNvSpPr/>
          <p:nvPr/>
        </p:nvSpPr>
        <p:spPr>
          <a:xfrm>
            <a:off x="2926080" y="3048000"/>
            <a:ext cx="8275320" cy="1532709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0888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C0FA6FC-F5EC-47DE-8DB6-2904DFE86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47" y="379911"/>
            <a:ext cx="7934325" cy="52387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1E3CA80-070A-4F8D-9299-47349E43A34D}"/>
              </a:ext>
            </a:extLst>
          </p:cNvPr>
          <p:cNvSpPr txBox="1"/>
          <p:nvPr/>
        </p:nvSpPr>
        <p:spPr>
          <a:xfrm>
            <a:off x="160866" y="212534"/>
            <a:ext cx="3220509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2400" dirty="0"/>
              <a:t>La función </a:t>
            </a:r>
            <a:r>
              <a:rPr lang="es-CL" sz="2400" dirty="0" err="1">
                <a:solidFill>
                  <a:srgbClr val="92D050"/>
                </a:solidFill>
              </a:rPr>
              <a:t>Vectorize</a:t>
            </a:r>
            <a:endParaRPr lang="es-CL" sz="2400" dirty="0">
              <a:solidFill>
                <a:srgbClr val="92D050"/>
              </a:solidFill>
            </a:endParaRPr>
          </a:p>
          <a:p>
            <a:r>
              <a:rPr lang="es-ES" sz="2400" dirty="0"/>
              <a:t>d</a:t>
            </a:r>
            <a:r>
              <a:rPr lang="es-CL" sz="2400" dirty="0"/>
              <a:t>e </a:t>
            </a:r>
            <a:r>
              <a:rPr lang="es-CL" sz="2400" dirty="0" err="1"/>
              <a:t>Numpy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835398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7EB9B8A-55E2-4A37-B968-BEACF799E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985" y="1340789"/>
            <a:ext cx="9526461" cy="359510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AC493B7-B3D4-4BFB-9319-3EB9DD190E2B}"/>
              </a:ext>
            </a:extLst>
          </p:cNvPr>
          <p:cNvSpPr txBox="1"/>
          <p:nvPr/>
        </p:nvSpPr>
        <p:spPr>
          <a:xfrm>
            <a:off x="233265" y="146220"/>
            <a:ext cx="1434667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000" dirty="0"/>
              <a:t>Ejemplo</a:t>
            </a:r>
            <a:endParaRPr lang="es-E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526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4382A86-183A-480A-A074-7EFEF762007E}"/>
              </a:ext>
            </a:extLst>
          </p:cNvPr>
          <p:cNvSpPr txBox="1"/>
          <p:nvPr/>
        </p:nvSpPr>
        <p:spPr>
          <a:xfrm>
            <a:off x="3930433" y="2321252"/>
            <a:ext cx="4635069" cy="12003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3600" dirty="0">
                <a:solidFill>
                  <a:srgbClr val="92D050"/>
                </a:solidFill>
              </a:rPr>
              <a:t>Funciones por tramos</a:t>
            </a:r>
          </a:p>
          <a:p>
            <a:r>
              <a:rPr lang="es-ES" sz="3600" dirty="0"/>
              <a:t>d</a:t>
            </a:r>
            <a:r>
              <a:rPr lang="es-CL" sz="3600" dirty="0"/>
              <a:t>e </a:t>
            </a:r>
            <a:r>
              <a:rPr lang="es-CL" sz="3600" dirty="0" err="1"/>
              <a:t>Numpy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167091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88FD27D-06D1-4E3D-A020-386D7152AA6B}"/>
              </a:ext>
            </a:extLst>
          </p:cNvPr>
          <p:cNvSpPr/>
          <p:nvPr/>
        </p:nvSpPr>
        <p:spPr>
          <a:xfrm>
            <a:off x="3867149" y="661244"/>
            <a:ext cx="77057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s-ES" dirty="0">
                <a:solidFill>
                  <a:srgbClr val="364151"/>
                </a:solidFill>
                <a:latin typeface="Lora"/>
              </a:rPr>
              <a:t>Es crucial cuando los datos requieren manipulación o evaluación que varía por segmento, permitiendo la definición clara y eficiente de </a:t>
            </a:r>
            <a:r>
              <a:rPr lang="es-ES" i="1" dirty="0">
                <a:solidFill>
                  <a:srgbClr val="00B050"/>
                </a:solidFill>
                <a:latin typeface="Lora"/>
              </a:rPr>
              <a:t>operaciones complejas condicionales sin la necesidad de bucles explícitos o lógica de programación complicada</a:t>
            </a:r>
            <a:r>
              <a:rPr lang="es-ES" dirty="0">
                <a:solidFill>
                  <a:srgbClr val="364151"/>
                </a:solidFill>
                <a:latin typeface="Lora"/>
              </a:rPr>
              <a:t>. Facilita el manejo de casos especiales y </a:t>
            </a:r>
            <a:r>
              <a:rPr lang="es-ES" i="1" dirty="0">
                <a:solidFill>
                  <a:srgbClr val="0070C0"/>
                </a:solidFill>
                <a:latin typeface="Lora"/>
              </a:rPr>
              <a:t>puede usarse para implementar funciones matemáticas por partes</a:t>
            </a:r>
            <a:r>
              <a:rPr lang="es-ES" dirty="0">
                <a:solidFill>
                  <a:srgbClr val="364151"/>
                </a:solidFill>
                <a:latin typeface="Lora"/>
              </a:rPr>
              <a:t>, lo que es común en matemáticas, estadísticas y otras aplicaciones científicas.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53DBF33-8BD4-4D38-9773-6B1D523A5AFE}"/>
              </a:ext>
            </a:extLst>
          </p:cNvPr>
          <p:cNvSpPr txBox="1"/>
          <p:nvPr/>
        </p:nvSpPr>
        <p:spPr>
          <a:xfrm>
            <a:off x="294214" y="850709"/>
            <a:ext cx="3220509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400" dirty="0"/>
              <a:t>Importancia de </a:t>
            </a:r>
            <a:r>
              <a:rPr lang="es-ES" sz="2400" dirty="0" err="1">
                <a:solidFill>
                  <a:srgbClr val="92D050"/>
                </a:solidFill>
              </a:rPr>
              <a:t>np.piecewise</a:t>
            </a:r>
            <a:endParaRPr lang="es-CL" sz="2400" dirty="0">
              <a:solidFill>
                <a:srgbClr val="92D05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87F78CD-4D64-4F59-9F2F-EDA9DF9FEBDD}"/>
              </a:ext>
            </a:extLst>
          </p:cNvPr>
          <p:cNvSpPr txBox="1"/>
          <p:nvPr/>
        </p:nvSpPr>
        <p:spPr>
          <a:xfrm>
            <a:off x="294213" y="3442355"/>
            <a:ext cx="3220509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400" dirty="0">
                <a:latin typeface="Lora"/>
              </a:rPr>
              <a:t>Donde se emplea</a:t>
            </a:r>
            <a:r>
              <a:rPr lang="es-ES" sz="2400" dirty="0"/>
              <a:t>  </a:t>
            </a:r>
            <a:r>
              <a:rPr lang="es-ES" sz="2400" dirty="0" err="1">
                <a:solidFill>
                  <a:srgbClr val="92D050"/>
                </a:solidFill>
              </a:rPr>
              <a:t>np.piecewise</a:t>
            </a:r>
            <a:endParaRPr lang="es-CL" sz="2400" dirty="0">
              <a:solidFill>
                <a:srgbClr val="92D05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F902F30-99AA-4239-B0FC-3428573144F7}"/>
              </a:ext>
            </a:extLst>
          </p:cNvPr>
          <p:cNvSpPr/>
          <p:nvPr/>
        </p:nvSpPr>
        <p:spPr>
          <a:xfrm>
            <a:off x="3781424" y="2913630"/>
            <a:ext cx="7877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s-ES" b="1" dirty="0">
                <a:solidFill>
                  <a:srgbClr val="FF0000"/>
                </a:solidFill>
                <a:latin typeface="Lora"/>
              </a:rPr>
              <a:t>Modelado estadístico y matemático</a:t>
            </a:r>
            <a:r>
              <a:rPr lang="es-ES" dirty="0">
                <a:solidFill>
                  <a:srgbClr val="364151"/>
                </a:solidFill>
                <a:latin typeface="Lora"/>
              </a:rPr>
              <a:t>: Cuando las fórmulas varían en diferentes rangos del dominio.</a:t>
            </a:r>
          </a:p>
          <a:p>
            <a:pPr algn="just" fontAlgn="base"/>
            <a:br>
              <a:rPr lang="es-ES" dirty="0">
                <a:solidFill>
                  <a:srgbClr val="364151"/>
                </a:solidFill>
                <a:latin typeface="Lora"/>
              </a:rPr>
            </a:br>
            <a:r>
              <a:rPr lang="es-ES" b="1" dirty="0">
                <a:solidFill>
                  <a:srgbClr val="FF0000"/>
                </a:solidFill>
                <a:latin typeface="Lora"/>
              </a:rPr>
              <a:t>Procesamiento de señales y de imágenes</a:t>
            </a:r>
            <a:r>
              <a:rPr lang="es-ES" dirty="0">
                <a:solidFill>
                  <a:srgbClr val="364151"/>
                </a:solidFill>
                <a:latin typeface="Lora"/>
              </a:rPr>
              <a:t>: Para aplicar transformaciones específicas en ciertos rangos de valores.</a:t>
            </a:r>
          </a:p>
          <a:p>
            <a:pPr algn="just" fontAlgn="base"/>
            <a:br>
              <a:rPr lang="es-ES" dirty="0">
                <a:solidFill>
                  <a:srgbClr val="364151"/>
                </a:solidFill>
                <a:latin typeface="Lora"/>
              </a:rPr>
            </a:br>
            <a:r>
              <a:rPr lang="es-ES" b="1" dirty="0">
                <a:solidFill>
                  <a:srgbClr val="FF0000"/>
                </a:solidFill>
                <a:latin typeface="Lora"/>
              </a:rPr>
              <a:t>Ciencia de datos</a:t>
            </a:r>
            <a:r>
              <a:rPr lang="es-ES" dirty="0">
                <a:solidFill>
                  <a:srgbClr val="364151"/>
                </a:solidFill>
                <a:latin typeface="Lora"/>
              </a:rPr>
              <a:t>: Al preparar o ajustar datos, donde diferentes segmentos de un conjunto de datos requieren diferentes tratamientos o ajustes</a:t>
            </a:r>
          </a:p>
        </p:txBody>
      </p:sp>
    </p:spTree>
    <p:extLst>
      <p:ext uri="{BB962C8B-B14F-4D97-AF65-F5344CB8AC3E}">
        <p14:creationId xmlns:p14="http://schemas.microsoft.com/office/powerpoint/2010/main" val="3430340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E596A66-C2FB-434A-AD55-D94BB2751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591" y="513805"/>
            <a:ext cx="5605287" cy="5926047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E02C0F02-42E2-47A4-982A-8898C803BB04}"/>
              </a:ext>
            </a:extLst>
          </p:cNvPr>
          <p:cNvSpPr/>
          <p:nvPr/>
        </p:nvSpPr>
        <p:spPr>
          <a:xfrm>
            <a:off x="3618411" y="170831"/>
            <a:ext cx="5833499" cy="119143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26AFBD-74DE-47DA-A276-01DC621DBF62}"/>
              </a:ext>
            </a:extLst>
          </p:cNvPr>
          <p:cNvSpPr txBox="1"/>
          <p:nvPr/>
        </p:nvSpPr>
        <p:spPr>
          <a:xfrm>
            <a:off x="160866" y="212534"/>
            <a:ext cx="3220509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2400" dirty="0"/>
              <a:t>La función </a:t>
            </a:r>
            <a:r>
              <a:rPr lang="es-CL" sz="2400" dirty="0" err="1">
                <a:solidFill>
                  <a:srgbClr val="92D050"/>
                </a:solidFill>
              </a:rPr>
              <a:t>Vectorize</a:t>
            </a:r>
            <a:endParaRPr lang="es-CL" sz="2400" dirty="0">
              <a:solidFill>
                <a:srgbClr val="92D050"/>
              </a:solidFill>
            </a:endParaRPr>
          </a:p>
          <a:p>
            <a:r>
              <a:rPr lang="es-ES" sz="2400" dirty="0"/>
              <a:t>d</a:t>
            </a:r>
            <a:r>
              <a:rPr lang="es-CL" sz="2400" dirty="0"/>
              <a:t>e </a:t>
            </a:r>
            <a:r>
              <a:rPr lang="es-CL" sz="2400" dirty="0" err="1"/>
              <a:t>Numpy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689636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3A798BE-47D0-446B-BF0E-C9268C5AB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1371600"/>
            <a:ext cx="9134475" cy="31813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A52641E-22B6-42E7-9E49-E5D583912D0A}"/>
              </a:ext>
            </a:extLst>
          </p:cNvPr>
          <p:cNvSpPr txBox="1"/>
          <p:nvPr/>
        </p:nvSpPr>
        <p:spPr>
          <a:xfrm>
            <a:off x="160866" y="212534"/>
            <a:ext cx="5106459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2400" dirty="0"/>
              <a:t>Funciones por tramo: </a:t>
            </a:r>
            <a:r>
              <a:rPr lang="es-CL" sz="2400" dirty="0" err="1">
                <a:solidFill>
                  <a:srgbClr val="92D050"/>
                </a:solidFill>
              </a:rPr>
              <a:t>np.piecewise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244439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E87DD6A-495B-4EC7-8AAA-107A229154F1}"/>
              </a:ext>
            </a:extLst>
          </p:cNvPr>
          <p:cNvSpPr/>
          <p:nvPr/>
        </p:nvSpPr>
        <p:spPr>
          <a:xfrm>
            <a:off x="2000250" y="1354732"/>
            <a:ext cx="8191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263149"/>
                </a:solidFill>
                <a:latin typeface="__DM_Sans_420ee6"/>
              </a:rPr>
              <a:t>Las expresiones lambda en Python son, en esencia, </a:t>
            </a:r>
            <a:r>
              <a:rPr lang="es-ES" b="1" dirty="0">
                <a:solidFill>
                  <a:srgbClr val="263149"/>
                </a:solidFill>
                <a:latin typeface="__DM_Sans_420ee6"/>
              </a:rPr>
              <a:t>funciones pequeñas</a:t>
            </a:r>
            <a:r>
              <a:rPr lang="es-ES" dirty="0">
                <a:solidFill>
                  <a:srgbClr val="263149"/>
                </a:solidFill>
                <a:latin typeface="__DM_Sans_420ee6"/>
              </a:rPr>
              <a:t>, sin nombre, definidas con la palabra clave </a:t>
            </a:r>
            <a:r>
              <a:rPr lang="es-ES" b="1" dirty="0">
                <a:solidFill>
                  <a:srgbClr val="0070C0"/>
                </a:solidFill>
                <a:latin typeface="__DM_Sans_420ee6"/>
              </a:rPr>
              <a:t>lambda</a:t>
            </a:r>
            <a:r>
              <a:rPr lang="es-ES" dirty="0">
                <a:solidFill>
                  <a:srgbClr val="263149"/>
                </a:solidFill>
                <a:latin typeface="__DM_Sans_420ee6"/>
              </a:rPr>
              <a:t>. </a:t>
            </a:r>
          </a:p>
          <a:p>
            <a:endParaRPr lang="es-ES" dirty="0">
              <a:solidFill>
                <a:srgbClr val="263149"/>
              </a:solidFill>
              <a:latin typeface="__DM_Sans_420ee6"/>
            </a:endParaRPr>
          </a:p>
          <a:p>
            <a:pPr algn="just"/>
            <a:r>
              <a:rPr lang="es-ES" dirty="0">
                <a:solidFill>
                  <a:srgbClr val="263149"/>
                </a:solidFill>
                <a:latin typeface="__DM_Sans_420ee6"/>
              </a:rPr>
              <a:t>Lo que las hace únicas es su capacidad para ser escritas en </a:t>
            </a:r>
            <a:r>
              <a:rPr lang="es-ES" b="1" dirty="0">
                <a:solidFill>
                  <a:srgbClr val="263149"/>
                </a:solidFill>
                <a:latin typeface="__DM_Sans_420ee6"/>
              </a:rPr>
              <a:t>una sola línea</a:t>
            </a:r>
            <a:r>
              <a:rPr lang="es-ES" dirty="0">
                <a:solidFill>
                  <a:srgbClr val="263149"/>
                </a:solidFill>
                <a:latin typeface="__DM_Sans_420ee6"/>
              </a:rPr>
              <a:t> de código, concentrando una funcionalidad específica en una expresión concisa. A diferencia de las funciones definidas con </a:t>
            </a:r>
            <a:r>
              <a:rPr lang="es-ES" b="1" dirty="0" err="1">
                <a:solidFill>
                  <a:srgbClr val="0070C0"/>
                </a:solidFill>
                <a:latin typeface="__DM_Sans_420ee6"/>
              </a:rPr>
              <a:t>def</a:t>
            </a:r>
            <a:r>
              <a:rPr lang="es-ES" dirty="0">
                <a:solidFill>
                  <a:srgbClr val="263149"/>
                </a:solidFill>
                <a:latin typeface="__DM_Sans_420ee6"/>
              </a:rPr>
              <a:t>, que pueden contener múltiples expresiones y sentencias, una función lambda se limita a una única expresión cuyo resultado es el valor de retorno de la función.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3E1A8E-56CA-4A95-B888-A5955BA7F9CA}"/>
              </a:ext>
            </a:extLst>
          </p:cNvPr>
          <p:cNvSpPr txBox="1"/>
          <p:nvPr/>
        </p:nvSpPr>
        <p:spPr>
          <a:xfrm>
            <a:off x="228600" y="190938"/>
            <a:ext cx="2143125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2400" dirty="0">
                <a:solidFill>
                  <a:srgbClr val="92D050"/>
                </a:solidFill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4051277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4F86F96-C79A-486C-8BE0-5916F18CB431}"/>
              </a:ext>
            </a:extLst>
          </p:cNvPr>
          <p:cNvSpPr txBox="1"/>
          <p:nvPr/>
        </p:nvSpPr>
        <p:spPr>
          <a:xfrm>
            <a:off x="160866" y="212534"/>
            <a:ext cx="3220509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2400" dirty="0" err="1">
                <a:solidFill>
                  <a:srgbClr val="92D050"/>
                </a:solidFill>
              </a:rPr>
              <a:t>Piecewise</a:t>
            </a:r>
            <a:r>
              <a:rPr lang="es-CL" sz="2400" dirty="0">
                <a:solidFill>
                  <a:srgbClr val="92D050"/>
                </a:solidFill>
              </a:rPr>
              <a:t> y lambda</a:t>
            </a:r>
          </a:p>
          <a:p>
            <a:r>
              <a:rPr lang="es-ES" sz="2400" dirty="0"/>
              <a:t>d</a:t>
            </a:r>
            <a:r>
              <a:rPr lang="es-CL" sz="2400" dirty="0"/>
              <a:t>e </a:t>
            </a:r>
            <a:r>
              <a:rPr lang="es-CL" sz="2400" dirty="0" err="1"/>
              <a:t>Numpy</a:t>
            </a:r>
            <a:endParaRPr lang="es-CL" sz="2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5367D3-D8B5-458A-B282-0B3D8CBF1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464" y="2007862"/>
            <a:ext cx="3542546" cy="28422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FECD2F8-AC7A-41E5-9023-A57608693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8" y="1452095"/>
            <a:ext cx="6780612" cy="415560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18C082F-8E73-4685-A24A-078EE165A3A4}"/>
              </a:ext>
            </a:extLst>
          </p:cNvPr>
          <p:cNvSpPr txBox="1"/>
          <p:nvPr/>
        </p:nvSpPr>
        <p:spPr>
          <a:xfrm>
            <a:off x="8014996" y="2903852"/>
            <a:ext cx="420308" cy="46166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2400" b="1" dirty="0"/>
              <a:t>-x</a:t>
            </a:r>
            <a:endParaRPr lang="es-CL" sz="2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347035B-1D8E-4903-B5BF-E432B18F5BDB}"/>
              </a:ext>
            </a:extLst>
          </p:cNvPr>
          <p:cNvSpPr txBox="1"/>
          <p:nvPr/>
        </p:nvSpPr>
        <p:spPr>
          <a:xfrm>
            <a:off x="10293741" y="3107585"/>
            <a:ext cx="325730" cy="46166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2400" b="1" dirty="0"/>
              <a:t>x</a:t>
            </a:r>
            <a:endParaRPr lang="es-CL" sz="2400" b="1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AA8E063-3D41-4866-BC15-E50244FEC644}"/>
              </a:ext>
            </a:extLst>
          </p:cNvPr>
          <p:cNvSpPr/>
          <p:nvPr/>
        </p:nvSpPr>
        <p:spPr>
          <a:xfrm>
            <a:off x="604624" y="4357396"/>
            <a:ext cx="5227009" cy="49274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2987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71DA895-FF94-4EC9-AD42-EEF6BBF2BA36}"/>
              </a:ext>
            </a:extLst>
          </p:cNvPr>
          <p:cNvSpPr txBox="1"/>
          <p:nvPr/>
        </p:nvSpPr>
        <p:spPr>
          <a:xfrm>
            <a:off x="160866" y="212534"/>
            <a:ext cx="4168538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2400" dirty="0"/>
              <a:t>Funciones por tramo </a:t>
            </a:r>
            <a:r>
              <a:rPr lang="es-CL" sz="2400" dirty="0" err="1">
                <a:solidFill>
                  <a:srgbClr val="92D050"/>
                </a:solidFill>
              </a:rPr>
              <a:t>Piecewise</a:t>
            </a:r>
            <a:endParaRPr lang="es-CL" sz="2400" dirty="0">
              <a:solidFill>
                <a:srgbClr val="92D050"/>
              </a:solidFill>
            </a:endParaRPr>
          </a:p>
          <a:p>
            <a:r>
              <a:rPr lang="es-ES" sz="2400" dirty="0"/>
              <a:t>d</a:t>
            </a:r>
            <a:r>
              <a:rPr lang="es-CL" sz="2400" dirty="0"/>
              <a:t>e </a:t>
            </a:r>
            <a:r>
              <a:rPr lang="es-CL" sz="2400" dirty="0" err="1"/>
              <a:t>Numpy</a:t>
            </a:r>
            <a:endParaRPr lang="es-CL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2AB7D73-AE89-407F-9366-CBCE7C9F9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779" y="2128314"/>
            <a:ext cx="6386266" cy="3245186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3F37B29-80F7-4676-9FF9-F27AF8D387E5}"/>
              </a:ext>
            </a:extLst>
          </p:cNvPr>
          <p:cNvCxnSpPr>
            <a:cxnSpLocks/>
          </p:cNvCxnSpPr>
          <p:nvPr/>
        </p:nvCxnSpPr>
        <p:spPr>
          <a:xfrm flipH="1">
            <a:off x="6096002" y="1628619"/>
            <a:ext cx="697660" cy="13944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4885D93-6F1D-481B-8040-872C38977EE5}"/>
              </a:ext>
            </a:extLst>
          </p:cNvPr>
          <p:cNvCxnSpPr>
            <a:cxnSpLocks/>
          </p:cNvCxnSpPr>
          <p:nvPr/>
        </p:nvCxnSpPr>
        <p:spPr>
          <a:xfrm flipH="1">
            <a:off x="7053944" y="1731106"/>
            <a:ext cx="625150" cy="10406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7F987EA-F702-49F8-9D47-22A3BF7EDFFA}"/>
              </a:ext>
            </a:extLst>
          </p:cNvPr>
          <p:cNvCxnSpPr>
            <a:cxnSpLocks/>
            <a:endCxn id="20" idx="1"/>
          </p:cNvCxnSpPr>
          <p:nvPr/>
        </p:nvCxnSpPr>
        <p:spPr>
          <a:xfrm flipH="1">
            <a:off x="8394331" y="1628619"/>
            <a:ext cx="352321" cy="11759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brir llave 19">
            <a:extLst>
              <a:ext uri="{FF2B5EF4-FFF2-40B4-BE49-F238E27FC236}">
                <a16:creationId xmlns:a16="http://schemas.microsoft.com/office/drawing/2014/main" id="{69F614AB-767A-42BF-9D44-A976EA1D9B0F}"/>
              </a:ext>
            </a:extLst>
          </p:cNvPr>
          <p:cNvSpPr/>
          <p:nvPr/>
        </p:nvSpPr>
        <p:spPr>
          <a:xfrm rot="5400000">
            <a:off x="8251757" y="2594852"/>
            <a:ext cx="285149" cy="704641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EAC8B7BE-8351-4662-84D4-E0FF7E0DCA2C}"/>
              </a:ext>
            </a:extLst>
          </p:cNvPr>
          <p:cNvSpPr/>
          <p:nvPr/>
        </p:nvSpPr>
        <p:spPr>
          <a:xfrm rot="5400000">
            <a:off x="6919893" y="2268374"/>
            <a:ext cx="285149" cy="1438525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B57EA0A0-D6A1-4415-91D1-4AFF9F4D7AB1}"/>
              </a:ext>
            </a:extLst>
          </p:cNvPr>
          <p:cNvSpPr/>
          <p:nvPr/>
        </p:nvSpPr>
        <p:spPr>
          <a:xfrm rot="5400000">
            <a:off x="5960597" y="3013440"/>
            <a:ext cx="178597" cy="197951"/>
          </a:xfrm>
          <a:prstGeom prst="leftBrace">
            <a:avLst>
              <a:gd name="adj1" fmla="val 11998"/>
              <a:gd name="adj2" fmla="val 43959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20CE02A-36C9-4C0B-8485-6978E986749D}"/>
              </a:ext>
            </a:extLst>
          </p:cNvPr>
          <p:cNvSpPr txBox="1"/>
          <p:nvPr/>
        </p:nvSpPr>
        <p:spPr>
          <a:xfrm>
            <a:off x="5122506" y="1262109"/>
            <a:ext cx="5533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b = </a:t>
            </a:r>
            <a:r>
              <a:rPr lang="es-ES" sz="1600" b="1" dirty="0" err="1"/>
              <a:t>np.piecewise</a:t>
            </a:r>
            <a:r>
              <a:rPr lang="es-ES" sz="1600" b="1" dirty="0"/>
              <a:t>(variable, condiciones, funciones)</a:t>
            </a:r>
            <a:endParaRPr lang="es-CL" sz="1600" b="1" dirty="0"/>
          </a:p>
        </p:txBody>
      </p:sp>
    </p:spTree>
    <p:extLst>
      <p:ext uri="{BB962C8B-B14F-4D97-AF65-F5344CB8AC3E}">
        <p14:creationId xmlns:p14="http://schemas.microsoft.com/office/powerpoint/2010/main" val="313792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04FD751-AB27-4084-A65D-C8A6225F5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275" y="348757"/>
            <a:ext cx="8020700" cy="408416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AA5BEF0-8A79-482F-939F-9FAD9711A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276" y="4432917"/>
            <a:ext cx="8020700" cy="217776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9CF9003-52E6-4240-B5F4-758A534BACA9}"/>
              </a:ext>
            </a:extLst>
          </p:cNvPr>
          <p:cNvSpPr txBox="1"/>
          <p:nvPr/>
        </p:nvSpPr>
        <p:spPr>
          <a:xfrm>
            <a:off x="169334" y="178667"/>
            <a:ext cx="2158999" cy="70788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000" dirty="0"/>
              <a:t>Método de Newton-Raphson</a:t>
            </a:r>
          </a:p>
        </p:txBody>
      </p:sp>
    </p:spTree>
    <p:extLst>
      <p:ext uri="{BB962C8B-B14F-4D97-AF65-F5344CB8AC3E}">
        <p14:creationId xmlns:p14="http://schemas.microsoft.com/office/powerpoint/2010/main" val="172357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CE71F3F-0DDA-4415-B584-F615B8C35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962" y="319884"/>
            <a:ext cx="8348637" cy="536124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47AD7B8-25F9-4547-A2D9-00557D3A01AD}"/>
              </a:ext>
            </a:extLst>
          </p:cNvPr>
          <p:cNvSpPr txBox="1"/>
          <p:nvPr/>
        </p:nvSpPr>
        <p:spPr>
          <a:xfrm>
            <a:off x="169334" y="178667"/>
            <a:ext cx="2158999" cy="70788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000" dirty="0"/>
              <a:t>Método de Newton-Raphson</a:t>
            </a:r>
          </a:p>
        </p:txBody>
      </p:sp>
    </p:spTree>
    <p:extLst>
      <p:ext uri="{BB962C8B-B14F-4D97-AF65-F5344CB8AC3E}">
        <p14:creationId xmlns:p14="http://schemas.microsoft.com/office/powerpoint/2010/main" val="121527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62945F76-576F-41A9-A177-C7DC78E16D8F}"/>
              </a:ext>
            </a:extLst>
          </p:cNvPr>
          <p:cNvSpPr/>
          <p:nvPr/>
        </p:nvSpPr>
        <p:spPr>
          <a:xfrm>
            <a:off x="2429692" y="20172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dirty="0"/>
              <a:t>https://upload.wikimedia.org/wikipedia/commons/archive/e/e0/20120507184546%21NewtonIteration_Ani.gif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800713E-96F8-42B6-B2CB-A6C45357EFC5}"/>
              </a:ext>
            </a:extLst>
          </p:cNvPr>
          <p:cNvSpPr txBox="1"/>
          <p:nvPr/>
        </p:nvSpPr>
        <p:spPr>
          <a:xfrm>
            <a:off x="169334" y="178667"/>
            <a:ext cx="2158999" cy="70788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000" dirty="0"/>
              <a:t>Método de Newton-Raphson</a:t>
            </a:r>
          </a:p>
        </p:txBody>
      </p:sp>
    </p:spTree>
    <p:extLst>
      <p:ext uri="{BB962C8B-B14F-4D97-AF65-F5344CB8AC3E}">
        <p14:creationId xmlns:p14="http://schemas.microsoft.com/office/powerpoint/2010/main" val="59258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66E0520-41C6-452D-9798-CF7D3509B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20" y="266330"/>
            <a:ext cx="6878010" cy="529663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7397DB4-1788-423E-8CDA-74287F9C148E}"/>
              </a:ext>
            </a:extLst>
          </p:cNvPr>
          <p:cNvSpPr txBox="1"/>
          <p:nvPr/>
        </p:nvSpPr>
        <p:spPr>
          <a:xfrm>
            <a:off x="110068" y="266330"/>
            <a:ext cx="2158999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000" dirty="0"/>
              <a:t>Ejemplo de </a:t>
            </a:r>
            <a:r>
              <a:rPr lang="es-ES" sz="2000" dirty="0" err="1"/>
              <a:t>fsolve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83258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2C19AD5-FD73-477C-BD35-78E76D3E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001" y="279584"/>
            <a:ext cx="6897063" cy="494416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94F4A3E-C892-43C2-ADE4-2897507CEA8A}"/>
              </a:ext>
            </a:extLst>
          </p:cNvPr>
          <p:cNvSpPr txBox="1"/>
          <p:nvPr/>
        </p:nvSpPr>
        <p:spPr>
          <a:xfrm>
            <a:off x="65133" y="720534"/>
            <a:ext cx="3228399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000" dirty="0"/>
              <a:t>X = </a:t>
            </a:r>
            <a:r>
              <a:rPr lang="es-ES" sz="2000" dirty="0" err="1"/>
              <a:t>np</a:t>
            </a:r>
            <a:r>
              <a:rPr lang="es-ES" sz="2000" dirty="0"/>
              <a:t>. </a:t>
            </a:r>
            <a:r>
              <a:rPr lang="es-ES" sz="2000" dirty="0" err="1"/>
              <a:t>linspace</a:t>
            </a:r>
            <a:r>
              <a:rPr lang="es-ES" sz="2000" dirty="0"/>
              <a:t>(inicio, fin, n)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C6676C1-6EBF-4D00-AAAF-5E0909D9D737}"/>
              </a:ext>
            </a:extLst>
          </p:cNvPr>
          <p:cNvSpPr txBox="1"/>
          <p:nvPr/>
        </p:nvSpPr>
        <p:spPr>
          <a:xfrm>
            <a:off x="65134" y="1499467"/>
            <a:ext cx="2887134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000" dirty="0" err="1"/>
              <a:t>fsolve</a:t>
            </a:r>
            <a:r>
              <a:rPr lang="es-ES" sz="2000" dirty="0"/>
              <a:t>(f(x),x) </a:t>
            </a:r>
          </a:p>
        </p:txBody>
      </p:sp>
    </p:spTree>
    <p:extLst>
      <p:ext uri="{BB962C8B-B14F-4D97-AF65-F5344CB8AC3E}">
        <p14:creationId xmlns:p14="http://schemas.microsoft.com/office/powerpoint/2010/main" val="86403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A8BF900-C9C3-467E-8A8D-E5BF17CA3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387" y="104360"/>
            <a:ext cx="6992326" cy="594443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185E34-3B5F-4573-B531-B44AA5536392}"/>
              </a:ext>
            </a:extLst>
          </p:cNvPr>
          <p:cNvSpPr txBox="1"/>
          <p:nvPr/>
        </p:nvSpPr>
        <p:spPr>
          <a:xfrm>
            <a:off x="110068" y="266330"/>
            <a:ext cx="2158999" cy="70788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000" dirty="0"/>
              <a:t>Ejemplo de </a:t>
            </a:r>
            <a:r>
              <a:rPr lang="es-ES" sz="2000" dirty="0" err="1"/>
              <a:t>fsolve</a:t>
            </a:r>
            <a:r>
              <a:rPr lang="es-ES" sz="2000" dirty="0"/>
              <a:t> con </a:t>
            </a:r>
            <a:r>
              <a:rPr lang="es-ES" sz="2000" dirty="0" err="1"/>
              <a:t>linspace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80585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6319DF6-D79C-413F-9BC3-F7CB4C1C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27" y="135467"/>
            <a:ext cx="5590073" cy="560984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DD5CF13-78F5-41CF-A999-0B38A179A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258" y="2878197"/>
            <a:ext cx="5759942" cy="2734461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CFF2ADA4-CB20-4A20-BA63-FC9DCE5D76C0}"/>
              </a:ext>
            </a:extLst>
          </p:cNvPr>
          <p:cNvSpPr/>
          <p:nvPr/>
        </p:nvSpPr>
        <p:spPr>
          <a:xfrm>
            <a:off x="8100700" y="3359366"/>
            <a:ext cx="3347962" cy="708782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8C18E00-F71E-44B4-9DA7-712FAC5E3C70}"/>
              </a:ext>
            </a:extLst>
          </p:cNvPr>
          <p:cNvSpPr/>
          <p:nvPr/>
        </p:nvSpPr>
        <p:spPr>
          <a:xfrm>
            <a:off x="8383469" y="4021714"/>
            <a:ext cx="3347962" cy="447425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1495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6293</TotalTime>
  <Words>699</Words>
  <Application>Microsoft Office PowerPoint</Application>
  <PresentationFormat>Panorámica</PresentationFormat>
  <Paragraphs>91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__DM_Sans_420ee6</vt:lpstr>
      <vt:lpstr>Arial</vt:lpstr>
      <vt:lpstr>Calibri</vt:lpstr>
      <vt:lpstr>Calibri Light</vt:lpstr>
      <vt:lpstr>LMMono10-Italic</vt:lpstr>
      <vt:lpstr>Lora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 Plaza Vespucio</dc:creator>
  <cp:lastModifiedBy>Plaza Vespucio</cp:lastModifiedBy>
  <cp:revision>352</cp:revision>
  <dcterms:created xsi:type="dcterms:W3CDTF">2019-03-28T12:05:04Z</dcterms:created>
  <dcterms:modified xsi:type="dcterms:W3CDTF">2024-09-16T21:34:44Z</dcterms:modified>
</cp:coreProperties>
</file>