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79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76" r:id="rId26"/>
    <p:sldId id="277" r:id="rId27"/>
    <p:sldId id="282" r:id="rId28"/>
    <p:sldId id="283" r:id="rId29"/>
    <p:sldId id="284" r:id="rId30"/>
    <p:sldId id="285" r:id="rId31"/>
    <p:sldId id="298" r:id="rId32"/>
    <p:sldId id="299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5" r:id="rId42"/>
    <p:sldId id="296" r:id="rId43"/>
    <p:sldId id="297" r:id="rId44"/>
    <p:sldId id="29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lopezbriega.github.io/blog/2015/10/12/numeros-complejos-con-python/" TargetMode="External"/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hyperlink" Target="https://es.wikipedia.org/wiki/Obesidad_m%C3%B3rbid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Obesidad" TargetMode="External"/><Relationship Id="rId5" Type="http://schemas.openxmlformats.org/officeDocument/2006/relationships/hyperlink" Target="https://es.wikipedia.org/wiki/Sobrepeso" TargetMode="External"/><Relationship Id="rId4" Type="http://schemas.openxmlformats.org/officeDocument/2006/relationships/hyperlink" Target="https://es.wikipedia.org/wiki/Bajo_pes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cs.python.org/2/library/datetime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ator.com/Cpp/E3_2_3e.htm#_ftn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52DE9-6F2A-4803-BC41-51FC26B0D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Fundametos</a:t>
            </a:r>
            <a:r>
              <a:rPr lang="es-CO" dirty="0"/>
              <a:t> de Python</a:t>
            </a:r>
            <a:br>
              <a:rPr lang="es-CO" dirty="0"/>
            </a:br>
            <a:r>
              <a:rPr lang="es-CO" sz="3200" dirty="0"/>
              <a:t>Parte 1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737992-56C8-45F0-B55A-8D3244BCC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Departamento de Ciencias de la Computación y de la Decisión</a:t>
            </a:r>
          </a:p>
          <a:p>
            <a:r>
              <a:rPr lang="es-CO" dirty="0"/>
              <a:t>Fernán Alonso Villa Garzón</a:t>
            </a:r>
          </a:p>
          <a:p>
            <a:r>
              <a:rPr lang="es-CO" dirty="0"/>
              <a:t>Profesor Asociado</a:t>
            </a:r>
          </a:p>
        </p:txBody>
      </p:sp>
    </p:spTree>
    <p:extLst>
      <p:ext uri="{BB962C8B-B14F-4D97-AF65-F5344CB8AC3E}">
        <p14:creationId xmlns:p14="http://schemas.microsoft.com/office/powerpoint/2010/main" val="317140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AE9DA-D2A0-4B36-8C58-DC27E0E1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285BC-52F2-4641-9EE2-EC91E96E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02527F-E646-414E-9CA3-8AB25F35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5F9E-2F9E-404C-B0A6-A96BBA86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B6651-DF61-407D-A52E-1BFA0EDE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DC8183-0F62-4F78-A2D7-DAF6DED6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4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1524C-1A91-485F-B318-2EC50FBA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Lecturas Recomendadas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1680C9-65E8-492C-B334-822F2649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err="1"/>
              <a:t>Build</a:t>
            </a:r>
            <a:r>
              <a:rPr lang="es-CO" dirty="0"/>
              <a:t>-In </a:t>
            </a:r>
            <a:r>
              <a:rPr lang="es-CO" dirty="0" err="1"/>
              <a:t>Types</a:t>
            </a:r>
            <a:r>
              <a:rPr lang="es-CO" dirty="0"/>
              <a:t> in Python</a:t>
            </a:r>
          </a:p>
          <a:p>
            <a:r>
              <a:rPr lang="es-CO" dirty="0">
                <a:hlinkClick r:id="rId2"/>
              </a:rPr>
              <a:t>https://docs.python.org/3/library/stdtypes.html</a:t>
            </a:r>
            <a:endParaRPr lang="es-CO" dirty="0"/>
          </a:p>
          <a:p>
            <a:endParaRPr lang="es-CO" dirty="0"/>
          </a:p>
          <a:p>
            <a:r>
              <a:rPr lang="es-CO" dirty="0"/>
              <a:t>Números Complejos con Python</a:t>
            </a:r>
          </a:p>
          <a:p>
            <a:r>
              <a:rPr lang="es-CO" dirty="0">
                <a:hlinkClick r:id="rId3"/>
              </a:rPr>
              <a:t>https://relopezbriega.github.io/blog/2015/10/12/numeros-complejos-con-python/</a:t>
            </a:r>
            <a:r>
              <a:rPr lang="es-CO" dirty="0"/>
              <a:t> </a:t>
            </a:r>
          </a:p>
          <a:p>
            <a:endParaRPr lang="es-CO" dirty="0"/>
          </a:p>
          <a:p>
            <a:r>
              <a:rPr lang="es-CO" dirty="0" err="1"/>
              <a:t>Learning</a:t>
            </a:r>
            <a:r>
              <a:rPr lang="es-CO" dirty="0"/>
              <a:t> Python. Mark Lutz. O’Reilly. 5ed.</a:t>
            </a:r>
          </a:p>
          <a:p>
            <a:pPr lvl="1"/>
            <a:r>
              <a:rPr lang="es-CO" dirty="0" err="1"/>
              <a:t>Chapter</a:t>
            </a:r>
            <a:r>
              <a:rPr lang="es-CO" dirty="0"/>
              <a:t> 1. </a:t>
            </a:r>
            <a:r>
              <a:rPr lang="es-CO" dirty="0" err="1"/>
              <a:t>Aphyton</a:t>
            </a:r>
            <a:r>
              <a:rPr lang="es-CO" dirty="0"/>
              <a:t> Q&amp;A </a:t>
            </a:r>
            <a:r>
              <a:rPr lang="es-CO" dirty="0" err="1"/>
              <a:t>Session</a:t>
            </a:r>
            <a:r>
              <a:rPr lang="es-CO" dirty="0"/>
              <a:t>.</a:t>
            </a:r>
          </a:p>
          <a:p>
            <a:pPr lvl="1"/>
            <a:r>
              <a:rPr lang="es-CO" dirty="0" err="1"/>
              <a:t>Chapter</a:t>
            </a:r>
            <a:r>
              <a:rPr lang="es-CO" dirty="0"/>
              <a:t> 2, </a:t>
            </a:r>
            <a:r>
              <a:rPr lang="es-CO" dirty="0" err="1"/>
              <a:t>How</a:t>
            </a:r>
            <a:r>
              <a:rPr lang="es-CO" dirty="0"/>
              <a:t> Python </a:t>
            </a:r>
            <a:r>
              <a:rPr lang="es-CO" dirty="0" err="1"/>
              <a:t>Runs</a:t>
            </a:r>
            <a:r>
              <a:rPr lang="es-CO" dirty="0"/>
              <a:t> </a:t>
            </a:r>
            <a:r>
              <a:rPr lang="es-CO" dirty="0" err="1"/>
              <a:t>Programs</a:t>
            </a:r>
            <a:r>
              <a:rPr lang="es-CO" dirty="0"/>
              <a:t>.</a:t>
            </a:r>
          </a:p>
          <a:p>
            <a:pPr lvl="1"/>
            <a:r>
              <a:rPr lang="es-CO" dirty="0" err="1"/>
              <a:t>Chapter</a:t>
            </a:r>
            <a:r>
              <a:rPr lang="es-CO" dirty="0"/>
              <a:t> 3. </a:t>
            </a:r>
            <a:r>
              <a:rPr lang="es-CO" dirty="0" err="1"/>
              <a:t>How</a:t>
            </a:r>
            <a:r>
              <a:rPr lang="es-CO" dirty="0"/>
              <a:t> </a:t>
            </a:r>
            <a:r>
              <a:rPr lang="es-CO" dirty="0" err="1"/>
              <a:t>You</a:t>
            </a:r>
            <a:r>
              <a:rPr lang="es-CO" dirty="0"/>
              <a:t> Run </a:t>
            </a:r>
            <a:r>
              <a:rPr lang="es-CO" dirty="0" err="1"/>
              <a:t>Programs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596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8B418-E9F9-4946-920E-EB855796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0EDE8-EE92-4417-9E07-EEFF886F6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772BBC-71C3-4D7B-A34B-8B6BB801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9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00161-79D0-464A-B61B-E9D30EFB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A9C215-A56F-4B1D-8316-22F47B1D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F6E414-6C10-4A89-9492-2E3B8FE3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6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3D73F-77FE-4039-8908-3390FADC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F6C4D-BFD7-496C-AEC8-DDC6685C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C6D8BB-1FE0-467C-8A6A-D521C381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63B08-58CA-49C2-840D-881D9661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4BA18-E488-4DE3-9BB5-8D263B79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878C3E-05BB-4AD3-8E23-8011A23C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3CD97-8531-4178-9030-4EBDC5F2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AF254-5373-4FDB-804E-42875DA9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8D5F14-0D0A-44CE-A79E-3F00DD6D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F98F-E5B1-4704-958E-D6E09B54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68ECE-397B-4EC1-AD23-41801DF4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0CD032-8B1F-4FB7-8083-F3FAC072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017CA-C5CC-40D1-BE3B-9867F4F7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7EC0B-3F6F-47E3-9863-ED6141EC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F646B7-4A4A-4591-88FA-4400C2C4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025EE-5EA9-4290-82A0-2B99AD77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D50EF-3C70-4405-98F8-A40150BE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789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O" dirty="0"/>
              <a:t>Los nombres son sensibles a las mayúsculas.</a:t>
            </a:r>
          </a:p>
          <a:p>
            <a:pPr>
              <a:lnSpc>
                <a:spcPct val="150000"/>
              </a:lnSpc>
            </a:pPr>
            <a:r>
              <a:rPr lang="es-CO" dirty="0"/>
              <a:t>La asignación se realiza mediante el signo igual (=)</a:t>
            </a:r>
          </a:p>
          <a:p>
            <a:pPr>
              <a:lnSpc>
                <a:spcPct val="150000"/>
              </a:lnSpc>
            </a:pPr>
            <a:r>
              <a:rPr lang="es-CO" dirty="0"/>
              <a:t>Los tipos de datos son dinámicos</a:t>
            </a:r>
          </a:p>
          <a:p>
            <a:pPr>
              <a:lnSpc>
                <a:spcPct val="150000"/>
              </a:lnSpc>
            </a:pPr>
            <a:r>
              <a:rPr lang="es-CO" dirty="0"/>
              <a:t>El tipo de variable será el tipo de dato asignado.</a:t>
            </a:r>
          </a:p>
          <a:p>
            <a:pPr marL="0" indent="0">
              <a:lnSpc>
                <a:spcPct val="150000"/>
              </a:lnSpc>
              <a:buNone/>
            </a:pPr>
            <a:endParaRPr lang="es-CO" dirty="0"/>
          </a:p>
          <a:p>
            <a:pPr>
              <a:lnSpc>
                <a:spcPct val="150000"/>
              </a:lnSpc>
            </a:pPr>
            <a:r>
              <a:rPr lang="es-CO" dirty="0"/>
              <a:t>Algunas de las palabras reservadas son: </a:t>
            </a:r>
            <a:r>
              <a:rPr lang="en-US" b="1" i="1" dirty="0"/>
              <a:t>and, as, assert, break, class, continue, def, del, </a:t>
            </a:r>
            <a:r>
              <a:rPr lang="en-US" b="1" i="1" dirty="0" err="1"/>
              <a:t>elif</a:t>
            </a:r>
            <a:r>
              <a:rPr lang="en-US" b="1" i="1" dirty="0"/>
              <a:t>, else, except, finally, for, from, global, if, import, in, is, </a:t>
            </a:r>
            <a:br>
              <a:rPr lang="en-US" b="1" i="1" dirty="0"/>
            </a:br>
            <a:r>
              <a:rPr lang="en-US" b="1" i="1" dirty="0"/>
              <a:t>lambda, nonlocal, not, or, pass, raise, return, try, while, with, yield </a:t>
            </a:r>
            <a:r>
              <a:rPr lang="es-CO" b="1" i="1" dirty="0"/>
              <a:t>…</a:t>
            </a:r>
          </a:p>
          <a:p>
            <a:pPr>
              <a:lnSpc>
                <a:spcPct val="150000"/>
              </a:lnSpc>
            </a:pPr>
            <a:r>
              <a:rPr lang="es-CO" i="1" dirty="0"/>
              <a:t>Algunos desarrolladores acostumbran iniciar el nombre con </a:t>
            </a:r>
            <a:r>
              <a:rPr lang="es-CO" i="1" dirty="0" err="1"/>
              <a:t>guión</a:t>
            </a:r>
            <a:r>
              <a:rPr lang="es-CO" i="1" dirty="0"/>
              <a:t> bajo (_)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636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18C3F-E97C-439F-85A5-20C2924F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1AC4D-D8E5-4F3B-B5AA-AE707034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392E0C-98A2-4A76-8D2D-6F93D36C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50714-AB92-40CF-862E-6BD94044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52187-08EE-4547-9C0A-7836DA13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EBBDC8-406B-44CE-ADAC-D75CFEF6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AD774-0D71-4714-93EE-9348FB70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21EF7-22D3-4D3F-8D82-6A4C62F0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797B9F-E42C-4BC7-998B-DAECA35AC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10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000CF-FF9F-4C4E-A8DA-BD82F2B4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FD033-0F21-4BC3-9B80-1E61797C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ADAEA6-4895-4B36-9677-315AED8E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5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FBF17-08B8-43C9-A3B8-EA79CB3C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D48A5-E7BB-4132-916F-27645D0A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1EC234-DD04-4B11-B32E-531AA963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4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240D0-A509-4A83-8441-F2295024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7368"/>
          </a:xfrm>
        </p:spPr>
        <p:txBody>
          <a:bodyPr/>
          <a:lstStyle/>
          <a:p>
            <a:r>
              <a:rPr lang="es-CO" dirty="0"/>
              <a:t>Métodos para evaluar 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2522A-2E53-4358-910F-378306B4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1478"/>
            <a:ext cx="8915400" cy="5287618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 err="1"/>
              <a:t>cadena.isalpha</a:t>
            </a:r>
            <a:r>
              <a:rPr lang="es-ES" b="1" dirty="0"/>
              <a:t>()</a:t>
            </a:r>
            <a:br>
              <a:rPr lang="es-ES" dirty="0"/>
            </a:br>
            <a:br>
              <a:rPr lang="es-ES" dirty="0"/>
            </a:br>
            <a:r>
              <a:rPr lang="es-ES" dirty="0"/>
              <a:t>Retorna (True) si todos los caracteres en la cadena son alfabéticos.</a:t>
            </a:r>
            <a:br>
              <a:rPr lang="es-ES" dirty="0"/>
            </a:br>
            <a:br>
              <a:rPr lang="es-ES" dirty="0"/>
            </a:br>
            <a:r>
              <a:rPr lang="es-ES" b="1" dirty="0" err="1"/>
              <a:t>cadena.isalnum</a:t>
            </a:r>
            <a:r>
              <a:rPr lang="es-ES" b="1" dirty="0"/>
              <a:t>()</a:t>
            </a:r>
            <a:br>
              <a:rPr lang="es-ES" dirty="0"/>
            </a:br>
            <a:br>
              <a:rPr lang="es-ES" dirty="0"/>
            </a:br>
            <a:r>
              <a:rPr lang="es-ES" dirty="0"/>
              <a:t>Retorna (True) si todos los caracteres en la cadena son alfanuméricos.</a:t>
            </a:r>
            <a:br>
              <a:rPr lang="es-ES" dirty="0"/>
            </a:br>
            <a:br>
              <a:rPr lang="es-ES" dirty="0"/>
            </a:br>
            <a:r>
              <a:rPr lang="es-ES" b="1" dirty="0" err="1"/>
              <a:t>cadena.isdecimal</a:t>
            </a:r>
            <a:r>
              <a:rPr lang="es-ES" b="1" dirty="0"/>
              <a:t>(), </a:t>
            </a:r>
            <a:r>
              <a:rPr lang="es-ES" b="1" dirty="0" err="1"/>
              <a:t>cadena.isdigit</a:t>
            </a:r>
            <a:r>
              <a:rPr lang="es-ES" b="1" dirty="0"/>
              <a:t>(), </a:t>
            </a:r>
            <a:r>
              <a:rPr lang="es-ES" b="1" dirty="0" err="1"/>
              <a:t>cadena.isnumeric</a:t>
            </a:r>
            <a:r>
              <a:rPr lang="es-ES" b="1" dirty="0"/>
              <a:t>()</a:t>
            </a:r>
            <a:br>
              <a:rPr lang="es-ES" dirty="0"/>
            </a:br>
            <a:br>
              <a:rPr lang="es-ES" dirty="0"/>
            </a:br>
            <a:r>
              <a:rPr lang="es-ES" dirty="0"/>
              <a:t>Retorna (True) si todos los caracteres en la cadena son números.</a:t>
            </a:r>
            <a:br>
              <a:rPr lang="es-ES" dirty="0"/>
            </a:br>
            <a:br>
              <a:rPr lang="es-ES" dirty="0"/>
            </a:br>
            <a:r>
              <a:rPr lang="es-ES" b="1" dirty="0" err="1"/>
              <a:t>cadena.isspace</a:t>
            </a:r>
            <a:r>
              <a:rPr lang="es-ES" b="1" dirty="0"/>
              <a:t>()</a:t>
            </a:r>
            <a:br>
              <a:rPr lang="es-ES" dirty="0"/>
            </a:br>
            <a:br>
              <a:rPr lang="es-ES" dirty="0"/>
            </a:br>
            <a:r>
              <a:rPr lang="es-ES" dirty="0"/>
              <a:t>Retorna (True) si todos los caracteres son espacios en blanco.</a:t>
            </a:r>
            <a:br>
              <a:rPr lang="es-ES" dirty="0"/>
            </a:br>
            <a:br>
              <a:rPr lang="es-ES" dirty="0"/>
            </a:br>
            <a:r>
              <a:rPr lang="es-ES" b="1" dirty="0" err="1"/>
              <a:t>cadena.islower</a:t>
            </a:r>
            <a:r>
              <a:rPr lang="es-ES" b="1" dirty="0"/>
              <a:t>(), </a:t>
            </a:r>
            <a:r>
              <a:rPr lang="es-ES" b="1" dirty="0" err="1"/>
              <a:t>cadena.isupper</a:t>
            </a:r>
            <a:r>
              <a:rPr lang="es-ES" b="1" dirty="0"/>
              <a:t>()</a:t>
            </a:r>
            <a:br>
              <a:rPr lang="es-ES" dirty="0"/>
            </a:br>
            <a:br>
              <a:rPr lang="es-ES" dirty="0"/>
            </a:br>
            <a:r>
              <a:rPr lang="es-ES" dirty="0"/>
              <a:t>Retorna (True) si todos los caracteres son minúsculas o mayúsculas, respectivamente.</a:t>
            </a:r>
            <a:br>
              <a:rPr lang="es-ES" dirty="0"/>
            </a:br>
            <a:br>
              <a:rPr lang="es-ES" dirty="0"/>
            </a:br>
            <a:r>
              <a:rPr lang="es-ES" b="1" dirty="0" err="1"/>
              <a:t>cadena.istitle</a:t>
            </a:r>
            <a:r>
              <a:rPr lang="es-ES" b="1" dirty="0"/>
              <a:t>()</a:t>
            </a:r>
            <a:br>
              <a:rPr lang="es-ES" dirty="0"/>
            </a:br>
            <a:br>
              <a:rPr lang="es-ES" dirty="0"/>
            </a:br>
            <a:r>
              <a:rPr lang="es-ES" dirty="0"/>
              <a:t>Retorna (True) si el primer carácter de la cadena es mayúsculas y el resto minúsculas; o en el caso de que haya palabras separadas por espacios en blanco que cumplan la misma regla.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8603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4C4FF-9238-41B6-A692-715D82E2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Lecturas recomendadas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71BA3-A541-4D51-9577-FA603E80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b="1" dirty="0" err="1"/>
              <a:t>Learning</a:t>
            </a:r>
            <a:r>
              <a:rPr lang="es-CO" sz="2000" b="1" dirty="0"/>
              <a:t> Python. Mark Lutz. O’Reilly. 5ed.</a:t>
            </a:r>
          </a:p>
          <a:p>
            <a:pPr lvl="1"/>
            <a:r>
              <a:rPr lang="es-CO" sz="1800" dirty="0" err="1"/>
              <a:t>Chapter</a:t>
            </a:r>
            <a:r>
              <a:rPr lang="es-CO" sz="1800" dirty="0"/>
              <a:t> 4. </a:t>
            </a:r>
            <a:r>
              <a:rPr lang="es-CO" sz="1800" dirty="0" err="1"/>
              <a:t>Introducing</a:t>
            </a:r>
            <a:r>
              <a:rPr lang="es-CO" sz="1800" dirty="0"/>
              <a:t> </a:t>
            </a:r>
            <a:r>
              <a:rPr lang="es-CO" sz="1800" dirty="0" err="1"/>
              <a:t>to</a:t>
            </a:r>
            <a:r>
              <a:rPr lang="es-CO" sz="1800" dirty="0"/>
              <a:t> Python </a:t>
            </a:r>
            <a:r>
              <a:rPr lang="es-CO" sz="1800" dirty="0" err="1"/>
              <a:t>Object</a:t>
            </a:r>
            <a:r>
              <a:rPr lang="es-CO" sz="1800" dirty="0"/>
              <a:t> </a:t>
            </a:r>
            <a:r>
              <a:rPr lang="es-CO" sz="1800" dirty="0" err="1"/>
              <a:t>Types</a:t>
            </a:r>
            <a:endParaRPr lang="es-CO" sz="1800" dirty="0"/>
          </a:p>
          <a:p>
            <a:pPr lvl="1"/>
            <a:r>
              <a:rPr lang="es-CO" sz="1800" dirty="0" err="1"/>
              <a:t>Chapter</a:t>
            </a:r>
            <a:r>
              <a:rPr lang="es-CO" sz="1800" dirty="0"/>
              <a:t> 5, </a:t>
            </a:r>
            <a:r>
              <a:rPr lang="es-CO" sz="1800" dirty="0" err="1"/>
              <a:t>Numeric</a:t>
            </a:r>
            <a:r>
              <a:rPr lang="es-CO" sz="1800" dirty="0"/>
              <a:t> </a:t>
            </a:r>
            <a:r>
              <a:rPr lang="es-CO" sz="1800" dirty="0" err="1"/>
              <a:t>Types</a:t>
            </a:r>
            <a:r>
              <a:rPr lang="es-CO" sz="1800" dirty="0"/>
              <a:t>.</a:t>
            </a:r>
          </a:p>
          <a:p>
            <a:pPr lvl="1"/>
            <a:r>
              <a:rPr lang="es-CO" sz="1800" dirty="0" err="1"/>
              <a:t>Chapter</a:t>
            </a:r>
            <a:r>
              <a:rPr lang="es-CO" sz="1800" dirty="0"/>
              <a:t> 6, </a:t>
            </a:r>
            <a:r>
              <a:rPr lang="es-CO" sz="1800" dirty="0" err="1"/>
              <a:t>The</a:t>
            </a:r>
            <a:r>
              <a:rPr lang="es-CO" sz="1800" dirty="0"/>
              <a:t> Dynamic </a:t>
            </a:r>
            <a:r>
              <a:rPr lang="es-CO" sz="1800" dirty="0" err="1"/>
              <a:t>Typing</a:t>
            </a:r>
            <a:r>
              <a:rPr lang="es-CO" sz="1800" dirty="0"/>
              <a:t> </a:t>
            </a:r>
            <a:r>
              <a:rPr lang="es-CO" sz="1800" dirty="0" err="1"/>
              <a:t>Interlude</a:t>
            </a:r>
            <a:r>
              <a:rPr lang="es-CO" sz="1800" dirty="0"/>
              <a:t>.</a:t>
            </a:r>
          </a:p>
          <a:p>
            <a:pPr lvl="1"/>
            <a:r>
              <a:rPr lang="es-CO" sz="1800" dirty="0" err="1"/>
              <a:t>Chapter</a:t>
            </a:r>
            <a:r>
              <a:rPr lang="es-CO" sz="1800" dirty="0"/>
              <a:t> 7, </a:t>
            </a:r>
            <a:r>
              <a:rPr lang="es-CO" sz="1800" dirty="0" err="1"/>
              <a:t>String</a:t>
            </a:r>
            <a:r>
              <a:rPr lang="es-CO" sz="1800" dirty="0"/>
              <a:t> Fundamentals</a:t>
            </a:r>
          </a:p>
        </p:txBody>
      </p:sp>
    </p:spTree>
    <p:extLst>
      <p:ext uri="{BB962C8B-B14F-4D97-AF65-F5344CB8AC3E}">
        <p14:creationId xmlns:p14="http://schemas.microsoft.com/office/powerpoint/2010/main" val="1386358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50677-AEFB-4468-8FBE-440D8064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0FB88-2DFA-416C-A522-D46532A2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808D5C-1293-44D6-8DE5-631560CC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2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A275A-8193-4040-BB82-CFA2AE84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46AC9-FF4F-493F-8C8D-45EA3E14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A5DF1F-4182-4C01-8F51-E8515E11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94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CF506-B3E9-4861-A4E8-F3583510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154" y="22434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O" dirty="0"/>
              <a:t>Tarea, </a:t>
            </a:r>
            <a:r>
              <a:rPr lang="es-CO" sz="2400" dirty="0"/>
              <a:t>máximo una hora después de fin de clase, se deben cargar el archivo de la tarea de </a:t>
            </a:r>
            <a:r>
              <a:rPr lang="es-CO" sz="2400" dirty="0" err="1"/>
              <a:t>minasLap</a:t>
            </a:r>
            <a:r>
              <a:rPr lang="es-CO" sz="2400" dirty="0"/>
              <a:t> correspondiente.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14C23-F7EA-408F-87C2-DE187AFF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502" y="1378857"/>
            <a:ext cx="8915400" cy="515257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s-CO" dirty="0"/>
              <a:t>Archivo 1: los ejercicios (ejemplos) de clase, llamar el archivo C01_Ejemplos_CC.py, </a:t>
            </a:r>
            <a:r>
              <a:rPr lang="es-CO" b="1" dirty="0"/>
              <a:t>donde CC es su número de cédula. </a:t>
            </a:r>
          </a:p>
          <a:p>
            <a:pPr>
              <a:buFont typeface="+mj-lt"/>
              <a:buAutoNum type="arabicPeriod"/>
            </a:pPr>
            <a:r>
              <a:rPr lang="es-CO" dirty="0"/>
              <a:t>Archivo 2: Realizar la implementación del cálculo del índice de masa corporal (IMC). </a:t>
            </a:r>
          </a:p>
          <a:p>
            <a:r>
              <a:rPr lang="es-CO" dirty="0"/>
              <a:t>Las entradas por teclado son: la masa (el peso de la persona en kilogramos) y la estatura en metros, está dada por la ecuación, verifique que la estatura es mayor que 0,5: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Calcular y clasificar el IMC según la tabla:</a:t>
            </a:r>
          </a:p>
          <a:p>
            <a:r>
              <a:rPr lang="es-CO" dirty="0"/>
              <a:t>No use ciclos.</a:t>
            </a:r>
          </a:p>
          <a:p>
            <a:r>
              <a:rPr lang="es-CO" dirty="0"/>
              <a:t>Suponga que el usuario siempre ingresa números.</a:t>
            </a:r>
          </a:p>
          <a:p>
            <a:r>
              <a:rPr lang="es-CO" dirty="0"/>
              <a:t>Nombre el archivo C01_Tarea_CC.py</a:t>
            </a:r>
          </a:p>
          <a:p>
            <a:r>
              <a:rPr lang="es-CO" dirty="0"/>
              <a:t>En la correspondiente tarea en </a:t>
            </a:r>
            <a:r>
              <a:rPr lang="es-CO" dirty="0" err="1"/>
              <a:t>MinasLap</a:t>
            </a:r>
            <a:endParaRPr lang="es-CO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19E2B58-0800-42EA-A5D4-581E3C2D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456" y="3429000"/>
            <a:ext cx="2802618" cy="764350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730A114E-66C6-44A4-8382-5B436A812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32848"/>
              </p:ext>
            </p:extLst>
          </p:nvPr>
        </p:nvGraphicFramePr>
        <p:xfrm>
          <a:off x="8400866" y="3156959"/>
          <a:ext cx="3220357" cy="3204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6667">
                  <a:extLst>
                    <a:ext uri="{9D8B030D-6E8A-4147-A177-3AD203B41FA5}">
                      <a16:colId xmlns:a16="http://schemas.microsoft.com/office/drawing/2014/main" val="3541733771"/>
                    </a:ext>
                  </a:extLst>
                </a:gridCol>
                <a:gridCol w="1353690">
                  <a:extLst>
                    <a:ext uri="{9D8B030D-6E8A-4147-A177-3AD203B41FA5}">
                      <a16:colId xmlns:a16="http://schemas.microsoft.com/office/drawing/2014/main" val="2805746565"/>
                    </a:ext>
                  </a:extLst>
                </a:gridCol>
              </a:tblGrid>
              <a:tr h="25016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>
                          <a:effectLst/>
                        </a:rPr>
                        <a:t>Clasificación</a:t>
                      </a:r>
                      <a:endParaRPr lang="es-CO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1" u="none" strike="noStrike" dirty="0">
                          <a:effectLst/>
                        </a:rPr>
                        <a:t>Rango</a:t>
                      </a:r>
                      <a:endParaRPr lang="es-CO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802983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sng" strike="noStrike" dirty="0">
                          <a:effectLst/>
                          <a:hlinkClick r:id="rId4"/>
                        </a:rPr>
                        <a:t>Bajo peso</a:t>
                      </a:r>
                      <a:endParaRPr lang="es-CO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&lt;18,50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5833814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    Delgadez severa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&lt;16,00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098633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    Delgadez moderada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16,00 - 16,99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5557695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    Delgadez leve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17,00 - 18,49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27659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Normal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18,5 - 24,99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4759387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sng" strike="noStrike">
                          <a:effectLst/>
                          <a:hlinkClick r:id="rId5"/>
                        </a:rPr>
                        <a:t>Sobrepeso</a:t>
                      </a:r>
                      <a:endParaRPr lang="es-CO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≥25,00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472517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    Preobeso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25,00 - 29,99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56472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sng" strike="noStrike">
                          <a:effectLst/>
                          <a:hlinkClick r:id="rId6"/>
                        </a:rPr>
                        <a:t>     Obesidad</a:t>
                      </a:r>
                      <a:endParaRPr lang="es-CO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≥30,00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9581252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         Obesidad leve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30,00 - 34,99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312301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         Obesidad media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35,00 - 39,99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4684070"/>
                  </a:ext>
                </a:extLst>
              </a:tr>
              <a:tr h="4528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sng" strike="noStrike" dirty="0">
                          <a:effectLst/>
                          <a:hlinkClick r:id="rId7"/>
                        </a:rPr>
                        <a:t>          Obesidad mórbida</a:t>
                      </a:r>
                      <a:endParaRPr lang="es-CO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≥40,00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282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794E8-6059-476F-9BB1-1960DCA1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3A187-ED18-435C-9AB9-AC799213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F118F6-DE3A-466B-9C21-1F3EEEAB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84023"/>
            <a:ext cx="7943850" cy="46767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2B39943-B56C-4CC8-9205-B5770A663F48}"/>
              </a:ext>
            </a:extLst>
          </p:cNvPr>
          <p:cNvSpPr txBox="1"/>
          <p:nvPr/>
        </p:nvSpPr>
        <p:spPr>
          <a:xfrm>
            <a:off x="2589212" y="6360798"/>
            <a:ext cx="701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De: </a:t>
            </a:r>
            <a:r>
              <a:rPr lang="es-CO" sz="1400" dirty="0" err="1"/>
              <a:t>Learning</a:t>
            </a:r>
            <a:r>
              <a:rPr lang="es-CO" sz="1400" dirty="0"/>
              <a:t> Python. Mark Lutz. O’Reilly. 5ed.</a:t>
            </a:r>
          </a:p>
        </p:txBody>
      </p:sp>
    </p:spTree>
    <p:extLst>
      <p:ext uri="{BB962C8B-B14F-4D97-AF65-F5344CB8AC3E}">
        <p14:creationId xmlns:p14="http://schemas.microsoft.com/office/powerpoint/2010/main" val="160511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52DE9-6F2A-4803-BC41-51FC26B0D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Fundamentos de Python:</a:t>
            </a:r>
            <a:br>
              <a:rPr lang="es-CO" dirty="0"/>
            </a:br>
            <a:r>
              <a:rPr lang="es-CO" sz="4400" dirty="0"/>
              <a:t>(Parte 2) para hacer en casa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737992-56C8-45F0-B55A-8D3244BCC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Departamento de Ciencias de la Computación y de la Decisión</a:t>
            </a:r>
          </a:p>
          <a:p>
            <a:r>
              <a:rPr lang="es-CO" dirty="0"/>
              <a:t>Fernán Alonso Villa Garzón</a:t>
            </a:r>
          </a:p>
          <a:p>
            <a:r>
              <a:rPr lang="es-CO" dirty="0"/>
              <a:t>Profesor Asociado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B25490-6244-44CF-98A8-8F76954D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5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FB9B1-E327-41F3-B3DD-B0103671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2800" dirty="0"/>
              <a:t>Debes guardar los ejemplos que se presentan a continuación en un solo archivo Ejemplos.PY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2DC8A7-BAC8-4285-AD81-92B5A94F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1224"/>
            <a:ext cx="8915400" cy="4189998"/>
          </a:xfrm>
        </p:spPr>
        <p:txBody>
          <a:bodyPr/>
          <a:lstStyle/>
          <a:p>
            <a:r>
              <a:rPr lang="es-CO" dirty="0"/>
              <a:t>El encabezado del archivo debe estar marcado con su nombre y documento de identidad. Cada ejercicio lo vas a separar con un comentario que indique el número de la diapositiva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C4539D-7450-454F-97B7-842CF042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C4E64C-C0A6-4D46-BBEF-89CC4BE3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90" y="2754287"/>
            <a:ext cx="4774098" cy="389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32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DA755-3EE9-4755-A511-97449077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Lo Básico, cómo importar paquetes. Ejemplo con el paquete o librería </a:t>
            </a:r>
            <a:r>
              <a:rPr lang="es-CO" dirty="0" err="1"/>
              <a:t>datetime</a:t>
            </a:r>
            <a:endParaRPr lang="es-CO" dirty="0"/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9D078A7-1173-4DC0-9F95-3309F5DE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04" t="19877" r="42007" b="11804"/>
          <a:stretch/>
        </p:blipFill>
        <p:spPr>
          <a:xfrm>
            <a:off x="2592925" y="1794714"/>
            <a:ext cx="6344025" cy="4973639"/>
          </a:xfr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86DF93-7C2E-435B-BA91-AA02D3BF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85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64011-40D7-4068-B501-5E853EB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Atributos básicos de la fecha</a:t>
            </a:r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8BCC828-2FDA-4A21-846A-1C26FACDE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4" t="17980" r="9749" b="12971"/>
          <a:stretch/>
        </p:blipFill>
        <p:spPr>
          <a:xfrm>
            <a:off x="764732" y="1489252"/>
            <a:ext cx="11013792" cy="5243241"/>
          </a:xfr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2A18BCE-7199-416F-9495-A339380E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24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14F4-5CFA-49EA-B40B-B14677BF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049" y="306333"/>
            <a:ext cx="8911687" cy="1280890"/>
          </a:xfrm>
        </p:spPr>
        <p:txBody>
          <a:bodyPr/>
          <a:lstStyle/>
          <a:p>
            <a:r>
              <a:rPr lang="es-CO" dirty="0"/>
              <a:t>Comparaciones con el tiempo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DF415-6036-425F-A05C-67242603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4D397E-51E6-4E0C-9C79-3064E74A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2" y="1304925"/>
            <a:ext cx="11353800" cy="555307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F99635-EF4D-4DBD-AA8B-2695602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70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2C0BD485-4F21-4A92-8EA1-C7FDEFC8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79" y="914088"/>
            <a:ext cx="6869500" cy="49830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0BB0E3-EBCB-466D-9785-9578921E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solidFill>
                  <a:schemeClr val="tx1"/>
                </a:solidFill>
              </a:rPr>
              <a:t>Formatos</a:t>
            </a:r>
            <a:r>
              <a:rPr lang="en-US" sz="4000" b="1" dirty="0">
                <a:solidFill>
                  <a:schemeClr val="tx1"/>
                </a:solidFill>
              </a:rPr>
              <a:t> de </a:t>
            </a:r>
            <a:r>
              <a:rPr lang="en-US" sz="4000" b="1" dirty="0" err="1">
                <a:solidFill>
                  <a:schemeClr val="tx1"/>
                </a:solidFill>
              </a:rPr>
              <a:t>fecha</a:t>
            </a:r>
            <a:r>
              <a:rPr lang="en-US" sz="4000" b="1" dirty="0">
                <a:solidFill>
                  <a:schemeClr val="tx1"/>
                </a:solidFill>
              </a:rPr>
              <a:t> y hora </a:t>
            </a:r>
            <a:r>
              <a:rPr lang="en-US" sz="4000" b="1" dirty="0" err="1">
                <a:solidFill>
                  <a:schemeClr val="tx1"/>
                </a:solidFill>
              </a:rPr>
              <a:t>mediante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máscaras</a:t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4B5FBEA-4B1B-40D1-B47C-A6E25906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70169" y="526449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92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D5B40-98A4-4205-A3E6-93ED673C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Trabajando con las máscaras.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9EC4D-6628-4839-9723-7E24544C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b="1" dirty="0">
                <a:solidFill>
                  <a:srgbClr val="FF0000"/>
                </a:solidFill>
              </a:rPr>
              <a:t>Lectura recomendada</a:t>
            </a:r>
          </a:p>
          <a:p>
            <a:r>
              <a:rPr lang="es-CO" dirty="0">
                <a:hlinkClick r:id="rId2"/>
              </a:rPr>
              <a:t>https://docs.python.org/2/library/datetime.html 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0DB329-8A2C-48CD-A469-1D96B2B4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5012"/>
            <a:ext cx="12192000" cy="330797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823F33-8983-4F5B-B940-CBD40AFD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08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4ABC3-5E7E-4A06-A7F4-5DBAD1E0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fecha y hora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AB152-CD78-4DE4-9053-DC76675A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0498B0-38D1-4C29-9BEC-3003345A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997"/>
            <a:ext cx="12192000" cy="551500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4120E5-20BA-486C-A87D-518512E1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58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3A8EA-AAD1-4973-945C-96E0DAF3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Calcula la edad con más precisión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A4FC6-05E2-49A8-B102-0C3D945B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6CC730-992D-479A-B5DB-1CD01BEA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3" y="1538287"/>
            <a:ext cx="11436699" cy="38973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86B04E-7150-4AB9-8ADE-7E215321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45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BB3FC-B112-4AF8-A6DD-45867ADE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525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O" dirty="0"/>
              <a:t>Ingresar una fecha por teclado… Incorpora en el tuyo, para finalizar escribe “salir”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2436E-1537-44D1-8E50-6D080A96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A6A1B9-338B-4352-B633-E5874DB1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88723"/>
            <a:ext cx="11706225" cy="5667375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2E035C-311D-4A9D-A093-5B97FBB7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0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AD6394-C40E-48F4-B232-A4D040F0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55314"/>
              </p:ext>
            </p:extLst>
          </p:nvPr>
        </p:nvGraphicFramePr>
        <p:xfrm>
          <a:off x="2234723" y="1215539"/>
          <a:ext cx="3577942" cy="384090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71478">
                  <a:extLst>
                    <a:ext uri="{9D8B030D-6E8A-4147-A177-3AD203B41FA5}">
                      <a16:colId xmlns:a16="http://schemas.microsoft.com/office/drawing/2014/main" val="1721273883"/>
                    </a:ext>
                  </a:extLst>
                </a:gridCol>
                <a:gridCol w="3106464">
                  <a:extLst>
                    <a:ext uri="{9D8B030D-6E8A-4147-A177-3AD203B41FA5}">
                      <a16:colId xmlns:a16="http://schemas.microsoft.com/office/drawing/2014/main" val="4068891774"/>
                    </a:ext>
                  </a:extLst>
                </a:gridCol>
              </a:tblGrid>
              <a:tr h="369250">
                <a:tc gridSpan="2">
                  <a:txBody>
                    <a:bodyPr/>
                    <a:lstStyle/>
                    <a:p>
                      <a:pPr algn="ctr"/>
                      <a:r>
                        <a:rPr lang="es-CO" b="1" i="1" dirty="0"/>
                        <a:t>Operadores Aritméticos</a:t>
                      </a:r>
                    </a:p>
                  </a:txBody>
                  <a:tcPr marL="95250" marR="95250" marT="95250" marB="95250"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139522"/>
                  </a:ext>
                </a:extLst>
              </a:tr>
              <a:tr h="3692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Resta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73046979"/>
                  </a:ext>
                </a:extLst>
              </a:tr>
              <a:tr h="3692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*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Multiplicación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4552433"/>
                  </a:ext>
                </a:extLst>
              </a:tr>
              <a:tr h="3692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/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División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05444490"/>
                  </a:ext>
                </a:extLst>
              </a:tr>
              <a:tr h="38399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**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Potenciación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53081402"/>
                  </a:ext>
                </a:extLst>
              </a:tr>
              <a:tr h="58716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//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División Entera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302629341"/>
                  </a:ext>
                </a:extLst>
              </a:tr>
              <a:tr h="3692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%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Módulo o Residuo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29299530"/>
                  </a:ext>
                </a:extLst>
              </a:tr>
              <a:tr h="3692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+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Suma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21935209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0DDB222-2DC8-4574-935A-07D78C168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56264"/>
              </p:ext>
            </p:extLst>
          </p:nvPr>
        </p:nvGraphicFramePr>
        <p:xfrm>
          <a:off x="6379336" y="3135993"/>
          <a:ext cx="4619970" cy="32537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54695">
                  <a:extLst>
                    <a:ext uri="{9D8B030D-6E8A-4147-A177-3AD203B41FA5}">
                      <a16:colId xmlns:a16="http://schemas.microsoft.com/office/drawing/2014/main" val="3029701018"/>
                    </a:ext>
                  </a:extLst>
                </a:gridCol>
                <a:gridCol w="3765275">
                  <a:extLst>
                    <a:ext uri="{9D8B030D-6E8A-4147-A177-3AD203B41FA5}">
                      <a16:colId xmlns:a16="http://schemas.microsoft.com/office/drawing/2014/main" val="190440054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CO" b="1" i="1" dirty="0"/>
                        <a:t>De Comparación o Relacionales</a:t>
                      </a:r>
                    </a:p>
                  </a:txBody>
                  <a:tcPr marL="95250" marR="95250" marT="95250" marB="95250"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580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&gt;</a:t>
                      </a:r>
                      <a:endParaRPr lang="es-CO" b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Mayor que</a:t>
                      </a:r>
                      <a:endParaRPr lang="es-CO" b="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961219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/>
                        <a:t>&lt;=</a:t>
                      </a:r>
                      <a:endParaRPr lang="es-CO" b="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o igual que</a:t>
                      </a:r>
                      <a:endParaRPr lang="es-CO" b="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5908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&gt;=</a:t>
                      </a:r>
                      <a:endParaRPr lang="es-CO" b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Mayor o igual que</a:t>
                      </a:r>
                      <a:endParaRPr lang="es-CO" b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688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==</a:t>
                      </a:r>
                      <a:endParaRPr lang="es-CO" b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Igual a</a:t>
                      </a:r>
                      <a:endParaRPr lang="es-CO" b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40884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!=</a:t>
                      </a:r>
                      <a:endParaRPr lang="es-CO" b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Distinto de</a:t>
                      </a:r>
                      <a:endParaRPr lang="es-CO" b="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3363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/>
                        <a:t>&lt;</a:t>
                      </a:r>
                      <a:endParaRPr lang="es-CO" b="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que</a:t>
                      </a:r>
                      <a:endParaRPr lang="es-CO" b="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1058915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E442F04-00DD-467C-8DB7-0100147D0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57896"/>
              </p:ext>
            </p:extLst>
          </p:nvPr>
        </p:nvGraphicFramePr>
        <p:xfrm>
          <a:off x="6379336" y="674070"/>
          <a:ext cx="3354546" cy="185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7273">
                  <a:extLst>
                    <a:ext uri="{9D8B030D-6E8A-4147-A177-3AD203B41FA5}">
                      <a16:colId xmlns:a16="http://schemas.microsoft.com/office/drawing/2014/main" val="982600780"/>
                    </a:ext>
                  </a:extLst>
                </a:gridCol>
                <a:gridCol w="1677273">
                  <a:extLst>
                    <a:ext uri="{9D8B030D-6E8A-4147-A177-3AD203B41FA5}">
                      <a16:colId xmlns:a16="http://schemas.microsoft.com/office/drawing/2014/main" val="317103078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CO" b="1" i="1" dirty="0"/>
                        <a:t>Operadores Lógicos</a:t>
                      </a:r>
                    </a:p>
                  </a:txBody>
                  <a:tcPr marL="95250" marR="95250" marT="95250" marB="95250"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44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O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4639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not</a:t>
                      </a:r>
                      <a:endParaRPr lang="es-CO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NO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6915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and</a:t>
                      </a:r>
                      <a:endParaRPr lang="es-CO" b="1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Y</a:t>
                      </a:r>
                      <a:endParaRPr lang="es-CO" b="1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04965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604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1440F-3FD3-41C2-84E9-CE4FE169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 las 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F62E6-9596-46CA-92F0-A6606D6A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CF64EA-83A9-447B-A694-98C9E4C0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612"/>
            <a:ext cx="12192000" cy="458359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5F911F-BBE8-4C69-98B1-39FB349F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91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D2D57-1295-4C90-98B5-0B9A592D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DAE9F-0084-4A7B-8E24-8AAE0C15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56EF36-41B7-4CAA-AC0B-6828553F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555"/>
            <a:ext cx="12192000" cy="5444451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B68784-23C8-420B-AF89-FB2C26E7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54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7C2C3-F942-445E-843E-6DF4FF5C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por valor y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F380F-5258-4A6B-ABDE-4188E8AC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9030F1-1195-4ACF-80BE-1E021474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52550"/>
            <a:ext cx="8896350" cy="550545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B6121-423A-4996-B043-0E618717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91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09DAA-BCBE-4FE0-884D-4F3F1537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02080"/>
            <a:ext cx="8911687" cy="1280890"/>
          </a:xfrm>
        </p:spPr>
        <p:txBody>
          <a:bodyPr/>
          <a:lstStyle/>
          <a:p>
            <a:r>
              <a:rPr lang="es-CO" dirty="0"/>
              <a:t>Todas las listas son enviadas por referencia, sin embargo se puede…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0DD4E-472C-4F24-984B-583F9FCB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18AF81-4815-49DC-8300-57D8ADF7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19" y="1615146"/>
            <a:ext cx="10496550" cy="520065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22F2D1-0F4E-45C4-8317-E80D42B1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93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C5E1E-6FFA-403D-AD28-1F847773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849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O" sz="2400" dirty="0"/>
              <a:t>Tarea.  Ejercicio.py . Por favor leer primero todo el enunciado</a:t>
            </a:r>
            <a:r>
              <a:rPr lang="es-CO" dirty="0"/>
              <a:t>. </a:t>
            </a:r>
            <a:r>
              <a:rPr lang="es-CO" sz="2200" dirty="0"/>
              <a:t>Cargar Ejercicio.py y Ejemplos.py Máximo media noche de la siguiente clase.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38633-1118-4B96-9288-1C6D69C6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024" y="1228165"/>
            <a:ext cx="9744635" cy="5629835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Realice Individualmente la implementación de los siguientes requisitos, para una clínica veterinaria:</a:t>
            </a:r>
          </a:p>
          <a:p>
            <a:r>
              <a:rPr lang="es-CO" dirty="0"/>
              <a:t>Leer el nombre de la mascota y el tipo (p: perro, g: gato).</a:t>
            </a:r>
          </a:p>
          <a:p>
            <a:r>
              <a:rPr lang="es-CO" dirty="0"/>
              <a:t>Ingresar la última fecha de desparasitación e indicar las fechas de desparasitación para los siguientes 4 años. La desparasitación se realiza con una frecuencia de cada 90 días. La desparasitación solo se hace entre Lunes y Jueves. En caso de que los 90 días se cumplan entre Viernes y Domingo, se toma la fecha del siguiente Lunes. Mostrar un mensaje con el correspondiente nombre “La programación de desparasitación de Paca es:”; </a:t>
            </a:r>
          </a:p>
          <a:p>
            <a:r>
              <a:rPr lang="es-CO" dirty="0"/>
              <a:t>Además, almacenar la información de la mascota (nombre y tipo) y sus correspondientes fechas de desparasitación (fecha desparasitación) en una sola tabla de </a:t>
            </a:r>
            <a:r>
              <a:rPr lang="es-CO" dirty="0" err="1"/>
              <a:t>sqlite</a:t>
            </a:r>
            <a:r>
              <a:rPr lang="es-CO" dirty="0"/>
              <a:t>. Así, la tabla tendrá 3 columnas, para simplificar el problema, las columnas serán de tipo TEXTO, no hay clave primaria, ni verificará formas normales.</a:t>
            </a:r>
          </a:p>
          <a:p>
            <a:r>
              <a:rPr lang="es-CO" dirty="0"/>
              <a:t>Un ejemplo de formato de fecha para almacenar y mostrar es “Lunes, 25 de Abril de 2018” </a:t>
            </a:r>
          </a:p>
          <a:p>
            <a:r>
              <a:rPr lang="es-CO" dirty="0"/>
              <a:t>Ingresar la fecha de nacimiento de la mascota, mostrar la cantidad de años, meses y días vividos. El mensaje esperado es “Paca tiene 6 años, 4 meses y 5 días”</a:t>
            </a:r>
          </a:p>
          <a:p>
            <a:r>
              <a:rPr lang="es-CO" dirty="0"/>
              <a:t>Considerando que la esperanza de vida promedio para un perro es de 14 años y para un gato es de 6, muestre la esperanza potencial de vida para la mascota en días y años. Mensaje “El potencial de vida para Paca es de 3287 días, es decir, 9 años aproximadamente.” Si la edad de la mascota está por encima de la expectativa, mostrar el mensaje correspondiente.</a:t>
            </a:r>
          </a:p>
          <a:p>
            <a:pPr lvl="5"/>
            <a:r>
              <a:rPr lang="es-CO" sz="1800" dirty="0"/>
              <a:t>Usar ciclo para preguntar reiterativamente por los datos. Para finalizar, que el usuario escriba “chao”.</a:t>
            </a:r>
          </a:p>
          <a:p>
            <a:pPr lvl="5"/>
            <a:r>
              <a:rPr lang="es-CO" sz="1800" dirty="0"/>
              <a:t>Existen diversas maneras de resolver el ejercicio, en caso de detectar códigos iguales, la tarea se calificará con cero (0) para todos los implicados.</a:t>
            </a:r>
          </a:p>
          <a:p>
            <a:pPr>
              <a:buFont typeface="+mj-lt"/>
              <a:buAutoNum type="arabicPeriod"/>
            </a:pP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B425D0-19FF-45A8-AB0D-287C91FD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8E9C68-1B85-42F4-8B72-8F5E4E2F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5" y="5532061"/>
            <a:ext cx="4056289" cy="9310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1619D3B-876C-42C6-BEBF-B626AC75FB9F}"/>
              </a:ext>
            </a:extLst>
          </p:cNvPr>
          <p:cNvSpPr txBox="1"/>
          <p:nvPr/>
        </p:nvSpPr>
        <p:spPr>
          <a:xfrm>
            <a:off x="248958" y="1534143"/>
            <a:ext cx="1703294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400" dirty="0"/>
              <a:t>Cargar los archivos:</a:t>
            </a:r>
          </a:p>
          <a:p>
            <a:r>
              <a:rPr lang="es-CO" sz="1400" dirty="0" err="1"/>
              <a:t>Ejemplo.Py</a:t>
            </a:r>
            <a:endParaRPr lang="es-CO" sz="1400" dirty="0"/>
          </a:p>
          <a:p>
            <a:r>
              <a:rPr lang="es-CO" sz="1400" dirty="0" err="1"/>
              <a:t>Ejercicio.Py</a:t>
            </a:r>
            <a:endParaRPr lang="es-CO" sz="1400" dirty="0"/>
          </a:p>
          <a:p>
            <a:r>
              <a:rPr lang="es-CO" sz="1400" dirty="0"/>
              <a:t>En la correspondiente tarea </a:t>
            </a:r>
            <a:r>
              <a:rPr lang="es-CO" sz="1400" dirty="0" err="1"/>
              <a:t>MinasLap</a:t>
            </a:r>
            <a:endParaRPr lang="es-CO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FF9524-AEE1-40B1-A12B-A37476EA4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6" y="4593589"/>
            <a:ext cx="1951798" cy="4105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419F870-AEE2-4AD7-A00B-1A1750258AA7}"/>
              </a:ext>
            </a:extLst>
          </p:cNvPr>
          <p:cNvSpPr txBox="1"/>
          <p:nvPr/>
        </p:nvSpPr>
        <p:spPr>
          <a:xfrm>
            <a:off x="198478" y="3639482"/>
            <a:ext cx="1703294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400" dirty="0"/>
              <a:t>No olvide el encabezado para el Ejercicio.py</a:t>
            </a:r>
          </a:p>
        </p:txBody>
      </p:sp>
    </p:spTree>
    <p:extLst>
      <p:ext uri="{BB962C8B-B14F-4D97-AF65-F5344CB8AC3E}">
        <p14:creationId xmlns:p14="http://schemas.microsoft.com/office/powerpoint/2010/main" val="77885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1FA8D-5517-4B59-B547-5056260B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7C110-619D-4CF0-B360-C8F1B5B7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EA2B4-EC4E-4A37-BE51-91101DA0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1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E47FD-5BCC-47C4-A035-00424DE7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F707D-E567-46EF-9D2F-6EB21C9F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57D8E6-A8FB-4CC0-BD18-44DBE403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0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311FD-4224-4F8C-849A-65A57D4A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18052"/>
            <a:ext cx="8911687" cy="1586948"/>
          </a:xfrm>
        </p:spPr>
        <p:txBody>
          <a:bodyPr>
            <a:normAutofit fontScale="90000"/>
          </a:bodyPr>
          <a:lstStyle/>
          <a:p>
            <a:r>
              <a:rPr lang="es-ES" dirty="0"/>
              <a:t>Las secuencias de caracteres en las que el primero es la barra invertida, se denominaron </a:t>
            </a:r>
            <a:r>
              <a:rPr lang="es-ES" b="1" dirty="0"/>
              <a:t>secuencias de escape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1F659-C4B6-4412-B4BD-F4EAA06E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b="1" dirty="0"/>
              <a:t>Secuencia   	Valor     	Símbolo   Descripción                            </a:t>
            </a:r>
            <a:endParaRPr lang="es-CO" dirty="0"/>
          </a:p>
          <a:p>
            <a:r>
              <a:rPr lang="es-CO" b="1" dirty="0"/>
              <a:t> \a</a:t>
            </a:r>
            <a:r>
              <a:rPr lang="es-CO" dirty="0"/>
              <a:t>               	0x07         	BEL         	Sonido audible (</a:t>
            </a:r>
            <a:r>
              <a:rPr lang="es-CO" dirty="0" err="1"/>
              <a:t>bell</a:t>
            </a:r>
            <a:r>
              <a:rPr lang="es-CO" dirty="0"/>
              <a:t>)</a:t>
            </a:r>
          </a:p>
          <a:p>
            <a:r>
              <a:rPr lang="es-CO" b="1" dirty="0"/>
              <a:t> \b</a:t>
            </a:r>
            <a:r>
              <a:rPr lang="es-CO" dirty="0"/>
              <a:t>               	0x08         	BS           	Retroceso (</a:t>
            </a:r>
            <a:r>
              <a:rPr lang="es-CO" dirty="0" err="1"/>
              <a:t>backspace</a:t>
            </a:r>
            <a:r>
              <a:rPr lang="es-CO" dirty="0"/>
              <a:t>)</a:t>
            </a:r>
          </a:p>
          <a:p>
            <a:r>
              <a:rPr lang="es-CO" b="1" dirty="0"/>
              <a:t> \f</a:t>
            </a:r>
            <a:r>
              <a:rPr lang="es-CO" dirty="0"/>
              <a:t>                	0x0C         FF           	Salto de formato (</a:t>
            </a:r>
            <a:r>
              <a:rPr lang="es-CO" dirty="0" err="1"/>
              <a:t>formfeed</a:t>
            </a:r>
            <a:r>
              <a:rPr lang="es-CO" dirty="0"/>
              <a:t>)</a:t>
            </a:r>
          </a:p>
          <a:p>
            <a:r>
              <a:rPr lang="es-CO" b="1" dirty="0"/>
              <a:t> \n</a:t>
            </a:r>
            <a:r>
              <a:rPr lang="es-CO" dirty="0"/>
              <a:t>               	0x0A         LF           	Saltar una línea (</a:t>
            </a:r>
            <a:r>
              <a:rPr lang="es-CO" dirty="0" err="1"/>
              <a:t>linefeed</a:t>
            </a:r>
            <a:r>
              <a:rPr lang="es-CO" dirty="0"/>
              <a:t>)</a:t>
            </a:r>
          </a:p>
          <a:p>
            <a:r>
              <a:rPr lang="es-CO" b="1" dirty="0"/>
              <a:t> \r</a:t>
            </a:r>
            <a:r>
              <a:rPr lang="es-CO" dirty="0"/>
              <a:t>                	0x0D         CR           	Retorno de carro (</a:t>
            </a:r>
            <a:r>
              <a:rPr lang="es-CO" dirty="0" err="1"/>
              <a:t>carriage</a:t>
            </a:r>
            <a:r>
              <a:rPr lang="es-CO" dirty="0"/>
              <a:t> </a:t>
            </a:r>
            <a:r>
              <a:rPr lang="es-CO" dirty="0" err="1"/>
              <a:t>return</a:t>
            </a:r>
            <a:r>
              <a:rPr lang="es-CO" dirty="0"/>
              <a:t>)</a:t>
            </a:r>
          </a:p>
          <a:p>
            <a:r>
              <a:rPr lang="es-CO" b="1" dirty="0"/>
              <a:t> \t</a:t>
            </a:r>
            <a:r>
              <a:rPr lang="es-CO" dirty="0"/>
              <a:t>                	0x09         HT            	Tabulación horizontal (H </a:t>
            </a:r>
            <a:r>
              <a:rPr lang="es-CO" dirty="0" err="1"/>
              <a:t>Tab</a:t>
            </a:r>
            <a:r>
              <a:rPr lang="es-CO" dirty="0"/>
              <a:t>)</a:t>
            </a:r>
          </a:p>
          <a:p>
            <a:r>
              <a:rPr lang="es-CO" b="1" dirty="0"/>
              <a:t> \v</a:t>
            </a:r>
            <a:r>
              <a:rPr lang="es-CO" dirty="0"/>
              <a:t>               	0x0B         VT            	Tabulación vertical (V </a:t>
            </a:r>
            <a:r>
              <a:rPr lang="es-CO" dirty="0" err="1"/>
              <a:t>Tab</a:t>
            </a:r>
            <a:r>
              <a:rPr lang="es-CO" dirty="0"/>
              <a:t>)</a:t>
            </a:r>
          </a:p>
          <a:p>
            <a:r>
              <a:rPr lang="es-CO" b="1" dirty="0"/>
              <a:t> \\</a:t>
            </a:r>
            <a:r>
              <a:rPr lang="es-CO" dirty="0"/>
              <a:t>                	0x5c        	\              	Barra invertida (</a:t>
            </a:r>
            <a:r>
              <a:rPr lang="es-CO" dirty="0" err="1"/>
              <a:t>backslash</a:t>
            </a:r>
            <a:r>
              <a:rPr lang="es-CO" dirty="0"/>
              <a:t>) </a:t>
            </a:r>
            <a:r>
              <a:rPr lang="es-CO" dirty="0">
                <a:hlinkClick r:id="rId2"/>
              </a:rPr>
              <a:t>[2]</a:t>
            </a:r>
            <a:endParaRPr lang="es-CO" dirty="0"/>
          </a:p>
          <a:p>
            <a:r>
              <a:rPr lang="es-CO" b="1" dirty="0"/>
              <a:t> \'</a:t>
            </a:r>
            <a:r>
              <a:rPr lang="es-CO" dirty="0"/>
              <a:t>                	0x27         	'               	Apóstrofo (comilla simple)</a:t>
            </a:r>
          </a:p>
          <a:p>
            <a:r>
              <a:rPr lang="es-CO" b="1" dirty="0"/>
              <a:t> \"</a:t>
            </a:r>
            <a:r>
              <a:rPr lang="es-CO" dirty="0"/>
              <a:t>               	0x22         	"              	Doble comilla</a:t>
            </a:r>
          </a:p>
          <a:p>
            <a:r>
              <a:rPr lang="es-CO" b="1" dirty="0"/>
              <a:t> \?</a:t>
            </a:r>
            <a:r>
              <a:rPr lang="es-CO" dirty="0"/>
              <a:t>               	0x3F        	?               	Interrogación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85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B9847-6108-4BA8-A8B8-C5AA9CE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2B48B-01B2-414B-A8ED-86F48529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D267C8-F3F3-40ED-A889-2FED08CB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8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7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9346A-82AE-4ACF-8CE7-035D5EA5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31786-0703-46D9-9F34-7A0E3EA9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2EFCC2-A4A8-473B-8CBC-E1B9065DE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7" y="323850"/>
            <a:ext cx="958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3322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1079</TotalTime>
  <Words>1077</Words>
  <Application>Microsoft Office PowerPoint</Application>
  <PresentationFormat>Panorámica</PresentationFormat>
  <Paragraphs>175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Arial</vt:lpstr>
      <vt:lpstr>Calibri</vt:lpstr>
      <vt:lpstr>Century Gothic</vt:lpstr>
      <vt:lpstr>Wingdings 3</vt:lpstr>
      <vt:lpstr>Espiral</vt:lpstr>
      <vt:lpstr>Fundametos de Python Parte 1</vt:lpstr>
      <vt:lpstr>Sobre las variables</vt:lpstr>
      <vt:lpstr>Tipos de Variables</vt:lpstr>
      <vt:lpstr>Presentación de PowerPoint</vt:lpstr>
      <vt:lpstr>Presentación de PowerPoint</vt:lpstr>
      <vt:lpstr>Presentación de PowerPoint</vt:lpstr>
      <vt:lpstr>Las secuencias de caracteres en las que el primero es la barra invertida, se denominaron secuencias de escape</vt:lpstr>
      <vt:lpstr>Presentación de PowerPoint</vt:lpstr>
      <vt:lpstr>Presentación de PowerPoint</vt:lpstr>
      <vt:lpstr>Presentación de PowerPoint</vt:lpstr>
      <vt:lpstr>Presentación de PowerPoint</vt:lpstr>
      <vt:lpstr>Lecturas Recomendadas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Métodos para evaluar cadenas</vt:lpstr>
      <vt:lpstr>Lecturas recomendadas</vt:lpstr>
      <vt:lpstr>Presentación de PowerPoint</vt:lpstr>
      <vt:lpstr>Presentación de PowerPoint</vt:lpstr>
      <vt:lpstr>Tarea, máximo una hora después de fin de clase, se deben cargar el archivo de la tarea de minasLap correspondiente.</vt:lpstr>
      <vt:lpstr>Fundamentos de Python: (Parte 2) para hacer en casa</vt:lpstr>
      <vt:lpstr>Debes guardar los ejemplos que se presentan a continuación en un solo archivo Ejemplos.PY</vt:lpstr>
      <vt:lpstr>Lo Básico, cómo importar paquetes. Ejemplo con el paquete o librería datetime</vt:lpstr>
      <vt:lpstr>Atributos básicos de la fecha</vt:lpstr>
      <vt:lpstr>Comparaciones con el tiempo</vt:lpstr>
      <vt:lpstr>Formatos de fecha y hora mediante máscaras </vt:lpstr>
      <vt:lpstr>Trabajando con las máscaras.</vt:lpstr>
      <vt:lpstr>Operaciones con fecha y hora</vt:lpstr>
      <vt:lpstr>Calcula la edad con más precisión</vt:lpstr>
      <vt:lpstr>Ingresar una fecha por teclado… Incorpora en el tuyo, para finalizar escribe “salir”</vt:lpstr>
      <vt:lpstr>Sobre las listas</vt:lpstr>
      <vt:lpstr>Operaciones con listas</vt:lpstr>
      <vt:lpstr>Listas por valor y por referencia</vt:lpstr>
      <vt:lpstr>Todas las listas son enviadas por referencia, sin embargo se puede…</vt:lpstr>
      <vt:lpstr>Tarea.  Ejercicio.py . Por favor leer primero todo el enunciado. Cargar Ejercicio.py y Ejemplos.py Máximo media noche de la siguiente clase.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Fundametos de Python</dc:title>
  <dc:creator>Fernan Alonso Villa Garzón</dc:creator>
  <cp:lastModifiedBy>Fernan Alonso Villa Garzón</cp:lastModifiedBy>
  <cp:revision>26</cp:revision>
  <dcterms:created xsi:type="dcterms:W3CDTF">2018-02-21T01:52:05Z</dcterms:created>
  <dcterms:modified xsi:type="dcterms:W3CDTF">2019-09-25T20:02:36Z</dcterms:modified>
</cp:coreProperties>
</file>